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7"/>
  </p:notesMasterIdLst>
  <p:handoutMasterIdLst>
    <p:handoutMasterId r:id="rId18"/>
  </p:handoutMasterIdLst>
  <p:sldIdLst>
    <p:sldId id="415" r:id="rId2"/>
    <p:sldId id="394" r:id="rId3"/>
    <p:sldId id="393" r:id="rId4"/>
    <p:sldId id="400" r:id="rId5"/>
    <p:sldId id="414" r:id="rId6"/>
    <p:sldId id="401" r:id="rId7"/>
    <p:sldId id="397" r:id="rId8"/>
    <p:sldId id="404" r:id="rId9"/>
    <p:sldId id="403" r:id="rId10"/>
    <p:sldId id="410" r:id="rId11"/>
    <p:sldId id="405" r:id="rId12"/>
    <p:sldId id="406" r:id="rId13"/>
    <p:sldId id="407" r:id="rId14"/>
    <p:sldId id="408" r:id="rId15"/>
    <p:sldId id="409" r:id="rId16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sz="25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>
          <p15:clr>
            <a:srgbClr val="A4A3A4"/>
          </p15:clr>
        </p15:guide>
        <p15:guide id="2" orient="horz" pos="4020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orient="horz" pos="391">
          <p15:clr>
            <a:srgbClr val="A4A3A4"/>
          </p15:clr>
        </p15:guide>
        <p15:guide id="6" orient="horz" pos="1661">
          <p15:clr>
            <a:srgbClr val="A4A3A4"/>
          </p15:clr>
        </p15:guide>
        <p15:guide id="7" orient="horz" pos="2840">
          <p15:clr>
            <a:srgbClr val="A4A3A4"/>
          </p15:clr>
        </p15:guide>
        <p15:guide id="8" orient="horz" pos="2251">
          <p15:clr>
            <a:srgbClr val="A4A3A4"/>
          </p15:clr>
        </p15:guide>
        <p15:guide id="9" pos="249">
          <p15:clr>
            <a:srgbClr val="A4A3A4"/>
          </p15:clr>
        </p15:guide>
        <p15:guide id="10" pos="5511">
          <p15:clr>
            <a:srgbClr val="A4A3A4"/>
          </p15:clr>
        </p15:guide>
        <p15:guide id="11" pos="3787">
          <p15:clr>
            <a:srgbClr val="A4A3A4"/>
          </p15:clr>
        </p15:guide>
        <p15:guide id="12" pos="1973">
          <p15:clr>
            <a:srgbClr val="A4A3A4"/>
          </p15:clr>
        </p15:guide>
        <p15:guide id="1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2B2B2"/>
    <a:srgbClr val="808080"/>
    <a:srgbClr val="AECE0E"/>
    <a:srgbClr val="438D82"/>
    <a:srgbClr val="C0C0C0"/>
    <a:srgbClr val="FF9933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88235" autoAdjust="0"/>
  </p:normalViewPr>
  <p:slideViewPr>
    <p:cSldViewPr snapToGrid="0">
      <p:cViewPr varScale="1">
        <p:scale>
          <a:sx n="99" d="100"/>
          <a:sy n="99" d="100"/>
        </p:scale>
        <p:origin x="2136" y="78"/>
      </p:cViewPr>
      <p:guideLst>
        <p:guide orient="horz" pos="436"/>
        <p:guide orient="horz" pos="4020"/>
        <p:guide orient="horz" pos="527"/>
        <p:guide orient="horz" pos="3974"/>
        <p:guide orient="horz" pos="391"/>
        <p:guide orient="horz" pos="1661"/>
        <p:guide orient="horz" pos="2840"/>
        <p:guide orient="horz" pos="2251"/>
        <p:guide pos="249"/>
        <p:guide pos="5511"/>
        <p:guide pos="3787"/>
        <p:guide pos="197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2910" y="-10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891" cy="4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t" anchorCtr="0" compatLnSpc="1">
            <a:prstTxWarp prst="textNoShape">
              <a:avLst/>
            </a:prstTxWarp>
          </a:bodyPr>
          <a:lstStyle>
            <a:lvl1pPr algn="l" defTabSz="95392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372" y="0"/>
            <a:ext cx="2946891" cy="4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t" anchorCtr="0" compatLnSpc="1">
            <a:prstTxWarp prst="textNoShape">
              <a:avLst/>
            </a:prstTxWarp>
          </a:bodyPr>
          <a:lstStyle>
            <a:lvl1pPr algn="r" defTabSz="95392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542"/>
            <a:ext cx="2946891" cy="4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b" anchorCtr="0" compatLnSpc="1">
            <a:prstTxWarp prst="textNoShape">
              <a:avLst/>
            </a:prstTxWarp>
          </a:bodyPr>
          <a:lstStyle>
            <a:lvl1pPr algn="l" defTabSz="95392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372" y="9433542"/>
            <a:ext cx="2946891" cy="4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b" anchorCtr="0" compatLnSpc="1">
            <a:prstTxWarp prst="textNoShape">
              <a:avLst/>
            </a:prstTxWarp>
          </a:bodyPr>
          <a:lstStyle>
            <a:lvl1pPr algn="r" defTabSz="95392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351C5B1-1360-4A34-85DE-2DFAC31BE9A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342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891" cy="4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t" anchorCtr="0" compatLnSpc="1">
            <a:prstTxWarp prst="textNoShape">
              <a:avLst/>
            </a:prstTxWarp>
          </a:bodyPr>
          <a:lstStyle>
            <a:lvl1pPr algn="l" defTabSz="95392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372" y="0"/>
            <a:ext cx="2946891" cy="4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t" anchorCtr="0" compatLnSpc="1">
            <a:prstTxWarp prst="textNoShape">
              <a:avLst/>
            </a:prstTxWarp>
          </a:bodyPr>
          <a:lstStyle>
            <a:lvl1pPr algn="r" defTabSz="95392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32667" y="4716772"/>
            <a:ext cx="4533929" cy="446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noProof="0" smtClean="0"/>
              <a:t>Click to edit Master text styles</a:t>
            </a:r>
          </a:p>
          <a:p>
            <a:pPr lvl="1"/>
            <a:r>
              <a:rPr lang="en-US" altLang="ja-JP" noProof="0" smtClean="0"/>
              <a:t>Second level</a:t>
            </a:r>
          </a:p>
          <a:p>
            <a:pPr lvl="2"/>
            <a:r>
              <a:rPr lang="en-US" altLang="ja-JP" noProof="0" smtClean="0"/>
              <a:t>Third level</a:t>
            </a:r>
          </a:p>
          <a:p>
            <a:pPr lvl="3"/>
            <a:r>
              <a:rPr lang="en-US" altLang="ja-JP" noProof="0" smtClean="0"/>
              <a:t>Fourth level</a:t>
            </a:r>
          </a:p>
          <a:p>
            <a:pPr lvl="4"/>
            <a:r>
              <a:rPr lang="en-US" altLang="ja-JP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542"/>
            <a:ext cx="2946891" cy="4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b" anchorCtr="0" compatLnSpc="1">
            <a:prstTxWarp prst="textNoShape">
              <a:avLst/>
            </a:prstTxWarp>
          </a:bodyPr>
          <a:lstStyle>
            <a:lvl1pPr algn="l" defTabSz="95392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372" y="9433542"/>
            <a:ext cx="2946891" cy="4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95" tIns="47748" rIns="95495" bIns="47748" numCol="1" anchor="b" anchorCtr="0" compatLnSpc="1">
            <a:prstTxWarp prst="textNoShape">
              <a:avLst/>
            </a:prstTxWarp>
          </a:bodyPr>
          <a:lstStyle>
            <a:lvl1pPr algn="r" defTabSz="953926" eaLnBrk="0" hangingPunct="0">
              <a:defRPr kumimoji="0" sz="1200">
                <a:latin typeface="Helvetica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71F7995-6AE0-45DB-8956-1EFD363B7B3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47005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7797" y="6448425"/>
            <a:ext cx="37131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0" hangingPunct="0"/>
            <a:r>
              <a:rPr kumimoji="0" lang="en-US" altLang="ja-JP" sz="1100">
                <a:latin typeface="Segoe UI" pitchFamily="34" charset="0"/>
                <a:ea typeface="Segoe UI" pitchFamily="34" charset="0"/>
                <a:cs typeface="Segoe UI" pitchFamily="34" charset="0"/>
              </a:rPr>
              <a:t>© </a:t>
            </a:r>
            <a:r>
              <a:rPr kumimoji="0" lang="en-US" altLang="ja-JP" sz="11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2018 </a:t>
            </a:r>
            <a:r>
              <a:rPr kumimoji="0" lang="en-US" altLang="ja-JP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Toshiba Corporation</a:t>
            </a: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03188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0738" y="2083700"/>
            <a:ext cx="7502525" cy="1331913"/>
          </a:xfrm>
        </p:spPr>
        <p:txBody>
          <a:bodyPr anchor="ctr"/>
          <a:lstStyle>
            <a:lvl1pPr>
              <a:defRPr sz="38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20738" y="3704092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22581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1000" y="836613"/>
            <a:ext cx="8367713" cy="5472112"/>
          </a:xfrm>
        </p:spPr>
        <p:txBody>
          <a:bodyPr/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/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10184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9414" y="0"/>
            <a:ext cx="8369300" cy="620713"/>
          </a:xfrm>
        </p:spPr>
        <p:txBody>
          <a:bodyPr/>
          <a:lstStyle>
            <a:lvl1pPr>
              <a:defRPr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915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251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6430963"/>
            <a:ext cx="1223963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9" name="Line 7"/>
          <p:cNvSpPr>
            <a:spLocks noChangeShapeType="1"/>
          </p:cNvSpPr>
          <p:nvPr userDrawn="1"/>
        </p:nvSpPr>
        <p:spPr bwMode="auto">
          <a:xfrm>
            <a:off x="0" y="6373813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0" name="Rectangle 11"/>
          <p:cNvSpPr>
            <a:spLocks noChangeArrowheads="1"/>
          </p:cNvSpPr>
          <p:nvPr userDrawn="1"/>
        </p:nvSpPr>
        <p:spPr bwMode="auto">
          <a:xfrm>
            <a:off x="6659563" y="6534443"/>
            <a:ext cx="178093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kumimoji="0" lang="en-US" altLang="ja-JP" sz="1100">
                <a:latin typeface="Segoe UI" pitchFamily="34" charset="0"/>
                <a:ea typeface="Segoe UI" pitchFamily="34" charset="0"/>
                <a:cs typeface="Segoe UI" pitchFamily="34" charset="0"/>
              </a:rPr>
              <a:t>© </a:t>
            </a:r>
            <a:r>
              <a:rPr kumimoji="0" lang="en-US" altLang="ja-JP" sz="11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2018</a:t>
            </a:r>
            <a:r>
              <a:rPr kumimoji="0" lang="en-US" altLang="ja-JP" sz="1100" baseline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en-US" altLang="ja-JP" sz="110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Toshiba </a:t>
            </a:r>
            <a:r>
              <a:rPr kumimoji="0" lang="en-US" altLang="ja-JP" sz="1100" dirty="0">
                <a:latin typeface="Segoe UI" pitchFamily="34" charset="0"/>
                <a:ea typeface="Segoe UI" pitchFamily="34" charset="0"/>
                <a:cs typeface="Segoe UI" pitchFamily="34" charset="0"/>
              </a:rPr>
              <a:t>Corporation</a:t>
            </a:r>
          </a:p>
        </p:txBody>
      </p:sp>
      <p:sp>
        <p:nvSpPr>
          <p:cNvPr id="9" name="フッター プレースホルダ 8"/>
          <p:cNvSpPr>
            <a:spLocks noGrp="1"/>
          </p:cNvSpPr>
          <p:nvPr>
            <p:ph type="ftr" sz="quarter" idx="3"/>
          </p:nvPr>
        </p:nvSpPr>
        <p:spPr>
          <a:xfrm>
            <a:off x="1763713" y="6534150"/>
            <a:ext cx="4679950" cy="1698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8325" algn="ctr"/>
                <a:tab pos="857250" algn="l"/>
                <a:tab pos="1089025" algn="l"/>
              </a:tabLst>
              <a:defRPr kumimoji="0" sz="1100" b="1" dirty="0" err="1" smtClean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>
              <a:defRPr/>
            </a:pPr>
            <a:r>
              <a:rPr lang="en-US" altLang="ja-JP" dirty="0" smtClean="0"/>
              <a:t>Confidential</a:t>
            </a:r>
            <a:endParaRPr lang="en-US" altLang="ja-JP" dirty="0"/>
          </a:p>
        </p:txBody>
      </p:sp>
      <p:sp>
        <p:nvSpPr>
          <p:cNvPr id="1032" name="Line 7"/>
          <p:cNvSpPr>
            <a:spLocks noChangeShapeType="1"/>
          </p:cNvSpPr>
          <p:nvPr userDrawn="1"/>
        </p:nvSpPr>
        <p:spPr bwMode="auto">
          <a:xfrm>
            <a:off x="0" y="682625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ja-JP" altLang="en-US"/>
          </a:p>
        </p:txBody>
      </p:sp>
      <p:sp>
        <p:nvSpPr>
          <p:cNvPr id="1033" name="Rectangle 61"/>
          <p:cNvSpPr>
            <a:spLocks noChangeArrowheads="1"/>
          </p:cNvSpPr>
          <p:nvPr userDrawn="1"/>
        </p:nvSpPr>
        <p:spPr bwMode="auto">
          <a:xfrm>
            <a:off x="8202613" y="6467475"/>
            <a:ext cx="576262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0" hangingPunct="0">
              <a:tabLst>
                <a:tab pos="568325" algn="ctr"/>
                <a:tab pos="857250" algn="l"/>
                <a:tab pos="1089025" algn="l"/>
              </a:tabLst>
            </a:pPr>
            <a:fld id="{027ACA72-EB1A-40C5-BC55-79EB2A48FABF}" type="slidenum">
              <a:rPr kumimoji="0" lang="ja-JP" altLang="en-US" sz="1100">
                <a:latin typeface="Myriad Pro" pitchFamily="34" charset="0"/>
                <a:ea typeface="Meiryo UI" pitchFamily="50" charset="-128"/>
                <a:cs typeface="Segoe UI" pitchFamily="34" charset="0"/>
              </a:rPr>
              <a:pPr algn="r" eaLnBrk="0" hangingPunct="0">
                <a:tabLst>
                  <a:tab pos="568325" algn="ctr"/>
                  <a:tab pos="857250" algn="l"/>
                  <a:tab pos="1089025" algn="l"/>
                </a:tabLst>
              </a:pPr>
              <a:t>‹#›</a:t>
            </a:fld>
            <a:endParaRPr kumimoji="0" lang="en-US" altLang="ja-JP" sz="1100" dirty="0">
              <a:latin typeface="Myriad Pro" pitchFamily="34" charset="0"/>
              <a:ea typeface="Meiryo UI" pitchFamily="50" charset="-128"/>
              <a:cs typeface="Segoe U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287338" indent="-287338" algn="l" rtl="0" eaLnBrk="0" fontAlgn="base" hangingPunct="0">
        <a:spcBef>
          <a:spcPct val="0"/>
        </a:spcBef>
        <a:spcAft>
          <a:spcPct val="25000"/>
        </a:spcAft>
        <a:buChar char="•"/>
        <a:defRPr kumimoji="1" sz="2400" b="1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1pPr>
      <a:lvl2pPr marL="573088" indent="-284163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2pPr>
      <a:lvl3pPr marL="857250" indent="-282575" algn="l" rtl="0" eaLnBrk="0" fontAlgn="base" hangingPunct="0">
        <a:spcBef>
          <a:spcPct val="0"/>
        </a:spcBef>
        <a:spcAft>
          <a:spcPct val="25000"/>
        </a:spcAft>
        <a:buFont typeface="Helvetica" pitchFamily="34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3pPr>
      <a:lvl4pPr marL="1138238" indent="-279400" algn="l" rtl="0" eaLnBrk="0" fontAlgn="base" hangingPunct="0">
        <a:spcBef>
          <a:spcPct val="0"/>
        </a:spcBef>
        <a:spcAft>
          <a:spcPct val="25000"/>
        </a:spcAft>
        <a:buChar char="–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4pPr>
      <a:lvl5pPr marL="1425575" indent="-284163" algn="l" rtl="0" eaLnBrk="0" fontAlgn="base" hangingPunct="0">
        <a:spcBef>
          <a:spcPct val="0"/>
        </a:spcBef>
        <a:spcAft>
          <a:spcPct val="25000"/>
        </a:spcAft>
        <a:buFont typeface="Arial" charset="0"/>
        <a:buChar char="•"/>
        <a:defRPr kumimoji="1" sz="2000">
          <a:solidFill>
            <a:schemeClr val="tx1"/>
          </a:solidFill>
          <a:latin typeface="Meiryo UI" pitchFamily="50" charset="-128"/>
          <a:ea typeface="Meiryo UI" pitchFamily="50" charset="-128"/>
          <a:cs typeface="Meiryo UI" pitchFamily="50" charset="-128"/>
        </a:defRPr>
      </a:lvl5pPr>
      <a:lvl6pPr marL="18827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3399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27971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254375" indent="-284163" algn="l" rtl="0" fontAlgn="base">
        <a:spcBef>
          <a:spcPct val="0"/>
        </a:spcBef>
        <a:spcAft>
          <a:spcPct val="2500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 download </a:t>
            </a:r>
            <a:r>
              <a:rPr kumimoji="1" lang="en-US" altLang="ja-JP" dirty="0" err="1" smtClean="0"/>
              <a:t>Pspice</a:t>
            </a:r>
            <a:r>
              <a:rPr kumimoji="1" lang="en-US" altLang="ja-JP" dirty="0" smtClean="0"/>
              <a:t> from TI website and run with </a:t>
            </a:r>
            <a:r>
              <a:rPr lang="en-US" altLang="ja-JP" dirty="0" err="1" smtClean="0"/>
              <a:t>Simplorer</a:t>
            </a:r>
            <a:r>
              <a:rPr lang="en-US" altLang="ja-JP" dirty="0" smtClean="0"/>
              <a:t> (ANSYS) however the result is not good.</a:t>
            </a:r>
          </a:p>
          <a:p>
            <a:r>
              <a:rPr kumimoji="1" lang="en-US" altLang="ja-JP" dirty="0" smtClean="0"/>
              <a:t>We compare with TINA-TI. TINA should be functioned but </a:t>
            </a:r>
            <a:r>
              <a:rPr kumimoji="1" lang="en-US" altLang="ja-JP" dirty="0" err="1" smtClean="0"/>
              <a:t>Simplorer</a:t>
            </a:r>
            <a:r>
              <a:rPr kumimoji="1" lang="en-US" altLang="ja-JP" dirty="0" smtClean="0"/>
              <a:t> not.</a:t>
            </a:r>
          </a:p>
          <a:p>
            <a:r>
              <a:rPr lang="en-US" altLang="ja-JP" dirty="0" smtClean="0"/>
              <a:t>We contact with ANSYS to verify the root cause. As of today ongoing action.</a:t>
            </a:r>
          </a:p>
          <a:p>
            <a:r>
              <a:rPr kumimoji="1" lang="en-US" altLang="ja-JP" dirty="0" smtClean="0"/>
              <a:t>Request is to have unencrypted </a:t>
            </a:r>
            <a:r>
              <a:rPr kumimoji="1" lang="en-US" altLang="ja-JP" dirty="0" err="1" smtClean="0"/>
              <a:t>Pspice</a:t>
            </a:r>
            <a:r>
              <a:rPr kumimoji="1" lang="en-US" altLang="ja-JP" dirty="0" smtClean="0"/>
              <a:t> model to verify Toshiba internal.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4464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078929" y="3178514"/>
            <a:ext cx="7625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Verification of built-in model with </a:t>
            </a:r>
            <a:r>
              <a:rPr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UCC1895 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for </a:t>
            </a:r>
            <a:r>
              <a:rPr lang="en-US" altLang="ja-JP" sz="28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kumimoji="1" lang="ja-JP" altLang="en-US" sz="28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0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744" y="1146372"/>
            <a:ext cx="2366023" cy="4643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22" y="1146372"/>
            <a:ext cx="2925887" cy="520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746" y="4593033"/>
            <a:ext cx="2333625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 bwMode="auto">
          <a:xfrm>
            <a:off x="1294725" y="5938924"/>
            <a:ext cx="2031101" cy="1780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 rot="8147829">
            <a:off x="2874631" y="6046357"/>
            <a:ext cx="278233" cy="38032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08494" y="6084164"/>
            <a:ext cx="278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Built-in model for </a:t>
            </a:r>
            <a:r>
              <a:rPr kumimoji="1" lang="en-US" altLang="ja-JP" sz="1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1840" y="172201"/>
            <a:ext cx="2977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25915" y="684707"/>
            <a:ext cx="5225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smtClean="0">
                <a:latin typeface="+mn-ea"/>
                <a:ea typeface="+mn-ea"/>
              </a:rPr>
              <a:t>Texas </a:t>
            </a:r>
            <a:r>
              <a:rPr lang="en-US" altLang="ja-JP" sz="1200">
                <a:latin typeface="+mn-ea"/>
                <a:ea typeface="+mn-ea"/>
              </a:rPr>
              <a:t>Instruments - PWM Controllers</a:t>
            </a:r>
          </a:p>
          <a:p>
            <a:r>
              <a:rPr lang="en-US" altLang="ja-JP" sz="1200">
                <a:latin typeface="+mn-ea"/>
                <a:ea typeface="+mn-ea"/>
              </a:rPr>
              <a:t>Manufacturers\Power Management ICs\PWM Controllers:UCCx895</a:t>
            </a:r>
            <a:endParaRPr lang="ja-JP" altLang="en-US" sz="120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8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209" y="2028199"/>
            <a:ext cx="2372947" cy="25182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3" y="1000191"/>
            <a:ext cx="5047562" cy="330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 bwMode="auto">
          <a:xfrm>
            <a:off x="72403" y="3852764"/>
            <a:ext cx="1772156" cy="1780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 rot="8147829">
            <a:off x="1618308" y="3972563"/>
            <a:ext cx="242761" cy="38032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2889" y="4383675"/>
            <a:ext cx="278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UCC1895 for 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</a:t>
            </a:r>
            <a:endPara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445305" y="1658867"/>
            <a:ext cx="3448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</a:t>
            </a:r>
            <a:r>
              <a:rPr kumimoji="1" lang="ja-JP" altLang="en-US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macro model symbol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6644" y="682368"/>
            <a:ext cx="448334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mtClean="0">
                <a:latin typeface="+mn-ea"/>
                <a:ea typeface="+mn-ea"/>
              </a:rPr>
              <a:t>http://www.tij.co.jp/product/jp/UCC</a:t>
            </a:r>
            <a:r>
              <a:rPr lang="en-US" altLang="ja-JP" sz="1200" smtClean="0">
                <a:latin typeface="+mn-ea"/>
                <a:ea typeface="+mn-ea"/>
              </a:rPr>
              <a:t>1</a:t>
            </a:r>
            <a:r>
              <a:rPr lang="ja-JP" altLang="en-US" sz="1200" smtClean="0">
                <a:latin typeface="+mn-ea"/>
                <a:ea typeface="+mn-ea"/>
              </a:rPr>
              <a:t>895/toolssoftware</a:t>
            </a:r>
            <a:endParaRPr lang="ja-JP" altLang="en-US" sz="1200">
              <a:latin typeface="+mn-ea"/>
              <a:ea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61840" y="172201"/>
            <a:ext cx="496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094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133.199.5.46\disk-hwc-hwc-02$\MSL\Personal\Watanabe\tin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0" y="1131200"/>
            <a:ext cx="3991142" cy="26477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80296" y="761867"/>
            <a:ext cx="342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</a:t>
            </a:r>
            <a:r>
              <a:rPr lang="en-US" altLang="ja-JP" sz="18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</a:t>
            </a:r>
            <a:r>
              <a:rPr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model (slum186</a:t>
            </a:r>
            <a:r>
              <a:rPr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</a:t>
            </a:r>
          </a:p>
        </p:txBody>
      </p:sp>
      <p:sp>
        <p:nvSpPr>
          <p:cNvPr id="3" name="正方形/長方形 2"/>
          <p:cNvSpPr/>
          <p:nvPr/>
        </p:nvSpPr>
        <p:spPr bwMode="auto">
          <a:xfrm>
            <a:off x="262189" y="2646096"/>
            <a:ext cx="1833648" cy="1132886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pic>
        <p:nvPicPr>
          <p:cNvPr id="3075" name="Picture 3" descr="\\133.199.5.46\disk-hwc-hwc-02$\MSL\Personal\Watanabe\tina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027" y="2455091"/>
            <a:ext cx="6077391" cy="3790112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直線矢印コネクタ 4"/>
          <p:cNvCxnSpPr/>
          <p:nvPr/>
        </p:nvCxnSpPr>
        <p:spPr bwMode="auto">
          <a:xfrm>
            <a:off x="1950181" y="3552404"/>
            <a:ext cx="946768" cy="639270"/>
          </a:xfrm>
          <a:prstGeom prst="straightConnector1">
            <a:avLst/>
          </a:prstGeom>
          <a:solidFill>
            <a:srgbClr val="9999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テキスト ボックス 8"/>
          <p:cNvSpPr txBox="1"/>
          <p:nvPr/>
        </p:nvSpPr>
        <p:spPr>
          <a:xfrm>
            <a:off x="161840" y="172201"/>
            <a:ext cx="898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circuit model (slum186)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 rot="5400000">
            <a:off x="4180461" y="1177391"/>
            <a:ext cx="242761" cy="38032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92004" y="1146035"/>
            <a:ext cx="278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 model for UCC1895</a:t>
            </a:r>
            <a:endPara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2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921" y="1102208"/>
            <a:ext cx="7053006" cy="5095712"/>
          </a:xfrm>
          <a:prstGeom prst="rect">
            <a:avLst/>
          </a:prstGeom>
          <a:noFill/>
          <a:ln w="222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61840" y="172201"/>
            <a:ext cx="5699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circuit model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6335" y="732876"/>
            <a:ext cx="8450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Develop UCCx895 circuit with </a:t>
            </a:r>
            <a:r>
              <a:rPr lang="en-US" altLang="ja-JP" sz="18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r>
              <a:rPr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based on TINA-TI circuit model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6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133.199.5.46\disk-hwc-hwc-02$\MSL\Personal\Watanabe\tin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95" y="1356872"/>
            <a:ext cx="4369701" cy="316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483" y="1365836"/>
            <a:ext cx="3955657" cy="2197964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角丸四角形 1"/>
          <p:cNvSpPr/>
          <p:nvPr/>
        </p:nvSpPr>
        <p:spPr bwMode="auto">
          <a:xfrm>
            <a:off x="105195" y="3023644"/>
            <a:ext cx="4151216" cy="210393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6" name="直線矢印コネクタ 5"/>
          <p:cNvCxnSpPr/>
          <p:nvPr/>
        </p:nvCxnSpPr>
        <p:spPr bwMode="auto">
          <a:xfrm flipV="1">
            <a:off x="4256411" y="2799010"/>
            <a:ext cx="1354343" cy="329830"/>
          </a:xfrm>
          <a:prstGeom prst="straightConnector1">
            <a:avLst/>
          </a:prstGeom>
          <a:solidFill>
            <a:srgbClr val="999999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テキスト ボックス 7"/>
          <p:cNvSpPr txBox="1"/>
          <p:nvPr/>
        </p:nvSpPr>
        <p:spPr>
          <a:xfrm>
            <a:off x="5091807" y="1464472"/>
            <a:ext cx="309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CS.V comes from the result of TINA-TI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760" y="3916147"/>
            <a:ext cx="3955657" cy="2197963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105195" y="987540"/>
            <a:ext cx="415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Result from Tina-TI</a:t>
            </a:r>
            <a:r>
              <a:rPr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(slum186)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151489" y="3790342"/>
            <a:ext cx="3309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Control signal (</a:t>
            </a:r>
            <a:r>
              <a:rPr kumimoji="1" lang="en-US" altLang="ja-JP" sz="18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OutA,B,C,D</a:t>
            </a:r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) did not move after 12V.</a:t>
            </a:r>
            <a:endParaRPr kumimoji="1"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r>
              <a:rPr lang="ja-JP" altLang="en-US" sz="1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PSFB never do function</a:t>
            </a:r>
            <a:r>
              <a:rPr lang="ja-JP" altLang="en-US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61840" y="172201"/>
            <a:ext cx="6479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Comparison of simulation result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739948" y="979407"/>
            <a:ext cx="307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Result from </a:t>
            </a:r>
            <a:r>
              <a:rPr kumimoji="1" lang="en-US" altLang="ja-JP" sz="18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466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8929" y="3178514"/>
            <a:ext cx="7625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Verification</a:t>
            </a:r>
            <a:r>
              <a:rPr kumimoji="1"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for</a:t>
            </a:r>
            <a:r>
              <a:rPr kumimoji="1" lang="ja-JP" altLang="en-US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 PSPICE model to </a:t>
            </a:r>
            <a:r>
              <a:rPr kumimoji="1" lang="en-US" altLang="ja-JP" sz="28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kumimoji="1" lang="ja-JP" altLang="en-US" sz="28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591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" y="959367"/>
            <a:ext cx="5063321" cy="3572173"/>
          </a:xfrm>
          <a:prstGeom prst="rect">
            <a:avLst/>
          </a:prstGeom>
        </p:spPr>
      </p:pic>
      <p:sp>
        <p:nvSpPr>
          <p:cNvPr id="4" name="円/楕円 3"/>
          <p:cNvSpPr/>
          <p:nvPr/>
        </p:nvSpPr>
        <p:spPr bwMode="auto">
          <a:xfrm>
            <a:off x="56644" y="3846414"/>
            <a:ext cx="1772156" cy="1780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5" name="下矢印 4"/>
          <p:cNvSpPr/>
          <p:nvPr/>
        </p:nvSpPr>
        <p:spPr bwMode="auto">
          <a:xfrm rot="9804037">
            <a:off x="1496799" y="4048514"/>
            <a:ext cx="242761" cy="508701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4729" y="4646723"/>
            <a:ext cx="2782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Pspice</a:t>
            </a:r>
            <a:r>
              <a:rPr kumimoji="1"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for UCC28950</a:t>
            </a:r>
            <a:endPara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020" y="899160"/>
            <a:ext cx="5818527" cy="5273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61839" y="172201"/>
            <a:ext cx="8109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Load UCC28950 </a:t>
            </a:r>
            <a:r>
              <a:rPr lang="en-US" altLang="ja-JP" sz="2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Pspice</a:t>
            </a:r>
            <a:r>
              <a:rPr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to </a:t>
            </a:r>
            <a:r>
              <a:rPr kumimoji="1" lang="en-US" altLang="ja-JP" sz="2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3417064" y="2567428"/>
            <a:ext cx="1772156" cy="1780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22390" y="2923084"/>
            <a:ext cx="3848950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Cannot verify the root cause (Potential cause is the file is encrypted?)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608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" y="883920"/>
            <a:ext cx="2644140" cy="273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520" y="883920"/>
            <a:ext cx="2651760" cy="2744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61840" y="172201"/>
            <a:ext cx="6894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Other PSPICE loading to </a:t>
            </a:r>
            <a:r>
              <a:rPr kumimoji="1" lang="en-US" altLang="ja-JP" sz="2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26770" y="294132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UCC27524</a:t>
            </a:r>
            <a:endParaRPr kumimoji="1" lang="ja-JP" altLang="en-US" sz="180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79445" y="2948940"/>
            <a:ext cx="173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UCC28070A</a:t>
            </a:r>
            <a:endParaRPr kumimoji="1" lang="ja-JP" altLang="en-US" sz="180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280" y="883920"/>
            <a:ext cx="2644140" cy="273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921296" y="2941320"/>
            <a:ext cx="2316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UCC27714</a:t>
            </a:r>
          </a:p>
          <a:p>
            <a:r>
              <a:rPr lang="ja-JP" altLang="en-US" sz="1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1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GateDriver</a:t>
            </a:r>
            <a:r>
              <a:rPr lang="ja-JP" altLang="en-US" sz="180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kumimoji="1" lang="ja-JP" altLang="en-US" sz="180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9505" y="3878546"/>
            <a:ext cx="5279988" cy="36933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Same error happen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9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78929" y="3178514"/>
            <a:ext cx="7625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Verification of built-in model with UCC28950 for </a:t>
            </a:r>
            <a:r>
              <a:rPr kumimoji="1" lang="en-US" altLang="ja-JP" sz="28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kumimoji="1" lang="ja-JP" altLang="en-US" sz="28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509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952498"/>
            <a:ext cx="2952594" cy="545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161839" y="172201"/>
            <a:ext cx="541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UCC28950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model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982646" y="3011561"/>
            <a:ext cx="2031101" cy="1780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" name="下矢印 8"/>
          <p:cNvSpPr/>
          <p:nvPr/>
        </p:nvSpPr>
        <p:spPr bwMode="auto">
          <a:xfrm rot="8147829">
            <a:off x="2642320" y="3143726"/>
            <a:ext cx="278233" cy="38032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55474" y="3652447"/>
            <a:ext cx="191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Built-in model for </a:t>
            </a:r>
            <a:r>
              <a:rPr kumimoji="1" lang="en-US" altLang="ja-JP" sz="1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090541"/>
            <a:ext cx="3151949" cy="51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7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56644" y="682368"/>
            <a:ext cx="45218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smtClean="0">
                <a:latin typeface="+mn-ea"/>
                <a:ea typeface="+mn-ea"/>
              </a:rPr>
              <a:t>http://www.tij.co.jp/product/jp/UCC28950/toolssoftware</a:t>
            </a:r>
            <a:endParaRPr lang="ja-JP" altLang="en-US" sz="1200">
              <a:latin typeface="+mn-ea"/>
              <a:ea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" y="959367"/>
            <a:ext cx="5063321" cy="357217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89" y="1945411"/>
            <a:ext cx="3363503" cy="3224532"/>
          </a:xfrm>
          <a:prstGeom prst="rect">
            <a:avLst/>
          </a:prstGeom>
        </p:spPr>
      </p:pic>
      <p:sp>
        <p:nvSpPr>
          <p:cNvPr id="3" name="円/楕円 2"/>
          <p:cNvSpPr/>
          <p:nvPr/>
        </p:nvSpPr>
        <p:spPr bwMode="auto">
          <a:xfrm>
            <a:off x="56644" y="4151214"/>
            <a:ext cx="1772156" cy="178025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7" name="下矢印 6"/>
          <p:cNvSpPr/>
          <p:nvPr/>
        </p:nvSpPr>
        <p:spPr bwMode="auto">
          <a:xfrm rot="8147829">
            <a:off x="1504007" y="4271013"/>
            <a:ext cx="242761" cy="380325"/>
          </a:xfrm>
          <a:prstGeom prst="downArrow">
            <a:avLst/>
          </a:prstGeom>
          <a:solidFill>
            <a:srgbClr val="FFC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52889" y="4646723"/>
            <a:ext cx="278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UCC28950 for </a:t>
            </a:r>
            <a:r>
              <a:rPr lang="en-US" altLang="ja-JP" sz="1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 model</a:t>
            </a:r>
            <a:endParaRPr kumimoji="1" lang="ja-JP" altLang="en-US" sz="1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264481" y="1760745"/>
            <a:ext cx="339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 Macro model symbol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840" y="172201"/>
            <a:ext cx="496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model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30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749" y="1472012"/>
            <a:ext cx="2587003" cy="425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332" y="1855129"/>
            <a:ext cx="3363503" cy="3224532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282849" y="1568585"/>
            <a:ext cx="2634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Tina-TI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24719" y="1287346"/>
            <a:ext cx="2233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ANSYS </a:t>
            </a:r>
            <a:r>
              <a:rPr kumimoji="1" lang="en-US" altLang="ja-JP" sz="1800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endParaRPr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1839" y="172201"/>
            <a:ext cx="7971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Comparison between </a:t>
            </a:r>
            <a:r>
              <a:rPr kumimoji="1" lang="en-US" altLang="ja-JP" sz="2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and TINA-TI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円弧 6"/>
          <p:cNvSpPr/>
          <p:nvPr/>
        </p:nvSpPr>
        <p:spPr bwMode="auto">
          <a:xfrm rot="11213306">
            <a:off x="4261916" y="5169588"/>
            <a:ext cx="1060057" cy="493614"/>
          </a:xfrm>
          <a:prstGeom prst="arc">
            <a:avLst>
              <a:gd name="adj1" fmla="val 10973670"/>
              <a:gd name="adj2" fmla="val 0"/>
            </a:avLst>
          </a:prstGeom>
          <a:noFill/>
          <a:ln w="76200" cap="flat" cmpd="sng" algn="ctr">
            <a:solidFill>
              <a:srgbClr val="FF6600"/>
            </a:solidFill>
            <a:prstDash val="solid"/>
            <a:round/>
            <a:headEnd type="triangle" w="med" len="med"/>
            <a:tailEnd type="triangle"/>
          </a:ln>
          <a:effectLst/>
        </p:spPr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34586" y="5724991"/>
            <a:ext cx="240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Pin-out is matching</a:t>
            </a:r>
            <a:endParaRPr kumimoji="1" lang="en-US" altLang="ja-JP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974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836630"/>
            <a:ext cx="8515350" cy="4992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61840" y="172201"/>
            <a:ext cx="5661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UCC28950</a:t>
            </a:r>
            <a:r>
              <a:rPr kumimoji="1" lang="ja-JP" altLang="en-US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kumimoji="1" lang="en-US" altLang="ja-JP" sz="2400" b="1" dirty="0" err="1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Simplorer</a:t>
            </a:r>
            <a:r>
              <a:rPr kumimoji="1" lang="en-US" altLang="ja-JP" sz="24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model</a:t>
            </a:r>
            <a:endParaRPr kumimoji="1" lang="ja-JP" altLang="en-US" sz="24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295900" y="1000809"/>
            <a:ext cx="2654187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Run verification with PSFB circuit</a:t>
            </a:r>
            <a:endParaRPr lang="ja-JP" altLang="en-US" sz="1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46881" y="5847398"/>
            <a:ext cx="4491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Simulation is now running…</a:t>
            </a:r>
            <a:endParaRPr kumimoji="1" lang="ja-JP" altLang="en-US" sz="1800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845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東芝標準パワーポイント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2013-08">
      <a:majorFont>
        <a:latin typeface="Segoe UI"/>
        <a:ea typeface="Meiryo UI"/>
        <a:cs typeface=""/>
      </a:majorFont>
      <a:minorFont>
        <a:latin typeface="Segoe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solidFill>
          <a:srgbClr val="999999"/>
        </a:solidFill>
        <a:ln w="15875" cap="flat" cmpd="sng" algn="ctr">
          <a:solidFill>
            <a:schemeClr val="tx1"/>
          </a:solidFill>
          <a:prstDash val="solid"/>
          <a:round/>
          <a:headEnd type="arrow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>
          <a:defRPr kumimoji="1" sz="1800" smtClean="0"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2_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10830</TotalTime>
  <Words>284</Words>
  <Application>Microsoft Office PowerPoint</Application>
  <PresentationFormat>画面に合わせる (4:3)</PresentationFormat>
  <Paragraphs>49</Paragraphs>
  <Slides>15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3" baseType="lpstr">
      <vt:lpstr>Meiryo UI</vt:lpstr>
      <vt:lpstr>ＭＳ Ｐゴシック</vt:lpstr>
      <vt:lpstr>ＭＳ Ｐ明朝</vt:lpstr>
      <vt:lpstr>Myriad Pro</vt:lpstr>
      <vt:lpstr>Arial</vt:lpstr>
      <vt:lpstr>Helvetica</vt:lpstr>
      <vt:lpstr>Segoe UI</vt:lpstr>
      <vt:lpstr>1_東芝標準パワーポイント</vt:lpstr>
      <vt:lpstr>Summary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（株）東芝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(on one or two lines)</dc:title>
  <dc:creator>デザインセンター</dc:creator>
  <cp:lastModifiedBy>kometani yoshihiro(米谷 喜敬 ＴＤＳＣ ○Ｄ応Ｃ□Ｄ応企○応企Ｇ)</cp:lastModifiedBy>
  <cp:revision>301</cp:revision>
  <cp:lastPrinted>2013-08-02T14:10:47Z</cp:lastPrinted>
  <dcterms:created xsi:type="dcterms:W3CDTF">2002-05-15T02:14:01Z</dcterms:created>
  <dcterms:modified xsi:type="dcterms:W3CDTF">2018-01-29T03:41:20Z</dcterms:modified>
</cp:coreProperties>
</file>