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0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8049" r:id="rId2"/>
    <p:sldId id="2147469264" r:id="rId3"/>
    <p:sldId id="4740" r:id="rId4"/>
    <p:sldId id="2147469236" r:id="rId5"/>
    <p:sldId id="2147469237" r:id="rId6"/>
    <p:sldId id="456" r:id="rId7"/>
    <p:sldId id="4769" r:id="rId8"/>
    <p:sldId id="464" r:id="rId9"/>
    <p:sldId id="4757" r:id="rId10"/>
    <p:sldId id="378" r:id="rId11"/>
    <p:sldId id="2147469271" r:id="rId12"/>
    <p:sldId id="2147469272" r:id="rId13"/>
    <p:sldId id="2147469273" r:id="rId14"/>
    <p:sldId id="2147469274" r:id="rId15"/>
    <p:sldId id="8023" r:id="rId16"/>
    <p:sldId id="2147469275" r:id="rId17"/>
    <p:sldId id="2147469278" r:id="rId18"/>
    <p:sldId id="8025" r:id="rId19"/>
    <p:sldId id="8024" r:id="rId20"/>
    <p:sldId id="2147469239" r:id="rId21"/>
    <p:sldId id="4754" r:id="rId22"/>
    <p:sldId id="4755" r:id="rId23"/>
    <p:sldId id="4756" r:id="rId24"/>
    <p:sldId id="4762" r:id="rId25"/>
    <p:sldId id="4763" r:id="rId26"/>
    <p:sldId id="4761" r:id="rId27"/>
    <p:sldId id="4758" r:id="rId28"/>
    <p:sldId id="4759" r:id="rId29"/>
    <p:sldId id="4760" r:id="rId30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4462960-0FA3-4944-BCF6-ED8DC8AB1C19}">
          <p14:sldIdLst>
            <p14:sldId id="8049"/>
            <p14:sldId id="2147469264"/>
            <p14:sldId id="4740"/>
            <p14:sldId id="2147469236"/>
            <p14:sldId id="2147469237"/>
            <p14:sldId id="456"/>
            <p14:sldId id="4769"/>
            <p14:sldId id="464"/>
            <p14:sldId id="4757"/>
            <p14:sldId id="378"/>
            <p14:sldId id="2147469271"/>
            <p14:sldId id="2147469272"/>
            <p14:sldId id="2147469273"/>
            <p14:sldId id="2147469274"/>
            <p14:sldId id="8023"/>
            <p14:sldId id="2147469275"/>
            <p14:sldId id="2147469278"/>
            <p14:sldId id="8025"/>
            <p14:sldId id="8024"/>
            <p14:sldId id="2147469239"/>
          </p14:sldIdLst>
        </p14:section>
        <p14:section name="Backup" id="{29B112FB-6781-46DB-A29B-4A17AC565332}">
          <p14:sldIdLst>
            <p14:sldId id="4754"/>
            <p14:sldId id="4755"/>
            <p14:sldId id="4756"/>
            <p14:sldId id="4762"/>
            <p14:sldId id="4763"/>
            <p14:sldId id="4761"/>
            <p14:sldId id="4758"/>
            <p14:sldId id="4759"/>
            <p14:sldId id="47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i, Guangzhi" initials="CG" lastIdx="1" clrIdx="0">
    <p:extLst>
      <p:ext uri="{19B8F6BF-5375-455C-9EA6-DF929625EA0E}">
        <p15:presenceInfo xmlns:p15="http://schemas.microsoft.com/office/powerpoint/2012/main" userId="S-1-5-21-1315882459-817801392-1359842108-14650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FC9"/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54" autoAdjust="0"/>
    <p:restoredTop sz="94598" autoAdjust="0"/>
  </p:normalViewPr>
  <p:slideViewPr>
    <p:cSldViewPr snapToGrid="0">
      <p:cViewPr varScale="1">
        <p:scale>
          <a:sx n="88" d="100"/>
          <a:sy n="88" d="100"/>
        </p:scale>
        <p:origin x="852" y="60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498813\Documents\Project\SRC_DAB\Test\efficiency%20curv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498813\Documents\Project\SRC_DAB\Test\efficiency%20curv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52Vin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'reverse mode'!$B$23:$B$32</c:f>
              <c:strCache>
                <c:ptCount val="10"/>
                <c:pt idx="0">
                  <c:v>500W</c:v>
                </c:pt>
                <c:pt idx="1">
                  <c:v>700W</c:v>
                </c:pt>
                <c:pt idx="2">
                  <c:v>900W</c:v>
                </c:pt>
                <c:pt idx="3">
                  <c:v>1100W</c:v>
                </c:pt>
                <c:pt idx="4">
                  <c:v>1500W</c:v>
                </c:pt>
                <c:pt idx="5">
                  <c:v>1800W</c:v>
                </c:pt>
                <c:pt idx="6">
                  <c:v>2100W</c:v>
                </c:pt>
                <c:pt idx="7">
                  <c:v>2400W</c:v>
                </c:pt>
                <c:pt idx="8">
                  <c:v>2700W</c:v>
                </c:pt>
                <c:pt idx="9">
                  <c:v>3000W</c:v>
                </c:pt>
              </c:strCache>
            </c:strRef>
          </c:cat>
          <c:val>
            <c:numRef>
              <c:f>'reverse mode'!$I$9:$I$18</c:f>
              <c:numCache>
                <c:formatCode>General</c:formatCode>
                <c:ptCount val="10"/>
                <c:pt idx="0">
                  <c:v>0.9798154652862977</c:v>
                </c:pt>
                <c:pt idx="1">
                  <c:v>0.98633757155424473</c:v>
                </c:pt>
                <c:pt idx="2">
                  <c:v>0.98529444796729559</c:v>
                </c:pt>
                <c:pt idx="3">
                  <c:v>0.98440448086335919</c:v>
                </c:pt>
                <c:pt idx="4">
                  <c:v>0.9806280680415258</c:v>
                </c:pt>
                <c:pt idx="5">
                  <c:v>0.97770899253861876</c:v>
                </c:pt>
                <c:pt idx="6">
                  <c:v>0.97449833008241216</c:v>
                </c:pt>
                <c:pt idx="7">
                  <c:v>0.97155146691456717</c:v>
                </c:pt>
                <c:pt idx="8">
                  <c:v>0.96738430849378731</c:v>
                </c:pt>
                <c:pt idx="9">
                  <c:v>0.96690499913825478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3D-4C81-92DE-40DBB2129730}"/>
            </c:ext>
          </c:extLst>
        </c:ser>
        <c:ser>
          <c:idx val="1"/>
          <c:order val="1"/>
          <c:tx>
            <c:v>40Vin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'reverse mode'!$B$23:$B$32</c:f>
              <c:strCache>
                <c:ptCount val="10"/>
                <c:pt idx="0">
                  <c:v>500W</c:v>
                </c:pt>
                <c:pt idx="1">
                  <c:v>700W</c:v>
                </c:pt>
                <c:pt idx="2">
                  <c:v>900W</c:v>
                </c:pt>
                <c:pt idx="3">
                  <c:v>1100W</c:v>
                </c:pt>
                <c:pt idx="4">
                  <c:v>1500W</c:v>
                </c:pt>
                <c:pt idx="5">
                  <c:v>1800W</c:v>
                </c:pt>
                <c:pt idx="6">
                  <c:v>2100W</c:v>
                </c:pt>
                <c:pt idx="7">
                  <c:v>2400W</c:v>
                </c:pt>
                <c:pt idx="8">
                  <c:v>2700W</c:v>
                </c:pt>
                <c:pt idx="9">
                  <c:v>3000W</c:v>
                </c:pt>
              </c:strCache>
            </c:strRef>
          </c:cat>
          <c:val>
            <c:numRef>
              <c:f>'reverse mode'!$I$23:$I$32</c:f>
              <c:numCache>
                <c:formatCode>General</c:formatCode>
                <c:ptCount val="10"/>
                <c:pt idx="0">
                  <c:v>0.98222408615466616</c:v>
                </c:pt>
                <c:pt idx="1">
                  <c:v>0.98019013460906568</c:v>
                </c:pt>
                <c:pt idx="2">
                  <c:v>0.97945982397876097</c:v>
                </c:pt>
                <c:pt idx="3">
                  <c:v>0.97961862818798495</c:v>
                </c:pt>
                <c:pt idx="4">
                  <c:v>0.97801607261336476</c:v>
                </c:pt>
                <c:pt idx="5">
                  <c:v>0.9732139266160138</c:v>
                </c:pt>
                <c:pt idx="6">
                  <c:v>0.97131396053920449</c:v>
                </c:pt>
                <c:pt idx="7">
                  <c:v>0.96500257334019557</c:v>
                </c:pt>
                <c:pt idx="8">
                  <c:v>0.9611473953733537</c:v>
                </c:pt>
                <c:pt idx="9">
                  <c:v>0.95545335085413929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D-4C81-92DE-40DBB2129730}"/>
            </c:ext>
          </c:extLst>
        </c:ser>
        <c:ser>
          <c:idx val="2"/>
          <c:order val="2"/>
          <c:tx>
            <c:v>60Vin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'reverse mode'!$I$37:$I$41</c:f>
              <c:numCache>
                <c:formatCode>General</c:formatCode>
                <c:ptCount val="5"/>
                <c:pt idx="0">
                  <c:v>0.95421869979290475</c:v>
                </c:pt>
                <c:pt idx="1">
                  <c:v>0.96872708798789953</c:v>
                </c:pt>
                <c:pt idx="2">
                  <c:v>0.97522838187001415</c:v>
                </c:pt>
                <c:pt idx="3">
                  <c:v>0.97381753766338142</c:v>
                </c:pt>
                <c:pt idx="4">
                  <c:v>0.97062229628609575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3D-4C81-92DE-40DBB2129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148591"/>
        <c:axId val="1028077327"/>
      </c:lineChart>
      <c:catAx>
        <c:axId val="834148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077327"/>
        <c:crosses val="autoZero"/>
        <c:auto val="1"/>
        <c:lblAlgn val="ctr"/>
        <c:lblOffset val="100"/>
        <c:noMultiLvlLbl val="0"/>
      </c:catAx>
      <c:valAx>
        <c:axId val="102807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48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Vin=60V,Vo=350V</a:t>
            </a:r>
            <a:endParaRPr lang="en-US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556557657189941E-2"/>
          <c:y val="0.1232064886979231"/>
          <c:w val="0.9187698695303792"/>
          <c:h val="0.505047574228287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19.8</c:v>
                </c:pt>
                <c:pt idx="1">
                  <c:v>48.9</c:v>
                </c:pt>
                <c:pt idx="2">
                  <c:v>95.9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72-4AF9-83E1-6D5E9B4A92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</c:v>
                </c:pt>
                <c:pt idx="1">
                  <c:v>65</c:v>
                </c:pt>
                <c:pt idx="2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31-4199-87DC-78CEA4B3CA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58.7</c:v>
                </c:pt>
                <c:pt idx="1">
                  <c:v>66</c:v>
                </c:pt>
                <c:pt idx="2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1-4199-87DC-78CEA4B3C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662143"/>
        <c:axId val="173461983"/>
      </c:lineChart>
      <c:catAx>
        <c:axId val="18326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1983"/>
        <c:crosses val="autoZero"/>
        <c:auto val="1"/>
        <c:lblAlgn val="ctr"/>
        <c:lblOffset val="100"/>
        <c:noMultiLvlLbl val="0"/>
      </c:catAx>
      <c:valAx>
        <c:axId val="1734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904624768955E-2"/>
          <c:y val="0.70237172842197726"/>
          <c:w val="0.96210824279619966"/>
          <c:h val="5.630227737736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Vin=48V,Vo=400V</a:t>
            </a:r>
            <a:endParaRPr lang="en-US" dirty="0"/>
          </a:p>
        </c:rich>
      </c:tx>
      <c:layout>
        <c:manualLayout>
          <c:xMode val="edge"/>
          <c:yMode val="edge"/>
          <c:x val="0.33325077955765531"/>
          <c:y val="1.756118875881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9438280346681E-2"/>
          <c:y val="0.12320648869792312"/>
          <c:w val="0.9187698695303792"/>
          <c:h val="0.505047574228287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7-4733-B3E2-613ABD08D2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5.0999999999999996</c:v>
                </c:pt>
                <c:pt idx="2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5B-4A8B-B1B5-B19B78EA7A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1.9</c:v>
                </c:pt>
                <c:pt idx="1">
                  <c:v>4.8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5B-4A8B-B1B5-B19B78EA7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662143"/>
        <c:axId val="173461983"/>
      </c:lineChart>
      <c:catAx>
        <c:axId val="18326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1983"/>
        <c:crosses val="autoZero"/>
        <c:auto val="1"/>
        <c:lblAlgn val="ctr"/>
        <c:lblOffset val="100"/>
        <c:noMultiLvlLbl val="0"/>
      </c:catAx>
      <c:valAx>
        <c:axId val="1734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904624768955E-2"/>
          <c:y val="0.70237172842197726"/>
          <c:w val="0.95953156982626087"/>
          <c:h val="5.630227737736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Vin=48V,Vo=400V</a:t>
            </a:r>
            <a:endParaRPr lang="en-US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556557657189941E-2"/>
          <c:y val="0.1232064886979231"/>
          <c:w val="0.9187698695303792"/>
          <c:h val="0.505047574228287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41.5</c:v>
                </c:pt>
                <c:pt idx="2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72-4AF9-83E1-6D5E9B4A92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59</c:v>
                </c:pt>
                <c:pt idx="1">
                  <c:v>70</c:v>
                </c:pt>
                <c:pt idx="2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31-4199-87DC-78CEA4B3CA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</c:v>
                </c:pt>
                <c:pt idx="1">
                  <c:v>41</c:v>
                </c:pt>
                <c:pt idx="2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1-4199-87DC-78CEA4B3C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662143"/>
        <c:axId val="173461983"/>
      </c:lineChart>
      <c:catAx>
        <c:axId val="18326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1983"/>
        <c:crosses val="autoZero"/>
        <c:auto val="1"/>
        <c:lblAlgn val="ctr"/>
        <c:lblOffset val="100"/>
        <c:noMultiLvlLbl val="0"/>
      </c:catAx>
      <c:valAx>
        <c:axId val="1734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904624768955E-2"/>
          <c:y val="0.70237172842197726"/>
          <c:w val="0.94954074195754179"/>
          <c:h val="5.630227737736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Vin=40V,Vo=550V</a:t>
            </a:r>
            <a:endParaRPr lang="en-US" dirty="0"/>
          </a:p>
        </c:rich>
      </c:tx>
      <c:layout>
        <c:manualLayout>
          <c:xMode val="edge"/>
          <c:yMode val="edge"/>
          <c:x val="0.33325077955765531"/>
          <c:y val="1.756118875881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9438280346681E-2"/>
          <c:y val="0.12320648869792312"/>
          <c:w val="0.9187698695303792"/>
          <c:h val="0.505047574228287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2.5499999999999998</c:v>
                </c:pt>
                <c:pt idx="1">
                  <c:v>6.2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7-4733-B3E2-613ABD08D2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4.5999999999999996</c:v>
                </c:pt>
                <c:pt idx="2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5B-4A8B-B1B5-B19B78EA7A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5</c:v>
                </c:pt>
                <c:pt idx="1">
                  <c:v>7.5</c:v>
                </c:pt>
                <c:pt idx="2">
                  <c:v>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5B-4A8B-B1B5-B19B78EA7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662143"/>
        <c:axId val="173461983"/>
      </c:lineChart>
      <c:catAx>
        <c:axId val="18326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1983"/>
        <c:crosses val="autoZero"/>
        <c:auto val="1"/>
        <c:lblAlgn val="ctr"/>
        <c:lblOffset val="100"/>
        <c:noMultiLvlLbl val="0"/>
      </c:catAx>
      <c:valAx>
        <c:axId val="1734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904624768955E-2"/>
          <c:y val="0.70237172842197726"/>
          <c:w val="0.92914138379931055"/>
          <c:h val="5.630227737736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Vin=40V,Vo=550V</a:t>
            </a:r>
            <a:endParaRPr lang="en-US" dirty="0"/>
          </a:p>
        </c:rich>
      </c:tx>
      <c:layout>
        <c:manualLayout>
          <c:xMode val="edge"/>
          <c:yMode val="edge"/>
          <c:x val="0.33325077955765531"/>
          <c:y val="1.756118875881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9438280346681E-2"/>
          <c:y val="0.12320648869792312"/>
          <c:w val="0.9187698695303792"/>
          <c:h val="0.505047574228287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21.3</c:v>
                </c:pt>
                <c:pt idx="1">
                  <c:v>51.7</c:v>
                </c:pt>
                <c:pt idx="2">
                  <c:v>100.5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44-425D-BC9D-07E9722FE5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105</c:v>
                </c:pt>
                <c:pt idx="1">
                  <c:v>108</c:v>
                </c:pt>
                <c:pt idx="2">
                  <c:v>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44-425D-BC9D-07E9722FE5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41</c:v>
                </c:pt>
                <c:pt idx="1">
                  <c:v>62</c:v>
                </c:pt>
                <c:pt idx="2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44-425D-BC9D-07E9722FE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662143"/>
        <c:axId val="173461983"/>
      </c:lineChart>
      <c:catAx>
        <c:axId val="18326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1983"/>
        <c:crosses val="autoZero"/>
        <c:auto val="1"/>
        <c:lblAlgn val="ctr"/>
        <c:lblOffset val="100"/>
        <c:noMultiLvlLbl val="0"/>
      </c:catAx>
      <c:valAx>
        <c:axId val="1734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904624768955E-2"/>
          <c:y val="0.70237172842197726"/>
          <c:w val="0.96245854951248977"/>
          <c:h val="5.630227737736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Q1,Q2</a:t>
            </a:r>
          </a:p>
        </c:rich>
      </c:tx>
      <c:layout>
        <c:manualLayout>
          <c:xMode val="edge"/>
          <c:yMode val="edge"/>
          <c:x val="0.395927699759179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0.9</c:v>
                </c:pt>
                <c:pt idx="1">
                  <c:v>1.5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82-4864-9B94-3EE66FE995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18.100000000000001</c:v>
                </c:pt>
                <c:pt idx="1">
                  <c:v>18.3</c:v>
                </c:pt>
                <c:pt idx="2">
                  <c:v>16.399999999999999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82-4864-9B94-3EE66FE995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1.8</c:v>
                </c:pt>
                <c:pt idx="1">
                  <c:v>0.3</c:v>
                </c:pt>
                <c:pt idx="2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82-4864-9B94-3EE66FE99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94591"/>
        <c:axId val="154522911"/>
      </c:lineChart>
      <c:catAx>
        <c:axId val="32349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2911"/>
        <c:crosses val="autoZero"/>
        <c:auto val="1"/>
        <c:lblAlgn val="ctr"/>
        <c:lblOffset val="100"/>
        <c:noMultiLvlLbl val="0"/>
      </c:catAx>
      <c:valAx>
        <c:axId val="1545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49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234191841557667"/>
          <c:w val="1"/>
          <c:h val="0.19234599659106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Q5,Q6</a:t>
            </a:r>
          </a:p>
        </c:rich>
      </c:tx>
      <c:layout>
        <c:manualLayout>
          <c:xMode val="edge"/>
          <c:yMode val="edge"/>
          <c:x val="0.39592769975917957"/>
          <c:y val="5.31208499335989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0.1</c:v>
                </c:pt>
                <c:pt idx="2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C2-441A-B0C4-02147D62A6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C2-441A-B0C4-02147D62A6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41</c:v>
                </c:pt>
                <c:pt idx="1">
                  <c:v>18.7</c:v>
                </c:pt>
                <c:pt idx="2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C2-441A-B0C4-02147D62A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94591"/>
        <c:axId val="154522911"/>
      </c:lineChart>
      <c:catAx>
        <c:axId val="32349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2911"/>
        <c:crosses val="autoZero"/>
        <c:auto val="1"/>
        <c:lblAlgn val="ctr"/>
        <c:lblOffset val="100"/>
        <c:noMultiLvlLbl val="0"/>
      </c:catAx>
      <c:valAx>
        <c:axId val="1545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49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171774842885689"/>
          <c:w val="1"/>
          <c:h val="0.20297016657778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Q3,Q4</a:t>
            </a:r>
          </a:p>
        </c:rich>
      </c:tx>
      <c:layout>
        <c:manualLayout>
          <c:xMode val="edge"/>
          <c:yMode val="edge"/>
          <c:x val="0.395927699759179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0.9</c:v>
                </c:pt>
                <c:pt idx="1">
                  <c:v>1.5</c:v>
                </c:pt>
                <c:pt idx="2">
                  <c:v>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AB-4EE6-8523-434E4FD6A0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18.100000000000001</c:v>
                </c:pt>
                <c:pt idx="1">
                  <c:v>18.3</c:v>
                </c:pt>
                <c:pt idx="2">
                  <c:v>16.399999999999999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AB-4EE6-8523-434E4FD6A0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1.8</c:v>
                </c:pt>
                <c:pt idx="1">
                  <c:v>0.3</c:v>
                </c:pt>
                <c:pt idx="2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AB-4EE6-8523-434E4FD6A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94591"/>
        <c:axId val="154522911"/>
      </c:lineChart>
      <c:catAx>
        <c:axId val="32349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2911"/>
        <c:crosses val="autoZero"/>
        <c:auto val="1"/>
        <c:lblAlgn val="ctr"/>
        <c:lblOffset val="100"/>
        <c:noMultiLvlLbl val="0"/>
      </c:catAx>
      <c:valAx>
        <c:axId val="1545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49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234191841557667"/>
          <c:w val="1"/>
          <c:h val="0.19234599659106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Q7,Q8</a:t>
            </a:r>
          </a:p>
        </c:rich>
      </c:tx>
      <c:layout>
        <c:manualLayout>
          <c:xMode val="edge"/>
          <c:yMode val="edge"/>
          <c:x val="0.39592769975917957"/>
          <c:y val="5.31208499335989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</c:v>
                </c:pt>
                <c:pt idx="1">
                  <c:v>145</c:v>
                </c:pt>
                <c:pt idx="2">
                  <c:v>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F5-4ADC-95E6-3D1E6C3977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F5-4ADC-95E6-3D1E6C3977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82</c:v>
                </c:pt>
                <c:pt idx="1">
                  <c:v>110</c:v>
                </c:pt>
                <c:pt idx="2">
                  <c:v>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F5-4ADC-95E6-3D1E6C397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94591"/>
        <c:axId val="154522911"/>
      </c:lineChart>
      <c:catAx>
        <c:axId val="32349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2911"/>
        <c:crosses val="autoZero"/>
        <c:auto val="1"/>
        <c:lblAlgn val="ctr"/>
        <c:lblOffset val="100"/>
        <c:noMultiLvlLbl val="0"/>
      </c:catAx>
      <c:valAx>
        <c:axId val="1545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49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234191841557667"/>
          <c:w val="1"/>
          <c:h val="0.19234599659106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Q1,Q2</a:t>
            </a:r>
          </a:p>
        </c:rich>
      </c:tx>
      <c:layout>
        <c:manualLayout>
          <c:xMode val="edge"/>
          <c:yMode val="edge"/>
          <c:x val="0.395927699759179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1.4</c:v>
                </c:pt>
                <c:pt idx="1">
                  <c:v>2</c:v>
                </c:pt>
                <c:pt idx="2">
                  <c:v>1.65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82-4864-9B94-3EE66FE995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10.5</c:v>
                </c:pt>
                <c:pt idx="1">
                  <c:v>11.2</c:v>
                </c:pt>
                <c:pt idx="2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82-4864-9B94-3EE66FE995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2.1</c:v>
                </c:pt>
                <c:pt idx="1">
                  <c:v>4.8</c:v>
                </c:pt>
                <c:pt idx="2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82-4864-9B94-3EE66FE99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94591"/>
        <c:axId val="154522911"/>
      </c:lineChart>
      <c:catAx>
        <c:axId val="32349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2911"/>
        <c:crosses val="autoZero"/>
        <c:auto val="1"/>
        <c:lblAlgn val="ctr"/>
        <c:lblOffset val="100"/>
        <c:noMultiLvlLbl val="0"/>
      </c:catAx>
      <c:valAx>
        <c:axId val="1545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49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234191841557667"/>
          <c:w val="1"/>
          <c:h val="0.19234599659106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40Vo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'forward mode'!$L$3:$L$7</c:f>
              <c:strCache>
                <c:ptCount val="5"/>
                <c:pt idx="0">
                  <c:v>500W</c:v>
                </c:pt>
                <c:pt idx="1">
                  <c:v>600W</c:v>
                </c:pt>
                <c:pt idx="2">
                  <c:v>1000W</c:v>
                </c:pt>
                <c:pt idx="3">
                  <c:v>1400W</c:v>
                </c:pt>
                <c:pt idx="4">
                  <c:v>1800W</c:v>
                </c:pt>
              </c:strCache>
            </c:strRef>
          </c:cat>
          <c:val>
            <c:numRef>
              <c:f>'forward mode'!$S$3:$S$7</c:f>
              <c:numCache>
                <c:formatCode>0.00%</c:formatCode>
                <c:ptCount val="5"/>
                <c:pt idx="0">
                  <c:v>0.9845160340873359</c:v>
                </c:pt>
                <c:pt idx="1">
                  <c:v>0.98507620545729335</c:v>
                </c:pt>
                <c:pt idx="2">
                  <c:v>0.9837818339687131</c:v>
                </c:pt>
                <c:pt idx="3">
                  <c:v>0.98125325673538411</c:v>
                </c:pt>
                <c:pt idx="4">
                  <c:v>0.97706670960712716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AD-4EB4-9E59-4962DD72E356}"/>
            </c:ext>
          </c:extLst>
        </c:ser>
        <c:ser>
          <c:idx val="0"/>
          <c:order val="1"/>
          <c:tx>
            <c:v>52Vo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'forward mode'!$I$10:$I$14</c:f>
              <c:numCache>
                <c:formatCode>0.00%</c:formatCode>
                <c:ptCount val="5"/>
                <c:pt idx="0">
                  <c:v>0.95839675392036705</c:v>
                </c:pt>
                <c:pt idx="1">
                  <c:v>0.96846432184255993</c:v>
                </c:pt>
                <c:pt idx="2">
                  <c:v>0.97187132787442709</c:v>
                </c:pt>
                <c:pt idx="3">
                  <c:v>0.97074353001067937</c:v>
                </c:pt>
                <c:pt idx="4">
                  <c:v>0.96665146607100216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AD-4EB4-9E59-4962DD72E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148591"/>
        <c:axId val="1028077327"/>
      </c:lineChart>
      <c:catAx>
        <c:axId val="834148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8077327"/>
        <c:crosses val="autoZero"/>
        <c:auto val="1"/>
        <c:lblAlgn val="ctr"/>
        <c:lblOffset val="100"/>
        <c:noMultiLvlLbl val="0"/>
      </c:catAx>
      <c:valAx>
        <c:axId val="1028077327"/>
        <c:scaling>
          <c:orientation val="minMax"/>
          <c:min val="0.95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48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Q5,Q6</a:t>
            </a:r>
          </a:p>
        </c:rich>
      </c:tx>
      <c:layout>
        <c:manualLayout>
          <c:xMode val="edge"/>
          <c:yMode val="edge"/>
          <c:x val="0.39592769975917957"/>
          <c:y val="5.31208499335989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25</c:v>
                </c:pt>
                <c:pt idx="2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C2-441A-B0C4-02147D62A6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C2-441A-B0C4-02147D62A6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</c:v>
                </c:pt>
                <c:pt idx="1">
                  <c:v>48.5</c:v>
                </c:pt>
                <c:pt idx="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C2-441A-B0C4-02147D62A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94591"/>
        <c:axId val="154522911"/>
      </c:lineChart>
      <c:catAx>
        <c:axId val="32349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2911"/>
        <c:crosses val="autoZero"/>
        <c:auto val="1"/>
        <c:lblAlgn val="ctr"/>
        <c:lblOffset val="100"/>
        <c:noMultiLvlLbl val="0"/>
      </c:catAx>
      <c:valAx>
        <c:axId val="1545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49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171774842885689"/>
          <c:w val="1"/>
          <c:h val="0.20297016657778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Q3,Q4</a:t>
            </a:r>
          </a:p>
        </c:rich>
      </c:tx>
      <c:layout>
        <c:manualLayout>
          <c:xMode val="edge"/>
          <c:yMode val="edge"/>
          <c:x val="0.395927699759179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1.4</c:v>
                </c:pt>
                <c:pt idx="1">
                  <c:v>2</c:v>
                </c:pt>
                <c:pt idx="2">
                  <c:v>1.65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C5-4A17-887E-C5D2D18532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10.5</c:v>
                </c:pt>
                <c:pt idx="1">
                  <c:v>11.2</c:v>
                </c:pt>
                <c:pt idx="2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C5-4A17-887E-C5D2D18532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2.1</c:v>
                </c:pt>
                <c:pt idx="1">
                  <c:v>4.8</c:v>
                </c:pt>
                <c:pt idx="2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C5-4A17-887E-C5D2D1853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94591"/>
        <c:axId val="154522911"/>
      </c:lineChart>
      <c:catAx>
        <c:axId val="32349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2911"/>
        <c:crosses val="autoZero"/>
        <c:auto val="1"/>
        <c:lblAlgn val="ctr"/>
        <c:lblOffset val="100"/>
        <c:noMultiLvlLbl val="0"/>
      </c:catAx>
      <c:valAx>
        <c:axId val="1545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49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234191841557667"/>
          <c:w val="1"/>
          <c:h val="0.19234599659106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Q7,Q8</a:t>
            </a:r>
          </a:p>
        </c:rich>
      </c:tx>
      <c:layout>
        <c:manualLayout>
          <c:xMode val="edge"/>
          <c:yMode val="edge"/>
          <c:x val="0.39592769975917957"/>
          <c:y val="5.31208499335989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</c:v>
                </c:pt>
                <c:pt idx="1">
                  <c:v>25</c:v>
                </c:pt>
                <c:pt idx="2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69-466D-B30D-C570C9B3C9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69-466D-B30D-C570C9B3C9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</c:v>
                </c:pt>
                <c:pt idx="1">
                  <c:v>48.5</c:v>
                </c:pt>
                <c:pt idx="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69-466D-B30D-C570C9B3C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94591"/>
        <c:axId val="154522911"/>
      </c:lineChart>
      <c:catAx>
        <c:axId val="32349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2911"/>
        <c:crosses val="autoZero"/>
        <c:auto val="1"/>
        <c:lblAlgn val="ctr"/>
        <c:lblOffset val="100"/>
        <c:noMultiLvlLbl val="0"/>
      </c:catAx>
      <c:valAx>
        <c:axId val="1545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49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171774842885689"/>
          <c:w val="1"/>
          <c:h val="0.20297016657778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Q1,Q2</a:t>
            </a:r>
          </a:p>
        </c:rich>
      </c:tx>
      <c:layout>
        <c:manualLayout>
          <c:xMode val="edge"/>
          <c:yMode val="edge"/>
          <c:x val="0.395927699759179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0.35</c:v>
                </c:pt>
                <c:pt idx="1">
                  <c:v>1</c:v>
                </c:pt>
                <c:pt idx="2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82-4864-9B94-3EE66FE995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5.4</c:v>
                </c:pt>
                <c:pt idx="1">
                  <c:v>12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82-4864-9B94-3EE66FE995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</c:v>
                </c:pt>
                <c:pt idx="1">
                  <c:v>17.2</c:v>
                </c:pt>
                <c:pt idx="2">
                  <c:v>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82-4864-9B94-3EE66FE99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94591"/>
        <c:axId val="154522911"/>
      </c:lineChart>
      <c:catAx>
        <c:axId val="32349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2911"/>
        <c:crosses val="autoZero"/>
        <c:auto val="1"/>
        <c:lblAlgn val="ctr"/>
        <c:lblOffset val="100"/>
        <c:noMultiLvlLbl val="0"/>
      </c:catAx>
      <c:valAx>
        <c:axId val="1545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49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234191841557667"/>
          <c:w val="1"/>
          <c:h val="0.19234599659106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Q5,Q6</a:t>
            </a:r>
          </a:p>
        </c:rich>
      </c:tx>
      <c:layout>
        <c:manualLayout>
          <c:xMode val="edge"/>
          <c:yMode val="edge"/>
          <c:x val="0.39592769975917957"/>
          <c:y val="5.31208499335989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1.7</c:v>
                </c:pt>
                <c:pt idx="1">
                  <c:v>3.6</c:v>
                </c:pt>
                <c:pt idx="2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C2-441A-B0C4-02147D62A6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</c:v>
                </c:pt>
                <c:pt idx="1">
                  <c:v>65</c:v>
                </c:pt>
                <c:pt idx="2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C2-441A-B0C4-02147D62A6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133</c:v>
                </c:pt>
                <c:pt idx="1">
                  <c:v>94</c:v>
                </c:pt>
                <c:pt idx="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C2-441A-B0C4-02147D62A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94591"/>
        <c:axId val="154522911"/>
      </c:lineChart>
      <c:catAx>
        <c:axId val="32349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2911"/>
        <c:crosses val="autoZero"/>
        <c:auto val="1"/>
        <c:lblAlgn val="ctr"/>
        <c:lblOffset val="100"/>
        <c:noMultiLvlLbl val="0"/>
      </c:catAx>
      <c:valAx>
        <c:axId val="1545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49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171774842885689"/>
          <c:w val="1"/>
          <c:h val="0.20297016657778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Q3,Q4</a:t>
            </a:r>
          </a:p>
        </c:rich>
      </c:tx>
      <c:layout>
        <c:manualLayout>
          <c:xMode val="edge"/>
          <c:yMode val="edge"/>
          <c:x val="0.395927699759179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3.4</c:v>
                </c:pt>
                <c:pt idx="1">
                  <c:v>8</c:v>
                </c:pt>
                <c:pt idx="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C5-4A17-887E-C5D2D18532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5.4</c:v>
                </c:pt>
                <c:pt idx="1">
                  <c:v>12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C5-4A17-887E-C5D2D18532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14.4</c:v>
                </c:pt>
                <c:pt idx="1">
                  <c:v>10.199999999999999</c:v>
                </c:pt>
                <c:pt idx="2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C5-4A17-887E-C5D2D1853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94591"/>
        <c:axId val="154522911"/>
      </c:lineChart>
      <c:catAx>
        <c:axId val="32349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2911"/>
        <c:crosses val="autoZero"/>
        <c:auto val="1"/>
        <c:lblAlgn val="ctr"/>
        <c:lblOffset val="100"/>
        <c:noMultiLvlLbl val="0"/>
      </c:catAx>
      <c:valAx>
        <c:axId val="1545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49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234191841557667"/>
          <c:w val="1"/>
          <c:h val="0.19234599659106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Q7,Q8</a:t>
            </a:r>
          </a:p>
        </c:rich>
      </c:tx>
      <c:layout>
        <c:manualLayout>
          <c:xMode val="edge"/>
          <c:yMode val="edge"/>
          <c:x val="0.39592769975917957"/>
          <c:y val="5.312084993359893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1.7</c:v>
                </c:pt>
                <c:pt idx="1">
                  <c:v>3.6</c:v>
                </c:pt>
                <c:pt idx="2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C2-441A-B0C4-02147D62A6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28</c:v>
                </c:pt>
                <c:pt idx="1">
                  <c:v>65</c:v>
                </c:pt>
                <c:pt idx="2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C2-441A-B0C4-02147D62A6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133</c:v>
                </c:pt>
                <c:pt idx="1">
                  <c:v>94</c:v>
                </c:pt>
                <c:pt idx="2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C2-441A-B0C4-02147D62A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494591"/>
        <c:axId val="154522911"/>
      </c:lineChart>
      <c:catAx>
        <c:axId val="32349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22911"/>
        <c:crosses val="autoZero"/>
        <c:auto val="1"/>
        <c:lblAlgn val="ctr"/>
        <c:lblOffset val="100"/>
        <c:noMultiLvlLbl val="0"/>
      </c:catAx>
      <c:valAx>
        <c:axId val="15452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49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171774842885689"/>
          <c:w val="1"/>
          <c:h val="0.202970166577783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Vin=350V,Vo=60V</a:t>
            </a:r>
            <a:endParaRPr lang="en-US" dirty="0"/>
          </a:p>
        </c:rich>
      </c:tx>
      <c:layout>
        <c:manualLayout>
          <c:xMode val="edge"/>
          <c:yMode val="edge"/>
          <c:x val="0.33325077955765531"/>
          <c:y val="1.756118875881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9438280346681E-2"/>
          <c:y val="0.12320648869792312"/>
          <c:w val="0.9187698695303792"/>
          <c:h val="0.505047574228287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2.35</c:v>
                </c:pt>
                <c:pt idx="1">
                  <c:v>5.9</c:v>
                </c:pt>
                <c:pt idx="2">
                  <c:v>12.05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7-4733-B3E2-613ABD08D2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11.8</c:v>
                </c:pt>
                <c:pt idx="1">
                  <c:v>11.8</c:v>
                </c:pt>
                <c:pt idx="2">
                  <c:v>14.5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5B-4A8B-B1B5-B19B78EA7A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6.6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5B-4A8B-B1B5-B19B78EA7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662143"/>
        <c:axId val="173461983"/>
      </c:lineChart>
      <c:catAx>
        <c:axId val="18326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1983"/>
        <c:crosses val="autoZero"/>
        <c:auto val="1"/>
        <c:lblAlgn val="ctr"/>
        <c:lblOffset val="100"/>
        <c:noMultiLvlLbl val="0"/>
      </c:catAx>
      <c:valAx>
        <c:axId val="1734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904624768955E-2"/>
          <c:y val="0.70237172842197726"/>
          <c:w val="0.95324411584658708"/>
          <c:h val="5.630227737736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Vin=350V,Vo=60V</a:t>
            </a:r>
            <a:endParaRPr lang="en-US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556557657189941E-2"/>
          <c:y val="0.1232064886979231"/>
          <c:w val="0.9187698695303792"/>
          <c:h val="0.505047574228287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19.5</c:v>
                </c:pt>
                <c:pt idx="1">
                  <c:v>49.2</c:v>
                </c:pt>
                <c:pt idx="2">
                  <c:v>100.5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72-4AF9-83E1-6D5E9B4A92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16.8</c:v>
                </c:pt>
                <c:pt idx="1">
                  <c:v>41.2</c:v>
                </c:pt>
                <c:pt idx="2">
                  <c:v>89.4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31-4199-87DC-78CEA4B3CA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39</c:v>
                </c:pt>
                <c:pt idx="1">
                  <c:v>58</c:v>
                </c:pt>
                <c:pt idx="2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1-4199-87DC-78CEA4B3C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662143"/>
        <c:axId val="173461983"/>
      </c:lineChart>
      <c:catAx>
        <c:axId val="18326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1983"/>
        <c:crosses val="autoZero"/>
        <c:auto val="1"/>
        <c:lblAlgn val="ctr"/>
        <c:lblOffset val="100"/>
        <c:noMultiLvlLbl val="0"/>
      </c:catAx>
      <c:valAx>
        <c:axId val="1734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904624768955E-2"/>
          <c:y val="0.70237172842197726"/>
          <c:w val="0.95582449237687062"/>
          <c:h val="5.630227737736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Vin=400V,Vo=48V</a:t>
            </a:r>
            <a:endParaRPr lang="en-US" dirty="0"/>
          </a:p>
        </c:rich>
      </c:tx>
      <c:layout>
        <c:manualLayout>
          <c:xMode val="edge"/>
          <c:yMode val="edge"/>
          <c:x val="0.33325077955765531"/>
          <c:y val="1.756118875881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9438280346681E-2"/>
          <c:y val="0.12320648869792312"/>
          <c:w val="0.9187698695303792"/>
          <c:h val="0.505047574228287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1.94</c:v>
                </c:pt>
                <c:pt idx="1">
                  <c:v>4.9000000000000004</c:v>
                </c:pt>
                <c:pt idx="2">
                  <c:v>10.3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7-4733-B3E2-613ABD08D2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8.1999999999999993</c:v>
                </c:pt>
                <c:pt idx="2">
                  <c:v>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5B-4A8B-B1B5-B19B78EA7A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5.4</c:v>
                </c:pt>
                <c:pt idx="2">
                  <c:v>11.2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5B-4A8B-B1B5-B19B78EA7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662143"/>
        <c:axId val="173461983"/>
      </c:lineChart>
      <c:catAx>
        <c:axId val="18326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1983"/>
        <c:crosses val="autoZero"/>
        <c:auto val="1"/>
        <c:lblAlgn val="ctr"/>
        <c:lblOffset val="100"/>
        <c:noMultiLvlLbl val="0"/>
      </c:catAx>
      <c:valAx>
        <c:axId val="1734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904624768955E-2"/>
          <c:y val="0.70237172842197726"/>
          <c:w val="0.95324411584658708"/>
          <c:h val="5.630227737736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Vin=400V,Vo=48V</a:t>
            </a:r>
            <a:endParaRPr lang="en-US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>
                    <a:lumMod val="65000"/>
                    <a:lumOff val="35000"/>
                  </a:srgbClr>
                </a:solidFill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556557657189941E-2"/>
          <c:y val="0.1232064886979231"/>
          <c:w val="0.9187698695303792"/>
          <c:h val="0.505047574228287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16.16</c:v>
                </c:pt>
                <c:pt idx="1">
                  <c:v>41.5</c:v>
                </c:pt>
                <c:pt idx="2">
                  <c:v>86.2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72-4AF9-83E1-6D5E9B4A92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41</c:v>
                </c:pt>
                <c:pt idx="2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31-4199-87DC-78CEA4B3CA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18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1-4199-87DC-78CEA4B3C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662143"/>
        <c:axId val="173461983"/>
      </c:lineChart>
      <c:catAx>
        <c:axId val="18326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1983"/>
        <c:crosses val="autoZero"/>
        <c:auto val="1"/>
        <c:lblAlgn val="ctr"/>
        <c:lblOffset val="100"/>
        <c:noMultiLvlLbl val="0"/>
      </c:catAx>
      <c:valAx>
        <c:axId val="1734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904624768955E-2"/>
          <c:y val="0.70237172842197726"/>
          <c:w val="0.94325699153821274"/>
          <c:h val="5.630227737736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Vin=550V,Vo=40V</a:t>
            </a:r>
            <a:endParaRPr lang="en-US" dirty="0"/>
          </a:p>
        </c:rich>
      </c:tx>
      <c:layout>
        <c:manualLayout>
          <c:xMode val="edge"/>
          <c:yMode val="edge"/>
          <c:x val="0.33325077955765531"/>
          <c:y val="1.756118875881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9438280346681E-2"/>
          <c:y val="0.12320648869792312"/>
          <c:w val="0.9187698695303792"/>
          <c:h val="0.505047574228287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5.0199999999999996</c:v>
                </c:pt>
                <c:pt idx="2">
                  <c:v>10.1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7-4733-B3E2-613ABD08D2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5.4</c:v>
                </c:pt>
                <c:pt idx="1">
                  <c:v>12</c:v>
                </c:pt>
                <c:pt idx="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5B-4A8B-B1B5-B19B78EA7A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9.1999999999999993</c:v>
                </c:pt>
                <c:pt idx="1">
                  <c:v>9.5</c:v>
                </c:pt>
                <c:pt idx="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5B-4A8B-B1B5-B19B78EA7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662143"/>
        <c:axId val="173461983"/>
      </c:lineChart>
      <c:catAx>
        <c:axId val="18326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1983"/>
        <c:crosses val="autoZero"/>
        <c:auto val="1"/>
        <c:lblAlgn val="ctr"/>
        <c:lblOffset val="100"/>
        <c:noMultiLvlLbl val="0"/>
      </c:catAx>
      <c:valAx>
        <c:axId val="1734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904624768955E-2"/>
          <c:y val="0.70237172842197726"/>
          <c:w val="0.95010038885675041"/>
          <c:h val="5.630227737736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Vin=550V,Vo=40V</a:t>
            </a:r>
            <a:endParaRPr lang="en-US" dirty="0"/>
          </a:p>
        </c:rich>
      </c:tx>
      <c:layout>
        <c:manualLayout>
          <c:xMode val="edge"/>
          <c:yMode val="edge"/>
          <c:x val="0.33325077955765531"/>
          <c:y val="1.756118875881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9438280346681E-2"/>
          <c:y val="0.12320648869792312"/>
          <c:w val="0.9187698695303792"/>
          <c:h val="0.505047574228287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</c:v>
                </c:pt>
                <c:pt idx="1">
                  <c:v>42</c:v>
                </c:pt>
                <c:pt idx="2">
                  <c:v>83.5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44-425D-BC9D-07E9722FE5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17.5</c:v>
                </c:pt>
                <c:pt idx="1">
                  <c:v>42</c:v>
                </c:pt>
                <c:pt idx="2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44-425D-BC9D-07E9722FE5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74</c:v>
                </c:pt>
                <c:pt idx="1">
                  <c:v>77</c:v>
                </c:pt>
                <c:pt idx="2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44-425D-BC9D-07E9722FE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662143"/>
        <c:axId val="173461983"/>
      </c:lineChart>
      <c:catAx>
        <c:axId val="18326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1983"/>
        <c:crosses val="autoZero"/>
        <c:auto val="1"/>
        <c:lblAlgn val="ctr"/>
        <c:lblOffset val="100"/>
        <c:noMultiLvlLbl val="0"/>
      </c:catAx>
      <c:valAx>
        <c:axId val="1734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904624768955E-2"/>
          <c:y val="0.70237172842197726"/>
          <c:w val="0.95303292388349625"/>
          <c:h val="5.630227737736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/>
              <a:t>Vin=60V,Vo=350V</a:t>
            </a:r>
            <a:endParaRPr lang="en-US" dirty="0"/>
          </a:p>
        </c:rich>
      </c:tx>
      <c:layout>
        <c:manualLayout>
          <c:xMode val="edge"/>
          <c:yMode val="edge"/>
          <c:x val="0.33325077955765531"/>
          <c:y val="1.7561188758811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29438280346681E-2"/>
          <c:y val="0.12320648869792312"/>
          <c:w val="0.9187698695303792"/>
          <c:h val="0.505047574228287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SRC-DAB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2.4</c:v>
                </c:pt>
                <c:pt idx="1">
                  <c:v>5.9</c:v>
                </c:pt>
                <c:pt idx="2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E7-4733-B3E2-613ABD08D2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CLLLC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5.5</c:v>
                </c:pt>
                <c:pt idx="2">
                  <c:v>11.3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5B-4A8B-B1B5-B19B78EA7A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Sheet1!$A$2:$A$4</c:f>
              <c:strCache>
                <c:ptCount val="3"/>
                <c:pt idx="0">
                  <c:v>20% load</c:v>
                </c:pt>
                <c:pt idx="1">
                  <c:v>50% load</c:v>
                </c:pt>
                <c:pt idx="2">
                  <c:v>100% load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6.5</c:v>
                </c:pt>
                <c:pt idx="1">
                  <c:v>7.8</c:v>
                </c:pt>
                <c:pt idx="2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5B-4A8B-B1B5-B19B78EA7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2662143"/>
        <c:axId val="173461983"/>
      </c:lineChart>
      <c:catAx>
        <c:axId val="183266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461983"/>
        <c:crosses val="autoZero"/>
        <c:auto val="1"/>
        <c:lblAlgn val="ctr"/>
        <c:lblOffset val="100"/>
        <c:noMultiLvlLbl val="0"/>
      </c:catAx>
      <c:valAx>
        <c:axId val="1734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62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55904624768955E-2"/>
          <c:y val="0.70237172842197726"/>
          <c:w val="0.978393931765282"/>
          <c:h val="5.6302277377363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7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599663-15EA-4115-8FF6-C1157A3494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2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96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26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40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page shows our design’s diagram</a:t>
            </a:r>
            <a:r>
              <a:rPr lang="en-US" altLang="zh-CN" baseline="0" dirty="0"/>
              <a:t>. </a:t>
            </a:r>
            <a:r>
              <a:rPr lang="en-US" baseline="0" dirty="0"/>
              <a:t>I will explain this page more detail. And I hope product line will give us some advice for the chip selection.</a:t>
            </a:r>
          </a:p>
          <a:p>
            <a:r>
              <a:rPr lang="en-US" baseline="0" dirty="0"/>
              <a:t>In this design, in order to reach high </a:t>
            </a:r>
            <a:r>
              <a:rPr lang="en-US" baseline="0"/>
              <a:t>efficiency @ </a:t>
            </a:r>
            <a:r>
              <a:rPr lang="en-US" baseline="0" dirty="0"/>
              <a:t>low line input, we must use bridgeless PFC to improve the efficiency.</a:t>
            </a:r>
          </a:p>
          <a:p>
            <a:r>
              <a:rPr lang="en-US" baseline="0" dirty="0"/>
              <a:t>Here we used H-PFC, instead of </a:t>
            </a:r>
            <a:r>
              <a:rPr lang="en-US" baseline="0" dirty="0" err="1"/>
              <a:t>totempole</a:t>
            </a:r>
            <a:r>
              <a:rPr lang="en-US" baseline="0" dirty="0"/>
              <a:t> PFC. Because so far as I know, </a:t>
            </a:r>
            <a:r>
              <a:rPr lang="en-US" baseline="0" dirty="0" err="1"/>
              <a:t>totempole</a:t>
            </a:r>
            <a:r>
              <a:rPr lang="en-US" baseline="0" dirty="0"/>
              <a:t> has potential risk with inrush and surge issue, that may reduce the system </a:t>
            </a:r>
            <a:r>
              <a:rPr lang="en-US" sz="1200" b="0" dirty="0">
                <a:latin typeface="Arial" charset="0"/>
                <a:cs typeface="+mn-cs"/>
              </a:rPr>
              <a:t>Reliability</a:t>
            </a:r>
            <a:r>
              <a:rPr lang="en-US" baseline="0" dirty="0"/>
              <a:t>.</a:t>
            </a:r>
          </a:p>
          <a:p>
            <a:r>
              <a:rPr lang="en-US" baseline="0" dirty="0"/>
              <a:t>(…..more discuss about this diagram.)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EB09-F8AB-4DBD-9983-2A30AAA4B5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9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page shows our design’s diagram</a:t>
            </a:r>
            <a:r>
              <a:rPr lang="en-US" altLang="zh-CN" baseline="0" dirty="0"/>
              <a:t>. </a:t>
            </a:r>
            <a:r>
              <a:rPr lang="en-US" baseline="0" dirty="0"/>
              <a:t>I will explain this page more detail. And I hope product line will give us some advice for the chip selection.</a:t>
            </a:r>
          </a:p>
          <a:p>
            <a:r>
              <a:rPr lang="en-US" baseline="0" dirty="0"/>
              <a:t>In this design, in order to reach high </a:t>
            </a:r>
            <a:r>
              <a:rPr lang="en-US" baseline="0"/>
              <a:t>efficiency @ </a:t>
            </a:r>
            <a:r>
              <a:rPr lang="en-US" baseline="0" dirty="0"/>
              <a:t>low line input, we must use bridgeless PFC to improve the efficiency.</a:t>
            </a:r>
          </a:p>
          <a:p>
            <a:r>
              <a:rPr lang="en-US" baseline="0" dirty="0"/>
              <a:t>Here we used H-PFC, instead of </a:t>
            </a:r>
            <a:r>
              <a:rPr lang="en-US" baseline="0" dirty="0" err="1"/>
              <a:t>totempole</a:t>
            </a:r>
            <a:r>
              <a:rPr lang="en-US" baseline="0" dirty="0"/>
              <a:t> PFC. Because so far as I know, </a:t>
            </a:r>
            <a:r>
              <a:rPr lang="en-US" baseline="0" dirty="0" err="1"/>
              <a:t>totempole</a:t>
            </a:r>
            <a:r>
              <a:rPr lang="en-US" baseline="0" dirty="0"/>
              <a:t> has potential risk with inrush and surge issue, that may reduce the system </a:t>
            </a:r>
            <a:r>
              <a:rPr lang="en-US" sz="1200" b="0" dirty="0">
                <a:latin typeface="Arial" charset="0"/>
                <a:cs typeface="+mn-cs"/>
              </a:rPr>
              <a:t>Reliability</a:t>
            </a:r>
            <a:r>
              <a:rPr lang="en-US" baseline="0" dirty="0"/>
              <a:t>.</a:t>
            </a:r>
          </a:p>
          <a:p>
            <a:r>
              <a:rPr lang="en-US" baseline="0" dirty="0"/>
              <a:t>(…..more discuss about this diagram.)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EB09-F8AB-4DBD-9983-2A30AAA4B54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05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page shows our design’s diagram</a:t>
            </a:r>
            <a:r>
              <a:rPr lang="en-US" altLang="zh-CN" baseline="0" dirty="0"/>
              <a:t>. </a:t>
            </a:r>
            <a:r>
              <a:rPr lang="en-US" baseline="0" dirty="0"/>
              <a:t>I will explain this page more detail. And I hope product line will give us some advice for the chip selection.</a:t>
            </a:r>
          </a:p>
          <a:p>
            <a:r>
              <a:rPr lang="en-US" baseline="0" dirty="0"/>
              <a:t>In this design, in order to reach high </a:t>
            </a:r>
            <a:r>
              <a:rPr lang="en-US" baseline="0"/>
              <a:t>efficiency @ </a:t>
            </a:r>
            <a:r>
              <a:rPr lang="en-US" baseline="0" dirty="0"/>
              <a:t>low line input, we must use bridgeless PFC to improve the efficiency.</a:t>
            </a:r>
          </a:p>
          <a:p>
            <a:r>
              <a:rPr lang="en-US" baseline="0" dirty="0"/>
              <a:t>Here we used H-PFC, instead of </a:t>
            </a:r>
            <a:r>
              <a:rPr lang="en-US" baseline="0" dirty="0" err="1"/>
              <a:t>totempole</a:t>
            </a:r>
            <a:r>
              <a:rPr lang="en-US" baseline="0" dirty="0"/>
              <a:t> PFC. Because so far as I know, </a:t>
            </a:r>
            <a:r>
              <a:rPr lang="en-US" baseline="0" dirty="0" err="1"/>
              <a:t>totempole</a:t>
            </a:r>
            <a:r>
              <a:rPr lang="en-US" baseline="0" dirty="0"/>
              <a:t> has potential risk with inrush and surge issue, that may reduce the system </a:t>
            </a:r>
            <a:r>
              <a:rPr lang="en-US" sz="1200" b="0" dirty="0">
                <a:latin typeface="Arial" charset="0"/>
                <a:cs typeface="+mn-cs"/>
              </a:rPr>
              <a:t>Reliability</a:t>
            </a:r>
            <a:r>
              <a:rPr lang="en-US" baseline="0" dirty="0"/>
              <a:t>.</a:t>
            </a:r>
          </a:p>
          <a:p>
            <a:r>
              <a:rPr lang="en-US" baseline="0" dirty="0"/>
              <a:t>(…..more discuss about this diagram.)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EB09-F8AB-4DBD-9983-2A30AAA4B5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6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page shows our design’s diagram</a:t>
            </a:r>
            <a:r>
              <a:rPr lang="en-US" altLang="zh-CN" baseline="0" dirty="0"/>
              <a:t>. </a:t>
            </a:r>
            <a:r>
              <a:rPr lang="en-US" baseline="0" dirty="0"/>
              <a:t>I will explain this page more detail. And I hope product line will give us some advice for the chip selection.</a:t>
            </a:r>
          </a:p>
          <a:p>
            <a:r>
              <a:rPr lang="en-US" baseline="0" dirty="0"/>
              <a:t>In this design, in order to reach high </a:t>
            </a:r>
            <a:r>
              <a:rPr lang="en-US" baseline="0"/>
              <a:t>efficiency @ </a:t>
            </a:r>
            <a:r>
              <a:rPr lang="en-US" baseline="0" dirty="0"/>
              <a:t>low line input, we must use bridgeless PFC to improve the efficiency.</a:t>
            </a:r>
          </a:p>
          <a:p>
            <a:r>
              <a:rPr lang="en-US" baseline="0" dirty="0"/>
              <a:t>Here we used H-PFC, instead of </a:t>
            </a:r>
            <a:r>
              <a:rPr lang="en-US" baseline="0" dirty="0" err="1"/>
              <a:t>totempole</a:t>
            </a:r>
            <a:r>
              <a:rPr lang="en-US" baseline="0" dirty="0"/>
              <a:t> PFC. Because so far as I know, </a:t>
            </a:r>
            <a:r>
              <a:rPr lang="en-US" baseline="0" dirty="0" err="1"/>
              <a:t>totempole</a:t>
            </a:r>
            <a:r>
              <a:rPr lang="en-US" baseline="0" dirty="0"/>
              <a:t> has potential risk with inrush and surge issue, that may reduce the system </a:t>
            </a:r>
            <a:r>
              <a:rPr lang="en-US" sz="1200" b="0" dirty="0">
                <a:latin typeface="Arial" charset="0"/>
                <a:cs typeface="+mn-cs"/>
              </a:rPr>
              <a:t>Reliability</a:t>
            </a:r>
            <a:r>
              <a:rPr lang="en-US" baseline="0" dirty="0"/>
              <a:t>.</a:t>
            </a:r>
          </a:p>
          <a:p>
            <a:r>
              <a:rPr lang="en-US" baseline="0" dirty="0"/>
              <a:t>(…..more discuss about this diagram.)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EB09-F8AB-4DBD-9983-2A30AAA4B5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11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page shows our design’s diagram</a:t>
            </a:r>
            <a:r>
              <a:rPr lang="en-US" altLang="zh-CN" baseline="0" dirty="0"/>
              <a:t>. </a:t>
            </a:r>
            <a:r>
              <a:rPr lang="en-US" baseline="0" dirty="0"/>
              <a:t>I will explain this page more detail. And I hope product line will give us some advice for the chip selection.</a:t>
            </a:r>
          </a:p>
          <a:p>
            <a:r>
              <a:rPr lang="en-US" baseline="0" dirty="0"/>
              <a:t>In this design, in order to reach high </a:t>
            </a:r>
            <a:r>
              <a:rPr lang="en-US" baseline="0"/>
              <a:t>efficiency @ </a:t>
            </a:r>
            <a:r>
              <a:rPr lang="en-US" baseline="0" dirty="0"/>
              <a:t>low line input, we must use bridgeless PFC to improve the efficiency.</a:t>
            </a:r>
          </a:p>
          <a:p>
            <a:r>
              <a:rPr lang="en-US" baseline="0" dirty="0"/>
              <a:t>Here we used H-PFC, instead of </a:t>
            </a:r>
            <a:r>
              <a:rPr lang="en-US" baseline="0" dirty="0" err="1"/>
              <a:t>totempole</a:t>
            </a:r>
            <a:r>
              <a:rPr lang="en-US" baseline="0" dirty="0"/>
              <a:t> PFC. Because so far as I know, </a:t>
            </a:r>
            <a:r>
              <a:rPr lang="en-US" baseline="0" dirty="0" err="1"/>
              <a:t>totempole</a:t>
            </a:r>
            <a:r>
              <a:rPr lang="en-US" baseline="0" dirty="0"/>
              <a:t> has potential risk with inrush and surge issue, that may reduce the system </a:t>
            </a:r>
            <a:r>
              <a:rPr lang="en-US" sz="1200" b="0" dirty="0">
                <a:latin typeface="Arial" charset="0"/>
                <a:cs typeface="+mn-cs"/>
              </a:rPr>
              <a:t>Reliability</a:t>
            </a:r>
            <a:r>
              <a:rPr lang="en-US" baseline="0" dirty="0"/>
              <a:t>.</a:t>
            </a:r>
          </a:p>
          <a:p>
            <a:r>
              <a:rPr lang="en-US" baseline="0" dirty="0"/>
              <a:t>(…..more discuss about this diagram.)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FEB09-F8AB-4DBD-9983-2A30AAA4B5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2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5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abstract/document/8613853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ieeexplore.ieee.org/document/8438973" TargetMode="External"/><Relationship Id="rId4" Type="http://schemas.openxmlformats.org/officeDocument/2006/relationships/hyperlink" Target="https://ieeexplore.ieee.org/document/9143089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78D93-78D8-4426-9442-3503D62C1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638" y="1027089"/>
            <a:ext cx="7401910" cy="1790700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PMP41134 –</a:t>
            </a:r>
            <a:b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3.6kW Bi-directional SRC-DAB DCDC converter reference design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002C0-1478-4B65-A1B0-A9E066C1B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</p:spPr>
        <p:txBody>
          <a:bodyPr/>
          <a:lstStyle/>
          <a:p>
            <a:pPr eaLnBrk="1" hangingPunct="1"/>
            <a:r>
              <a:rPr lang="en-US" altLang="zh-TW" dirty="0"/>
              <a:t>Power Design Services – Industrial High Power</a:t>
            </a:r>
            <a:endParaRPr lang="en-US" dirty="0"/>
          </a:p>
          <a:p>
            <a:pPr eaLnBrk="1" hangingPunct="1"/>
            <a:r>
              <a:rPr lang="en-US" dirty="0"/>
              <a:t>Guangzhi Cui</a:t>
            </a:r>
          </a:p>
          <a:p>
            <a:pPr eaLnBrk="1" hangingPunct="1"/>
            <a:r>
              <a:rPr lang="en-US" dirty="0"/>
              <a:t>November 10, 2024</a:t>
            </a:r>
          </a:p>
        </p:txBody>
      </p:sp>
    </p:spTree>
    <p:extLst>
      <p:ext uri="{BB962C8B-B14F-4D97-AF65-F5344CB8AC3E}">
        <p14:creationId xmlns:p14="http://schemas.microsoft.com/office/powerpoint/2010/main" val="283184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492FD2-9197-4D2C-A8C6-46B4A443B626}"/>
              </a:ext>
            </a:extLst>
          </p:cNvPr>
          <p:cNvSpPr txBox="1"/>
          <p:nvPr/>
        </p:nvSpPr>
        <p:spPr>
          <a:xfrm>
            <a:off x="3756238" y="523527"/>
            <a:ext cx="34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6934AC1-3653-438B-BEF3-E8876DE815C6}"/>
              </a:ext>
            </a:extLst>
          </p:cNvPr>
          <p:cNvSpPr txBox="1">
            <a:spLocks/>
          </p:cNvSpPr>
          <p:nvPr/>
        </p:nvSpPr>
        <p:spPr bwMode="auto">
          <a:xfrm>
            <a:off x="52760" y="82013"/>
            <a:ext cx="9038479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kern="0" dirty="0"/>
              <a:t>Key Design Considerations-</a:t>
            </a:r>
            <a:r>
              <a:rPr lang="en-US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Converter comparison </a:t>
            </a:r>
            <a:endParaRPr lang="en-US" kern="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892046-5961-439C-973F-D42949F6328B}"/>
              </a:ext>
            </a:extLst>
          </p:cNvPr>
          <p:cNvSpPr txBox="1"/>
          <p:nvPr/>
        </p:nvSpPr>
        <p:spPr>
          <a:xfrm>
            <a:off x="0" y="692804"/>
            <a:ext cx="862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RMS current and turn off current (simulation results present in back up slides)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2609D99-B39E-4FA6-851F-39FD379FE6C6}"/>
              </a:ext>
            </a:extLst>
          </p:cNvPr>
          <p:cNvSpPr/>
          <p:nvPr/>
        </p:nvSpPr>
        <p:spPr>
          <a:xfrm>
            <a:off x="290136" y="1078098"/>
            <a:ext cx="8801103" cy="276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dirty="0"/>
              <a:t>In forward operation, topologies including resonant tank could have lower RMS current and peak current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dirty="0"/>
              <a:t>In backward operation, SRC DAB has lower turn off current and peak current but need multiple phase shift control to realize ZVS in different gain condition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dirty="0"/>
              <a:t>SRC-DAB use the TPS+ variable frequency control, DAB use extended phase shift control, CLLLC use frequency control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3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492FD2-9197-4D2C-A8C6-46B4A443B626}"/>
              </a:ext>
            </a:extLst>
          </p:cNvPr>
          <p:cNvSpPr txBox="1"/>
          <p:nvPr/>
        </p:nvSpPr>
        <p:spPr>
          <a:xfrm>
            <a:off x="3756238" y="523527"/>
            <a:ext cx="34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6934AC1-3653-438B-BEF3-E8876DE815C6}"/>
              </a:ext>
            </a:extLst>
          </p:cNvPr>
          <p:cNvSpPr txBox="1">
            <a:spLocks/>
          </p:cNvSpPr>
          <p:nvPr/>
        </p:nvSpPr>
        <p:spPr bwMode="auto">
          <a:xfrm>
            <a:off x="52760" y="82013"/>
            <a:ext cx="9038479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kern="0" dirty="0"/>
              <a:t>Key Design Considerations-</a:t>
            </a:r>
            <a:r>
              <a:rPr lang="en-US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Four freedom Control methods</a:t>
            </a:r>
            <a:endParaRPr lang="en-US" sz="2000" kern="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892046-5961-439C-973F-D42949F6328B}"/>
              </a:ext>
            </a:extLst>
          </p:cNvPr>
          <p:cNvSpPr txBox="1"/>
          <p:nvPr/>
        </p:nvSpPr>
        <p:spPr>
          <a:xfrm>
            <a:off x="0" y="613088"/>
            <a:ext cx="9384633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The phase shift angle is calculated based on the gain to ensure ZVS, optimize RMS current and reactive power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Needs to control dead time or give more reactive power to realize ZVS under light load condition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37B8D59-82E3-4BCB-9754-41F2366EC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6" y="1590535"/>
            <a:ext cx="5595025" cy="14949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EE386D5-611A-4029-B31A-95CD6DF4A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7" y="3128427"/>
            <a:ext cx="5595024" cy="149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60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492FD2-9197-4D2C-A8C6-46B4A443B626}"/>
              </a:ext>
            </a:extLst>
          </p:cNvPr>
          <p:cNvSpPr txBox="1"/>
          <p:nvPr/>
        </p:nvSpPr>
        <p:spPr>
          <a:xfrm>
            <a:off x="3756238" y="523527"/>
            <a:ext cx="34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6934AC1-3653-438B-BEF3-E8876DE815C6}"/>
              </a:ext>
            </a:extLst>
          </p:cNvPr>
          <p:cNvSpPr txBox="1">
            <a:spLocks/>
          </p:cNvSpPr>
          <p:nvPr/>
        </p:nvSpPr>
        <p:spPr bwMode="auto">
          <a:xfrm>
            <a:off x="52760" y="82013"/>
            <a:ext cx="9038479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kern="0" dirty="0"/>
              <a:t>Key Design Considerations-</a:t>
            </a:r>
            <a:r>
              <a:rPr lang="en-US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Four freedom Control method</a:t>
            </a:r>
            <a:endParaRPr lang="en-US" kern="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892046-5961-439C-973F-D42949F6328B}"/>
              </a:ext>
            </a:extLst>
          </p:cNvPr>
          <p:cNvSpPr txBox="1"/>
          <p:nvPr/>
        </p:nvSpPr>
        <p:spPr>
          <a:xfrm>
            <a:off x="-1" y="629126"/>
            <a:ext cx="862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block diagram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E015C1A-4F99-4293-A7BB-CCDD5BF01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73" y="1239917"/>
            <a:ext cx="6998950" cy="32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50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492FD2-9197-4D2C-A8C6-46B4A443B626}"/>
              </a:ext>
            </a:extLst>
          </p:cNvPr>
          <p:cNvSpPr txBox="1"/>
          <p:nvPr/>
        </p:nvSpPr>
        <p:spPr>
          <a:xfrm>
            <a:off x="3756238" y="523527"/>
            <a:ext cx="34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6934AC1-3653-438B-BEF3-E8876DE815C6}"/>
              </a:ext>
            </a:extLst>
          </p:cNvPr>
          <p:cNvSpPr txBox="1">
            <a:spLocks/>
          </p:cNvSpPr>
          <p:nvPr/>
        </p:nvSpPr>
        <p:spPr bwMode="auto">
          <a:xfrm>
            <a:off x="52760" y="82013"/>
            <a:ext cx="9038479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kern="0" dirty="0"/>
              <a:t>Key Design Considerations-</a:t>
            </a:r>
            <a:r>
              <a:rPr lang="en-US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ZVS realize at light load condition</a:t>
            </a:r>
            <a:endParaRPr lang="en-US" kern="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892046-5961-439C-973F-D42949F6328B}"/>
              </a:ext>
            </a:extLst>
          </p:cNvPr>
          <p:cNvSpPr txBox="1"/>
          <p:nvPr/>
        </p:nvSpPr>
        <p:spPr>
          <a:xfrm>
            <a:off x="-1" y="629126"/>
            <a:ext cx="862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block diagram</a:t>
            </a:r>
          </a:p>
        </p:txBody>
      </p:sp>
    </p:spTree>
    <p:extLst>
      <p:ext uri="{BB962C8B-B14F-4D97-AF65-F5344CB8AC3E}">
        <p14:creationId xmlns:p14="http://schemas.microsoft.com/office/powerpoint/2010/main" val="48279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1492FD2-9197-4D2C-A8C6-46B4A443B626}"/>
              </a:ext>
            </a:extLst>
          </p:cNvPr>
          <p:cNvSpPr txBox="1"/>
          <p:nvPr/>
        </p:nvSpPr>
        <p:spPr>
          <a:xfrm>
            <a:off x="3756238" y="523527"/>
            <a:ext cx="341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endParaRPr lang="en-US" sz="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6934AC1-3653-438B-BEF3-E8876DE815C6}"/>
              </a:ext>
            </a:extLst>
          </p:cNvPr>
          <p:cNvSpPr txBox="1">
            <a:spLocks/>
          </p:cNvSpPr>
          <p:nvPr/>
        </p:nvSpPr>
        <p:spPr bwMode="auto">
          <a:xfrm>
            <a:off x="52760" y="387408"/>
            <a:ext cx="9038479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en-US" kern="0" dirty="0"/>
              <a:t>Key Design Considerations</a:t>
            </a:r>
          </a:p>
          <a:p>
            <a:r>
              <a:rPr lang="en-US" dirty="0"/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kern="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13DBCFC-0950-4F26-BCD6-1FBAC5C07848}"/>
              </a:ext>
            </a:extLst>
          </p:cNvPr>
          <p:cNvSpPr txBox="1"/>
          <p:nvPr/>
        </p:nvSpPr>
        <p:spPr>
          <a:xfrm>
            <a:off x="0" y="659429"/>
            <a:ext cx="681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Remove secondary resonant capacitors to cost down</a:t>
            </a:r>
          </a:p>
          <a:p>
            <a:endParaRPr 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23ECBC7-3923-4547-A2D3-942136643865}"/>
              </a:ext>
            </a:extLst>
          </p:cNvPr>
          <p:cNvSpPr txBox="1"/>
          <p:nvPr/>
        </p:nvSpPr>
        <p:spPr>
          <a:xfrm>
            <a:off x="93825" y="1121200"/>
            <a:ext cx="8707278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400" dirty="0"/>
              <a:t>Currently split the resonant caps in both sides to block the DC current to avoid flux saturation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400" dirty="0"/>
              <a:t>Need do flux balance control scheme to cost down </a:t>
            </a:r>
          </a:p>
        </p:txBody>
      </p:sp>
    </p:spTree>
    <p:extLst>
      <p:ext uri="{BB962C8B-B14F-4D97-AF65-F5344CB8AC3E}">
        <p14:creationId xmlns:p14="http://schemas.microsoft.com/office/powerpoint/2010/main" val="395929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C1F7EB-41D2-4237-9FAD-4BF67C9C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52" y="162940"/>
            <a:ext cx="8458200" cy="610791"/>
          </a:xfrm>
        </p:spPr>
        <p:txBody>
          <a:bodyPr/>
          <a:lstStyle/>
          <a:p>
            <a:r>
              <a:rPr lang="en-US" dirty="0"/>
              <a:t>Test results  - Normal operation (open loop)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97036E-8A91-481E-92FE-D4C1B6BAB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95D01AE-3DE6-4C4C-8E29-7867041A8A82}"/>
              </a:ext>
            </a:extLst>
          </p:cNvPr>
          <p:cNvSpPr txBox="1"/>
          <p:nvPr/>
        </p:nvSpPr>
        <p:spPr>
          <a:xfrm>
            <a:off x="245952" y="773731"/>
            <a:ext cx="416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3F1E7E-5DDC-42BA-BF4B-F643EE2A76D8}"/>
              </a:ext>
            </a:extLst>
          </p:cNvPr>
          <p:cNvSpPr txBox="1"/>
          <p:nvPr/>
        </p:nvSpPr>
        <p:spPr>
          <a:xfrm>
            <a:off x="320675" y="767741"/>
            <a:ext cx="634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Charging mode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AFC2293-1479-4B2F-AD69-8AF4B9F65B0E}"/>
              </a:ext>
            </a:extLst>
          </p:cNvPr>
          <p:cNvSpPr/>
          <p:nvPr/>
        </p:nvSpPr>
        <p:spPr>
          <a:xfrm>
            <a:off x="245952" y="1289609"/>
            <a:ext cx="1727991" cy="24491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CH1: </a:t>
            </a:r>
            <a:r>
              <a:rPr lang="en-US" sz="1000" dirty="0" err="1">
                <a:solidFill>
                  <a:schemeClr val="tx1"/>
                </a:solidFill>
              </a:rPr>
              <a:t>Vsec</a:t>
            </a:r>
            <a:r>
              <a:rPr lang="en-US" sz="1000" dirty="0">
                <a:solidFill>
                  <a:schemeClr val="tx1"/>
                </a:solidFill>
              </a:rPr>
              <a:t> on transformer 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355791C-5771-4FA7-9A65-1EF7FE9E1014}"/>
              </a:ext>
            </a:extLst>
          </p:cNvPr>
          <p:cNvSpPr/>
          <p:nvPr/>
        </p:nvSpPr>
        <p:spPr>
          <a:xfrm>
            <a:off x="2069806" y="1289610"/>
            <a:ext cx="2269976" cy="250638"/>
          </a:xfrm>
          <a:prstGeom prst="rect">
            <a:avLst/>
          </a:prstGeom>
          <a:solidFill>
            <a:srgbClr val="E93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CH3: </a:t>
            </a:r>
            <a:r>
              <a:rPr lang="en-US" sz="1000" dirty="0" err="1">
                <a:solidFill>
                  <a:schemeClr val="tx1"/>
                </a:solidFill>
              </a:rPr>
              <a:t>Pri</a:t>
            </a:r>
            <a:r>
              <a:rPr lang="en-US" sz="1000" dirty="0">
                <a:solidFill>
                  <a:schemeClr val="tx1"/>
                </a:solidFill>
              </a:rPr>
              <a:t> Tank current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D46BCCC-7744-4820-AFB6-0490708C146E}"/>
              </a:ext>
            </a:extLst>
          </p:cNvPr>
          <p:cNvSpPr/>
          <p:nvPr/>
        </p:nvSpPr>
        <p:spPr>
          <a:xfrm>
            <a:off x="4561299" y="1283888"/>
            <a:ext cx="2091506" cy="2506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CH4: </a:t>
            </a:r>
            <a:r>
              <a:rPr lang="en-US" sz="1000" dirty="0" err="1">
                <a:solidFill>
                  <a:schemeClr val="tx1"/>
                </a:solidFill>
              </a:rPr>
              <a:t>Pri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Vds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90C232-FB46-4DF4-9B29-1D8ABD024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61" y="1692783"/>
            <a:ext cx="4298142" cy="25788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2E13BE-B991-431D-B5E0-FC472833F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5" y="1692783"/>
            <a:ext cx="4238581" cy="254314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9D736EC-481F-4AEA-82D0-752C345597BD}"/>
              </a:ext>
            </a:extLst>
          </p:cNvPr>
          <p:cNvSpPr txBox="1"/>
          <p:nvPr/>
        </p:nvSpPr>
        <p:spPr>
          <a:xfrm>
            <a:off x="1299028" y="4271668"/>
            <a:ext cx="203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300Vin 40Vo 1500W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B0EBC64-6F14-4FE2-A36E-6DD024F24F99}"/>
              </a:ext>
            </a:extLst>
          </p:cNvPr>
          <p:cNvSpPr txBox="1"/>
          <p:nvPr/>
        </p:nvSpPr>
        <p:spPr>
          <a:xfrm>
            <a:off x="5798457" y="4271668"/>
            <a:ext cx="203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300Vin 30Vo 1500W</a:t>
            </a:r>
          </a:p>
        </p:txBody>
      </p:sp>
    </p:spTree>
    <p:extLst>
      <p:ext uri="{BB962C8B-B14F-4D97-AF65-F5344CB8AC3E}">
        <p14:creationId xmlns:p14="http://schemas.microsoft.com/office/powerpoint/2010/main" val="269179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C1F7EB-41D2-4237-9FAD-4BF67C9C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52" y="162940"/>
            <a:ext cx="8458200" cy="610791"/>
          </a:xfrm>
        </p:spPr>
        <p:txBody>
          <a:bodyPr/>
          <a:lstStyle/>
          <a:p>
            <a:r>
              <a:rPr lang="en-US" dirty="0"/>
              <a:t>Test results  - Normal operation (open loop)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97036E-8A91-481E-92FE-D4C1B6BAB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95D01AE-3DE6-4C4C-8E29-7867041A8A82}"/>
              </a:ext>
            </a:extLst>
          </p:cNvPr>
          <p:cNvSpPr txBox="1"/>
          <p:nvPr/>
        </p:nvSpPr>
        <p:spPr>
          <a:xfrm>
            <a:off x="245952" y="773731"/>
            <a:ext cx="416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63F1E7E-5DDC-42BA-BF4B-F643EE2A76D8}"/>
              </a:ext>
            </a:extLst>
          </p:cNvPr>
          <p:cNvSpPr txBox="1"/>
          <p:nvPr/>
        </p:nvSpPr>
        <p:spPr>
          <a:xfrm>
            <a:off x="320675" y="767741"/>
            <a:ext cx="634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Discharging mode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AFC2293-1479-4B2F-AD69-8AF4B9F65B0E}"/>
              </a:ext>
            </a:extLst>
          </p:cNvPr>
          <p:cNvSpPr/>
          <p:nvPr/>
        </p:nvSpPr>
        <p:spPr>
          <a:xfrm>
            <a:off x="245952" y="1289609"/>
            <a:ext cx="1727991" cy="24491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CH1: Sec </a:t>
            </a:r>
            <a:r>
              <a:rPr lang="en-US" sz="1000" dirty="0" err="1">
                <a:solidFill>
                  <a:schemeClr val="tx1"/>
                </a:solidFill>
              </a:rPr>
              <a:t>Vds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355791C-5771-4FA7-9A65-1EF7FE9E1014}"/>
              </a:ext>
            </a:extLst>
          </p:cNvPr>
          <p:cNvSpPr/>
          <p:nvPr/>
        </p:nvSpPr>
        <p:spPr>
          <a:xfrm>
            <a:off x="2069806" y="1289610"/>
            <a:ext cx="2269976" cy="250638"/>
          </a:xfrm>
          <a:prstGeom prst="rect">
            <a:avLst/>
          </a:prstGeom>
          <a:solidFill>
            <a:srgbClr val="E93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CH3: Sec Tank current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D46BCCC-7744-4820-AFB6-0490708C146E}"/>
              </a:ext>
            </a:extLst>
          </p:cNvPr>
          <p:cNvSpPr/>
          <p:nvPr/>
        </p:nvSpPr>
        <p:spPr>
          <a:xfrm>
            <a:off x="4561299" y="1283888"/>
            <a:ext cx="2091506" cy="2506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CH4: </a:t>
            </a:r>
            <a:r>
              <a:rPr lang="en-US" sz="1000" dirty="0" err="1">
                <a:solidFill>
                  <a:schemeClr val="tx1"/>
                </a:solidFill>
              </a:rPr>
              <a:t>Pri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Vds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9D736EC-481F-4AEA-82D0-752C345597BD}"/>
              </a:ext>
            </a:extLst>
          </p:cNvPr>
          <p:cNvSpPr txBox="1"/>
          <p:nvPr/>
        </p:nvSpPr>
        <p:spPr>
          <a:xfrm>
            <a:off x="1299028" y="4271668"/>
            <a:ext cx="203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40Vin 300Vo 1200W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B0EBC64-6F14-4FE2-A36E-6DD024F24F99}"/>
              </a:ext>
            </a:extLst>
          </p:cNvPr>
          <p:cNvSpPr txBox="1"/>
          <p:nvPr/>
        </p:nvSpPr>
        <p:spPr>
          <a:xfrm>
            <a:off x="5798457" y="4271668"/>
            <a:ext cx="203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30Vin 300Vo 1200W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AF7E14-9ADA-4B28-861D-EC80D7C9D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9" y="1701761"/>
            <a:ext cx="4273196" cy="25639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75A368-6157-4F04-889D-D84F3E7BE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053" y="1664047"/>
            <a:ext cx="4336054" cy="26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778B46-FF34-4545-A876-9C5CEFC73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5"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  <a:latin typeface="Arial" charset="0"/>
              </a:rPr>
              <a:pPr defTabSz="914355">
                <a:defRPr/>
              </a:pPr>
              <a:t>17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209AA4-B626-40CF-BAB4-69075EF5B4A9}"/>
              </a:ext>
            </a:extLst>
          </p:cNvPr>
          <p:cNvSpPr txBox="1"/>
          <p:nvPr/>
        </p:nvSpPr>
        <p:spPr>
          <a:xfrm>
            <a:off x="77028" y="741921"/>
            <a:ext cx="833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Efficiency Test Result in Discharging Mode </a:t>
            </a:r>
            <a:r>
              <a:rPr lang="zh-CN" altLang="en-US" dirty="0"/>
              <a:t>（</a:t>
            </a:r>
            <a:r>
              <a:rPr lang="en-US" altLang="zh-CN" dirty="0"/>
              <a:t>without heatsink</a:t>
            </a:r>
            <a:r>
              <a:rPr lang="zh-CN" altLang="en-US" dirty="0"/>
              <a:t>）</a:t>
            </a:r>
            <a:r>
              <a:rPr lang="en-US" dirty="0"/>
              <a:t> 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A5FE3BD-3D82-4689-ADC8-5A66A2C4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5" y="131130"/>
            <a:ext cx="8458200" cy="610791"/>
          </a:xfrm>
        </p:spPr>
        <p:txBody>
          <a:bodyPr/>
          <a:lstStyle/>
          <a:p>
            <a:r>
              <a:rPr lang="en-US" dirty="0"/>
              <a:t>Test results - efficiency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F63F9D0-DD27-40C3-90D1-EBE22A09B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04503"/>
              </p:ext>
            </p:extLst>
          </p:nvPr>
        </p:nvGraphicFramePr>
        <p:xfrm>
          <a:off x="200639" y="1693373"/>
          <a:ext cx="2641600" cy="202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393739432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599497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91832948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53465749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078966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476.008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466.4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0.979815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8008872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725.9178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0.986338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14885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926.0176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912.4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0.985294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271693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1100W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1151.966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0.984404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75942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1500W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1501.895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1472.8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0.980628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1262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1800W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1795.217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1755.2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0.977709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197387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2100W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2249.363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0.974498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73214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2400W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2528.327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2456.4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0.971551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782456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2700W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2785.656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2694.8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0.967384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79110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3000W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3107.648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3004.8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0.966905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15572093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29696BBE-7460-4CB2-96DE-9AA56BAF450C}"/>
              </a:ext>
            </a:extLst>
          </p:cNvPr>
          <p:cNvSpPr txBox="1"/>
          <p:nvPr/>
        </p:nvSpPr>
        <p:spPr>
          <a:xfrm>
            <a:off x="258288" y="1376585"/>
            <a:ext cx="2278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52Vin, 400Vo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F220913-46FE-43EF-8977-C686D090B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24105"/>
              </p:ext>
            </p:extLst>
          </p:nvPr>
        </p:nvGraphicFramePr>
        <p:xfrm>
          <a:off x="3251200" y="1707175"/>
          <a:ext cx="2641600" cy="202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157752971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257570269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96264812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40438813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27032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500W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546.5148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536.8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0.982224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69401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700W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718.228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0.98019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61891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916.4235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897.6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0.97946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40415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1127.378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1104.4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0.979619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154709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1432.287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1400.8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0.978016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509653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1859.817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0.973214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610848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2143.9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2082.4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0.971314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789589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2487.04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0.965003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28310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2765.861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2658.4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0.961147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27152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2908.4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0.955453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86508939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86380553-3946-4FB7-8EFE-9CF18A37CF7A}"/>
              </a:ext>
            </a:extLst>
          </p:cNvPr>
          <p:cNvSpPr txBox="1"/>
          <p:nvPr/>
        </p:nvSpPr>
        <p:spPr>
          <a:xfrm>
            <a:off x="3344281" y="1376585"/>
            <a:ext cx="2278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40Vin, 400Vo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6BA3CFB-4287-46C6-B2E5-8EC965AE0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71513"/>
              </p:ext>
            </p:extLst>
          </p:nvPr>
        </p:nvGraphicFramePr>
        <p:xfrm>
          <a:off x="6301761" y="1712129"/>
          <a:ext cx="2526340" cy="110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585">
                  <a:extLst>
                    <a:ext uri="{9D8B030D-6E8A-4147-A177-3AD203B41FA5}">
                      <a16:colId xmlns:a16="http://schemas.microsoft.com/office/drawing/2014/main" val="979779204"/>
                    </a:ext>
                  </a:extLst>
                </a:gridCol>
                <a:gridCol w="631585">
                  <a:extLst>
                    <a:ext uri="{9D8B030D-6E8A-4147-A177-3AD203B41FA5}">
                      <a16:colId xmlns:a16="http://schemas.microsoft.com/office/drawing/2014/main" val="1873845136"/>
                    </a:ext>
                  </a:extLst>
                </a:gridCol>
                <a:gridCol w="631585">
                  <a:extLst>
                    <a:ext uri="{9D8B030D-6E8A-4147-A177-3AD203B41FA5}">
                      <a16:colId xmlns:a16="http://schemas.microsoft.com/office/drawing/2014/main" val="2332336439"/>
                    </a:ext>
                  </a:extLst>
                </a:gridCol>
                <a:gridCol w="631585">
                  <a:extLst>
                    <a:ext uri="{9D8B030D-6E8A-4147-A177-3AD203B41FA5}">
                      <a16:colId xmlns:a16="http://schemas.microsoft.com/office/drawing/2014/main" val="34241119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58456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500W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594.413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567.2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0.954219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4203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692.868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0.968727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48903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900W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881.0244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859.2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0.975228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3909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1100W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1093.018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1064.4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0.973818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387883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1500W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1483.584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0.970622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53537560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3E024F98-91FB-43BA-A2B8-749936B3E23E}"/>
              </a:ext>
            </a:extLst>
          </p:cNvPr>
          <p:cNvSpPr txBox="1"/>
          <p:nvPr/>
        </p:nvSpPr>
        <p:spPr>
          <a:xfrm>
            <a:off x="6301761" y="1382164"/>
            <a:ext cx="2278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60Vin, 400Vo</a:t>
            </a:r>
          </a:p>
        </p:txBody>
      </p:sp>
    </p:spTree>
    <p:extLst>
      <p:ext uri="{BB962C8B-B14F-4D97-AF65-F5344CB8AC3E}">
        <p14:creationId xmlns:p14="http://schemas.microsoft.com/office/powerpoint/2010/main" val="1181117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778B46-FF34-4545-A876-9C5CEFC73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5"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  <a:latin typeface="Arial" charset="0"/>
              </a:rPr>
              <a:pPr defTabSz="914355">
                <a:defRPr/>
              </a:pPr>
              <a:t>18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209AA4-B626-40CF-BAB4-69075EF5B4A9}"/>
              </a:ext>
            </a:extLst>
          </p:cNvPr>
          <p:cNvSpPr txBox="1"/>
          <p:nvPr/>
        </p:nvSpPr>
        <p:spPr>
          <a:xfrm>
            <a:off x="77028" y="741921"/>
            <a:ext cx="833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Efficiency Test Result in Discharging Mode </a:t>
            </a:r>
            <a:r>
              <a:rPr lang="zh-CN" altLang="en-US" dirty="0"/>
              <a:t>（</a:t>
            </a:r>
            <a:r>
              <a:rPr lang="en-US" altLang="zh-CN" dirty="0"/>
              <a:t>without heatsink</a:t>
            </a:r>
            <a:r>
              <a:rPr lang="zh-CN" altLang="en-US" dirty="0"/>
              <a:t>）</a:t>
            </a:r>
            <a:endParaRPr 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BA5FE3BD-3D82-4689-ADC8-5A66A2C4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5" y="131130"/>
            <a:ext cx="8458200" cy="610791"/>
          </a:xfrm>
        </p:spPr>
        <p:txBody>
          <a:bodyPr/>
          <a:lstStyle/>
          <a:p>
            <a:r>
              <a:rPr lang="en-US" dirty="0"/>
              <a:t>Test results - efficiency</a:t>
            </a: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4C1AA8CC-2FE5-4091-BA4B-BCBDC4D1DE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204955"/>
              </p:ext>
            </p:extLst>
          </p:nvPr>
        </p:nvGraphicFramePr>
        <p:xfrm>
          <a:off x="260704" y="1188044"/>
          <a:ext cx="4879914" cy="340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7419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778B46-FF34-4545-A876-9C5CEFC73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55">
              <a:defRPr/>
            </a:pPr>
            <a:fld id="{2B97888F-6AF7-4263-B69D-592D8C33BAC7}" type="slidenum">
              <a:rPr lang="en-US">
                <a:solidFill>
                  <a:srgbClr val="000000"/>
                </a:solidFill>
                <a:latin typeface="Arial" charset="0"/>
              </a:rPr>
              <a:pPr defTabSz="914355">
                <a:defRPr/>
              </a:pPr>
              <a:t>19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209AA4-B626-40CF-BAB4-69075EF5B4A9}"/>
              </a:ext>
            </a:extLst>
          </p:cNvPr>
          <p:cNvSpPr txBox="1"/>
          <p:nvPr/>
        </p:nvSpPr>
        <p:spPr>
          <a:xfrm>
            <a:off x="228599" y="575566"/>
            <a:ext cx="449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Efficiency Test Result in Charging Mode 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D2949D97-A922-4BD9-9BE5-870A0C82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21555"/>
            <a:ext cx="8458200" cy="610791"/>
          </a:xfrm>
        </p:spPr>
        <p:txBody>
          <a:bodyPr/>
          <a:lstStyle/>
          <a:p>
            <a:r>
              <a:rPr lang="en-US" dirty="0"/>
              <a:t>Test results - efficiency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4476B99C-DB25-4D6B-A273-06A4A9437C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157072"/>
              </p:ext>
            </p:extLst>
          </p:nvPr>
        </p:nvGraphicFramePr>
        <p:xfrm>
          <a:off x="293541" y="1186357"/>
          <a:ext cx="4546974" cy="332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A0EAA4A-2F32-41A3-905C-383300735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03041"/>
              </p:ext>
            </p:extLst>
          </p:nvPr>
        </p:nvGraphicFramePr>
        <p:xfrm>
          <a:off x="5143501" y="2860269"/>
          <a:ext cx="3543295" cy="110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659">
                  <a:extLst>
                    <a:ext uri="{9D8B030D-6E8A-4147-A177-3AD203B41FA5}">
                      <a16:colId xmlns:a16="http://schemas.microsoft.com/office/drawing/2014/main" val="824733417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val="1400595326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val="849118912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val="1067379388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val="163380240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eff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989662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52.095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542.9341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566.5024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95.84%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15411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700W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52.077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690.2806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712.7579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96.85%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6840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52.149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982.8001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1011.245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97.19%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762915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52.281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1365.737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1406.897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97.07%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988955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1800W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52.288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1746.942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1807.21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96.67%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64128157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AD933BF9-8A5A-4462-99FE-093DB3273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44480"/>
              </p:ext>
            </p:extLst>
          </p:nvPr>
        </p:nvGraphicFramePr>
        <p:xfrm>
          <a:off x="5143504" y="1371113"/>
          <a:ext cx="3543292" cy="110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9217">
                  <a:extLst>
                    <a:ext uri="{9D8B030D-6E8A-4147-A177-3AD203B41FA5}">
                      <a16:colId xmlns:a16="http://schemas.microsoft.com/office/drawing/2014/main" val="2565251931"/>
                    </a:ext>
                  </a:extLst>
                </a:gridCol>
                <a:gridCol w="659217">
                  <a:extLst>
                    <a:ext uri="{9D8B030D-6E8A-4147-A177-3AD203B41FA5}">
                      <a16:colId xmlns:a16="http://schemas.microsoft.com/office/drawing/2014/main" val="1933253644"/>
                    </a:ext>
                  </a:extLst>
                </a:gridCol>
                <a:gridCol w="659217">
                  <a:extLst>
                    <a:ext uri="{9D8B030D-6E8A-4147-A177-3AD203B41FA5}">
                      <a16:colId xmlns:a16="http://schemas.microsoft.com/office/drawing/2014/main" val="609292980"/>
                    </a:ext>
                  </a:extLst>
                </a:gridCol>
                <a:gridCol w="659217">
                  <a:extLst>
                    <a:ext uri="{9D8B030D-6E8A-4147-A177-3AD203B41FA5}">
                      <a16:colId xmlns:a16="http://schemas.microsoft.com/office/drawing/2014/main" val="4041264578"/>
                    </a:ext>
                  </a:extLst>
                </a:gridCol>
                <a:gridCol w="906424">
                  <a:extLst>
                    <a:ext uri="{9D8B030D-6E8A-4147-A177-3AD203B41FA5}">
                      <a16:colId xmlns:a16="http://schemas.microsoft.com/office/drawing/2014/main" val="410557604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eff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047978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500W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40.148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560.5062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569.3216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98.45%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064950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600W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40.179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660.141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670.142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98.51%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27679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40.276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991.8771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1008.229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98.38%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645104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40.392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1366.3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1392.403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98.13%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541056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1800W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40.514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1784.034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1825.908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97.71%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1703845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9C087FB0-5DDA-4C23-9617-31DA0304B613}"/>
              </a:ext>
            </a:extLst>
          </p:cNvPr>
          <p:cNvSpPr txBox="1"/>
          <p:nvPr/>
        </p:nvSpPr>
        <p:spPr>
          <a:xfrm>
            <a:off x="5078189" y="964845"/>
            <a:ext cx="2295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Vin=400V</a:t>
            </a:r>
          </a:p>
        </p:txBody>
      </p:sp>
    </p:spTree>
    <p:extLst>
      <p:ext uri="{BB962C8B-B14F-4D97-AF65-F5344CB8AC3E}">
        <p14:creationId xmlns:p14="http://schemas.microsoft.com/office/powerpoint/2010/main" val="368185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2BF597-50D8-4258-8490-2C0ADAAF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Contents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A72C35-CFCD-4E2E-9825-F98C3F537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PMP41134 Reference Design One Pager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Key Specifications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Block Diagram or Key (Simplified) Schematic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Key Design Considerations  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Key Test Results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Reference/Related Materials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40DE6-F470-4F0B-9F50-070738EA7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7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D77E-2CD6-43A5-AD28-6C8ABA83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Reference/Related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AD012-6F48-450A-B7DF-3D7D322CAE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2BF24-81EF-48B8-81DE-6C45C1B85890}"/>
              </a:ext>
            </a:extLst>
          </p:cNvPr>
          <p:cNvSpPr txBox="1"/>
          <p:nvPr/>
        </p:nvSpPr>
        <p:spPr>
          <a:xfrm>
            <a:off x="3685137" y="4759338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 action="ppaction://hlinksldjump"/>
              </a:rPr>
              <a:t>Back to list of contents slide</a:t>
            </a:r>
            <a:endParaRPr lang="en-US" sz="12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68FBBB5-64AC-4F35-961A-378AB330C438}"/>
              </a:ext>
            </a:extLst>
          </p:cNvPr>
          <p:cNvSpPr/>
          <p:nvPr/>
        </p:nvSpPr>
        <p:spPr>
          <a:xfrm>
            <a:off x="231774" y="653701"/>
            <a:ext cx="891222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 Wide-Range ZVS Control Technique for Bidirectional Dual-Bridge Series-Resonant DC–DC Converters | IEEE Journals &amp; Magazine | IEEE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Unified Boundary Control With Phase Shift Compensation for Dual Bridge Series Resonant DC-DC Converter | IEEE Journals &amp; Magazine | IEEE Xplore</a:t>
            </a: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hlinkClick r:id="rId5"/>
              </a:rPr>
              <a:t>A Four-Degrees-of-Freedom Modulation Strategy for Dual-Active-Bridge Series-Resonant Converter Designed for Total Loss Minimization | IEEE Journals &amp; Magazine | IEEE Xplore</a:t>
            </a:r>
            <a:endParaRPr lang="en-US" sz="1600" kern="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49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AAD3-193A-43A7-86CF-59EB14EA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Current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F2FE7-EF9D-43CD-AD0D-7ADC0BA0F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804" y="860466"/>
            <a:ext cx="4040188" cy="479822"/>
          </a:xfrm>
        </p:spPr>
        <p:txBody>
          <a:bodyPr/>
          <a:lstStyle/>
          <a:p>
            <a:r>
              <a:rPr lang="en-US" dirty="0"/>
              <a:t>Primary side resonant current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BA9A602-63C6-4501-8A2F-2FAC4D1690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3575659"/>
              </p:ext>
            </p:extLst>
          </p:nvPr>
        </p:nvGraphicFramePr>
        <p:xfrm>
          <a:off x="457200" y="1340287"/>
          <a:ext cx="4039791" cy="32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0AE3A-3288-4237-B275-4EA552B93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860465"/>
            <a:ext cx="4217031" cy="479822"/>
          </a:xfrm>
        </p:spPr>
        <p:txBody>
          <a:bodyPr/>
          <a:lstStyle/>
          <a:p>
            <a:r>
              <a:rPr lang="en-US" dirty="0"/>
              <a:t>Secondary side resonant current</a:t>
            </a:r>
          </a:p>
        </p:txBody>
      </p:sp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940F3F1E-C26A-499A-992F-D6237F79B61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97804754"/>
              </p:ext>
            </p:extLst>
          </p:nvPr>
        </p:nvGraphicFramePr>
        <p:xfrm>
          <a:off x="4644628" y="1340287"/>
          <a:ext cx="4042172" cy="32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3112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AAD3-193A-43A7-86CF-59EB14EA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Current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F2FE7-EF9D-43CD-AD0D-7ADC0BA0F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804" y="860466"/>
            <a:ext cx="4040188" cy="479822"/>
          </a:xfrm>
        </p:spPr>
        <p:txBody>
          <a:bodyPr/>
          <a:lstStyle/>
          <a:p>
            <a:r>
              <a:rPr lang="en-US" dirty="0"/>
              <a:t>Primary side resonant current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BA9A602-63C6-4501-8A2F-2FAC4D1690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288341"/>
              </p:ext>
            </p:extLst>
          </p:nvPr>
        </p:nvGraphicFramePr>
        <p:xfrm>
          <a:off x="457200" y="1340287"/>
          <a:ext cx="4039791" cy="32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0AE3A-3288-4237-B275-4EA552B93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860465"/>
            <a:ext cx="4217031" cy="479822"/>
          </a:xfrm>
        </p:spPr>
        <p:txBody>
          <a:bodyPr/>
          <a:lstStyle/>
          <a:p>
            <a:r>
              <a:rPr lang="en-US" dirty="0"/>
              <a:t>Secondary side resonant current</a:t>
            </a:r>
          </a:p>
        </p:txBody>
      </p:sp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940F3F1E-C26A-499A-992F-D6237F79B61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92464770"/>
              </p:ext>
            </p:extLst>
          </p:nvPr>
        </p:nvGraphicFramePr>
        <p:xfrm>
          <a:off x="4644628" y="1340287"/>
          <a:ext cx="4042172" cy="32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4125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AAD3-193A-43A7-86CF-59EB14EA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Current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F2FE7-EF9D-43CD-AD0D-7ADC0BA0F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804" y="860466"/>
            <a:ext cx="4040188" cy="479822"/>
          </a:xfrm>
        </p:spPr>
        <p:txBody>
          <a:bodyPr/>
          <a:lstStyle/>
          <a:p>
            <a:r>
              <a:rPr lang="en-US" dirty="0"/>
              <a:t>Primary side resonant current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BA9A602-63C6-4501-8A2F-2FAC4D1690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0084182"/>
              </p:ext>
            </p:extLst>
          </p:nvPr>
        </p:nvGraphicFramePr>
        <p:xfrm>
          <a:off x="457200" y="1340287"/>
          <a:ext cx="4039791" cy="32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0AE3A-3288-4237-B275-4EA552B93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860465"/>
            <a:ext cx="4217031" cy="479822"/>
          </a:xfrm>
        </p:spPr>
        <p:txBody>
          <a:bodyPr/>
          <a:lstStyle/>
          <a:p>
            <a:r>
              <a:rPr lang="en-US" dirty="0"/>
              <a:t>Secondary side resonant current</a:t>
            </a:r>
          </a:p>
        </p:txBody>
      </p:sp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E7CEE15D-8656-4F2B-969E-FA0BBD05CA9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66688540"/>
              </p:ext>
            </p:extLst>
          </p:nvPr>
        </p:nvGraphicFramePr>
        <p:xfrm>
          <a:off x="4644628" y="1340287"/>
          <a:ext cx="4042172" cy="32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0460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AAD3-193A-43A7-86CF-59EB14EA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Current (reverse mode)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F2FE7-EF9D-43CD-AD0D-7ADC0BA0F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804" y="860466"/>
            <a:ext cx="4040188" cy="479822"/>
          </a:xfrm>
        </p:spPr>
        <p:txBody>
          <a:bodyPr/>
          <a:lstStyle/>
          <a:p>
            <a:r>
              <a:rPr lang="en-US" dirty="0"/>
              <a:t>HV resonant current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BA9A602-63C6-4501-8A2F-2FAC4D1690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2133162"/>
              </p:ext>
            </p:extLst>
          </p:nvPr>
        </p:nvGraphicFramePr>
        <p:xfrm>
          <a:off x="457200" y="1340287"/>
          <a:ext cx="4039791" cy="32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0AE3A-3288-4237-B275-4EA552B93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860465"/>
            <a:ext cx="4217031" cy="479822"/>
          </a:xfrm>
        </p:spPr>
        <p:txBody>
          <a:bodyPr/>
          <a:lstStyle/>
          <a:p>
            <a:r>
              <a:rPr lang="en-US" dirty="0"/>
              <a:t>LV side resonant current</a:t>
            </a:r>
          </a:p>
        </p:txBody>
      </p:sp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940F3F1E-C26A-499A-992F-D6237F79B61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11299862"/>
              </p:ext>
            </p:extLst>
          </p:nvPr>
        </p:nvGraphicFramePr>
        <p:xfrm>
          <a:off x="4644628" y="1340287"/>
          <a:ext cx="4042172" cy="32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3116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AAD3-193A-43A7-86CF-59EB14EA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Current (reverse mode)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F2FE7-EF9D-43CD-AD0D-7ADC0BA0F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804" y="860466"/>
            <a:ext cx="4040188" cy="479822"/>
          </a:xfrm>
        </p:spPr>
        <p:txBody>
          <a:bodyPr/>
          <a:lstStyle/>
          <a:p>
            <a:r>
              <a:rPr lang="en-US" dirty="0"/>
              <a:t>HV side resonant current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BA9A602-63C6-4501-8A2F-2FAC4D1690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3734753"/>
              </p:ext>
            </p:extLst>
          </p:nvPr>
        </p:nvGraphicFramePr>
        <p:xfrm>
          <a:off x="457200" y="1340287"/>
          <a:ext cx="4039791" cy="32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0AE3A-3288-4237-B275-4EA552B93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860465"/>
            <a:ext cx="4217031" cy="479822"/>
          </a:xfrm>
        </p:spPr>
        <p:txBody>
          <a:bodyPr/>
          <a:lstStyle/>
          <a:p>
            <a:r>
              <a:rPr lang="en-US" dirty="0"/>
              <a:t>LV side resonant current</a:t>
            </a:r>
          </a:p>
        </p:txBody>
      </p:sp>
      <p:graphicFrame>
        <p:nvGraphicFramePr>
          <p:cNvPr id="13" name="Content Placeholder 11">
            <a:extLst>
              <a:ext uri="{FF2B5EF4-FFF2-40B4-BE49-F238E27FC236}">
                <a16:creationId xmlns:a16="http://schemas.microsoft.com/office/drawing/2014/main" id="{940F3F1E-C26A-499A-992F-D6237F79B61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93211434"/>
              </p:ext>
            </p:extLst>
          </p:nvPr>
        </p:nvGraphicFramePr>
        <p:xfrm>
          <a:off x="4644628" y="1340287"/>
          <a:ext cx="4042172" cy="32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7777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6AAD3-193A-43A7-86CF-59EB14EA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 Current (reverse mode)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F2FE7-EF9D-43CD-AD0D-7ADC0BA0F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804" y="860466"/>
            <a:ext cx="4040188" cy="479822"/>
          </a:xfrm>
        </p:spPr>
        <p:txBody>
          <a:bodyPr/>
          <a:lstStyle/>
          <a:p>
            <a:r>
              <a:rPr lang="en-US" dirty="0"/>
              <a:t>HV side resonant current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BA9A602-63C6-4501-8A2F-2FAC4D1690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4289188"/>
              </p:ext>
            </p:extLst>
          </p:nvPr>
        </p:nvGraphicFramePr>
        <p:xfrm>
          <a:off x="457200" y="1340287"/>
          <a:ext cx="4039791" cy="32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0AE3A-3288-4237-B275-4EA552B93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860465"/>
            <a:ext cx="4217031" cy="479822"/>
          </a:xfrm>
        </p:spPr>
        <p:txBody>
          <a:bodyPr/>
          <a:lstStyle/>
          <a:p>
            <a:r>
              <a:rPr lang="en-US" dirty="0"/>
              <a:t>LV side resonant current</a:t>
            </a:r>
          </a:p>
        </p:txBody>
      </p:sp>
      <p:graphicFrame>
        <p:nvGraphicFramePr>
          <p:cNvPr id="8" name="Content Placeholder 11">
            <a:extLst>
              <a:ext uri="{FF2B5EF4-FFF2-40B4-BE49-F238E27FC236}">
                <a16:creationId xmlns:a16="http://schemas.microsoft.com/office/drawing/2014/main" id="{E7CEE15D-8656-4F2B-969E-FA0BBD05CA9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51046601"/>
              </p:ext>
            </p:extLst>
          </p:nvPr>
        </p:nvGraphicFramePr>
        <p:xfrm>
          <a:off x="4644628" y="1340287"/>
          <a:ext cx="4042172" cy="325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0357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D129-C199-467D-8D05-9F7C1E11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4"/>
            <a:ext cx="8458200" cy="610791"/>
          </a:xfrm>
        </p:spPr>
        <p:txBody>
          <a:bodyPr/>
          <a:lstStyle/>
          <a:p>
            <a:r>
              <a:rPr lang="en-US" dirty="0"/>
              <a:t>Turn-off current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B2B16C2-7530-4728-8F26-A04F0C650815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33375" y="889398"/>
          <a:ext cx="4157663" cy="179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8E7484-10FD-4BD3-ADEB-2DB2A5679DB0}"/>
              </a:ext>
            </a:extLst>
          </p:cNvPr>
          <p:cNvSpPr txBox="1">
            <a:spLocks/>
          </p:cNvSpPr>
          <p:nvPr/>
        </p:nvSpPr>
        <p:spPr bwMode="auto">
          <a:xfrm>
            <a:off x="342900" y="2756299"/>
            <a:ext cx="4157663" cy="1792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57134" tIns="28566" rIns="57134" bIns="28566" numCol="1" anchor="t" anchorCtr="0" compatLnSpc="1">
            <a:prstTxWarp prst="textNoShape">
              <a:avLst/>
            </a:prstTxWarp>
          </a:bodyPr>
          <a:lstStyle>
            <a:lvl1pPr marL="252159" indent="-252159" algn="l" rtl="0" eaLnBrk="0" fontAlgn="base" hangingPunct="0">
              <a:spcBef>
                <a:spcPts val="889"/>
              </a:spcBef>
              <a:spcAft>
                <a:spcPct val="0"/>
              </a:spcAft>
              <a:buChar char="•"/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335" indent="-25921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83" indent="-183393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4857" indent="-259215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4020" indent="-1922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1867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69715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77561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85407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700" kern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56DE676-8E07-4033-AC31-5E5535A88C53}"/>
              </a:ext>
            </a:extLst>
          </p:cNvPr>
          <p:cNvSpPr txBox="1">
            <a:spLocks/>
          </p:cNvSpPr>
          <p:nvPr/>
        </p:nvSpPr>
        <p:spPr bwMode="auto">
          <a:xfrm>
            <a:off x="4643439" y="2756298"/>
            <a:ext cx="4157662" cy="17928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57134" tIns="28566" rIns="57134" bIns="28566" numCol="1" anchor="t" anchorCtr="0" compatLnSpc="1">
            <a:prstTxWarp prst="textNoShape">
              <a:avLst/>
            </a:prstTxWarp>
          </a:bodyPr>
          <a:lstStyle>
            <a:lvl1pPr marL="252159" indent="-252159" algn="l" rtl="0" eaLnBrk="0" fontAlgn="base" hangingPunct="0">
              <a:spcBef>
                <a:spcPts val="889"/>
              </a:spcBef>
              <a:spcAft>
                <a:spcPct val="0"/>
              </a:spcAft>
              <a:buChar char="•"/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335" indent="-25921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83" indent="-183393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4857" indent="-259215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4020" indent="-1922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1867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69715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77561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85407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700" kern="0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FE3092F2-4E81-4F54-A58C-47117E811FE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2425" y="2829879"/>
          <a:ext cx="4157663" cy="179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1C326E-5664-4E03-9E6C-0C4EC526E85D}"/>
              </a:ext>
            </a:extLst>
          </p:cNvPr>
          <p:cNvSpPr txBox="1"/>
          <p:nvPr/>
        </p:nvSpPr>
        <p:spPr>
          <a:xfrm>
            <a:off x="3619500" y="546435"/>
            <a:ext cx="204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Vin=350V,Vo=60V</a:t>
            </a:r>
          </a:p>
        </p:txBody>
      </p:sp>
      <p:graphicFrame>
        <p:nvGraphicFramePr>
          <p:cNvPr id="14" name="Content Placeholder 9">
            <a:extLst>
              <a:ext uri="{FF2B5EF4-FFF2-40B4-BE49-F238E27FC236}">
                <a16:creationId xmlns:a16="http://schemas.microsoft.com/office/drawing/2014/main" id="{B70D36DF-80E3-492B-AD95-7A05FB5B6011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3437" y="889398"/>
          <a:ext cx="4157663" cy="179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ontent Placeholder 9">
            <a:extLst>
              <a:ext uri="{FF2B5EF4-FFF2-40B4-BE49-F238E27FC236}">
                <a16:creationId xmlns:a16="http://schemas.microsoft.com/office/drawing/2014/main" id="{B56009E3-3D9F-4C3B-A8E2-D96001C76E3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52963" y="2853683"/>
          <a:ext cx="4157663" cy="179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6449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D129-C199-467D-8D05-9F7C1E11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4"/>
            <a:ext cx="8458200" cy="610791"/>
          </a:xfrm>
        </p:spPr>
        <p:txBody>
          <a:bodyPr/>
          <a:lstStyle/>
          <a:p>
            <a:r>
              <a:rPr lang="en-US" dirty="0"/>
              <a:t>Turn-off current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B2B16C2-7530-4728-8F26-A04F0C6508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37064837"/>
              </p:ext>
            </p:extLst>
          </p:nvPr>
        </p:nvGraphicFramePr>
        <p:xfrm>
          <a:off x="333375" y="765166"/>
          <a:ext cx="4291011" cy="206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8E7484-10FD-4BD3-ADEB-2DB2A5679DB0}"/>
              </a:ext>
            </a:extLst>
          </p:cNvPr>
          <p:cNvSpPr txBox="1">
            <a:spLocks/>
          </p:cNvSpPr>
          <p:nvPr/>
        </p:nvSpPr>
        <p:spPr bwMode="auto">
          <a:xfrm>
            <a:off x="342900" y="2756299"/>
            <a:ext cx="4157663" cy="1792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57134" tIns="28566" rIns="57134" bIns="28566" numCol="1" anchor="t" anchorCtr="0" compatLnSpc="1">
            <a:prstTxWarp prst="textNoShape">
              <a:avLst/>
            </a:prstTxWarp>
          </a:bodyPr>
          <a:lstStyle>
            <a:lvl1pPr marL="252159" indent="-252159" algn="l" rtl="0" eaLnBrk="0" fontAlgn="base" hangingPunct="0">
              <a:spcBef>
                <a:spcPts val="889"/>
              </a:spcBef>
              <a:spcAft>
                <a:spcPct val="0"/>
              </a:spcAft>
              <a:buChar char="•"/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335" indent="-25921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83" indent="-183393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4857" indent="-259215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4020" indent="-1922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1867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69715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77561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85407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700" kern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56DE676-8E07-4033-AC31-5E5535A88C53}"/>
              </a:ext>
            </a:extLst>
          </p:cNvPr>
          <p:cNvSpPr txBox="1">
            <a:spLocks/>
          </p:cNvSpPr>
          <p:nvPr/>
        </p:nvSpPr>
        <p:spPr bwMode="auto">
          <a:xfrm>
            <a:off x="4643439" y="2756298"/>
            <a:ext cx="4157662" cy="17928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57134" tIns="28566" rIns="57134" bIns="28566" numCol="1" anchor="t" anchorCtr="0" compatLnSpc="1">
            <a:prstTxWarp prst="textNoShape">
              <a:avLst/>
            </a:prstTxWarp>
          </a:bodyPr>
          <a:lstStyle>
            <a:lvl1pPr marL="252159" indent="-252159" algn="l" rtl="0" eaLnBrk="0" fontAlgn="base" hangingPunct="0">
              <a:spcBef>
                <a:spcPts val="889"/>
              </a:spcBef>
              <a:spcAft>
                <a:spcPct val="0"/>
              </a:spcAft>
              <a:buChar char="•"/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335" indent="-25921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83" indent="-183393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4857" indent="-259215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4020" indent="-1922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1867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69715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77561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85407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700" kern="0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FE3092F2-4E81-4F54-A58C-47117E811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02948"/>
              </p:ext>
            </p:extLst>
          </p:nvPr>
        </p:nvGraphicFramePr>
        <p:xfrm>
          <a:off x="352425" y="2756061"/>
          <a:ext cx="4157663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1C326E-5664-4E03-9E6C-0C4EC526E85D}"/>
              </a:ext>
            </a:extLst>
          </p:cNvPr>
          <p:cNvSpPr txBox="1"/>
          <p:nvPr/>
        </p:nvSpPr>
        <p:spPr>
          <a:xfrm>
            <a:off x="3619500" y="546435"/>
            <a:ext cx="204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Vin=400V,Vo=48V</a:t>
            </a:r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52F4AB3E-346B-4A60-AAE6-E266EA0233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7555238"/>
              </p:ext>
            </p:extLst>
          </p:nvPr>
        </p:nvGraphicFramePr>
        <p:xfrm>
          <a:off x="4643437" y="889398"/>
          <a:ext cx="4157663" cy="186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AB497062-CA7D-4ED5-B53E-6D871158E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491678"/>
              </p:ext>
            </p:extLst>
          </p:nvPr>
        </p:nvGraphicFramePr>
        <p:xfrm>
          <a:off x="4633912" y="2756061"/>
          <a:ext cx="4157663" cy="186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6252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D129-C199-467D-8D05-9F7C1E11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4"/>
            <a:ext cx="8458200" cy="610791"/>
          </a:xfrm>
        </p:spPr>
        <p:txBody>
          <a:bodyPr/>
          <a:lstStyle/>
          <a:p>
            <a:r>
              <a:rPr lang="en-US" dirty="0"/>
              <a:t>Turn-off current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B2B16C2-7530-4728-8F26-A04F0C650815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33375" y="889398"/>
          <a:ext cx="4157663" cy="179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E8E7484-10FD-4BD3-ADEB-2DB2A5679DB0}"/>
              </a:ext>
            </a:extLst>
          </p:cNvPr>
          <p:cNvSpPr txBox="1">
            <a:spLocks/>
          </p:cNvSpPr>
          <p:nvPr/>
        </p:nvSpPr>
        <p:spPr bwMode="auto">
          <a:xfrm>
            <a:off x="342900" y="2756299"/>
            <a:ext cx="4157663" cy="1792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57134" tIns="28566" rIns="57134" bIns="28566" numCol="1" anchor="t" anchorCtr="0" compatLnSpc="1">
            <a:prstTxWarp prst="textNoShape">
              <a:avLst/>
            </a:prstTxWarp>
          </a:bodyPr>
          <a:lstStyle>
            <a:lvl1pPr marL="252159" indent="-252159" algn="l" rtl="0" eaLnBrk="0" fontAlgn="base" hangingPunct="0">
              <a:spcBef>
                <a:spcPts val="889"/>
              </a:spcBef>
              <a:spcAft>
                <a:spcPct val="0"/>
              </a:spcAft>
              <a:buChar char="•"/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335" indent="-25921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83" indent="-183393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4857" indent="-259215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4020" indent="-1922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1867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69715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77561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85407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700" kern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56DE676-8E07-4033-AC31-5E5535A88C53}"/>
              </a:ext>
            </a:extLst>
          </p:cNvPr>
          <p:cNvSpPr txBox="1">
            <a:spLocks/>
          </p:cNvSpPr>
          <p:nvPr/>
        </p:nvSpPr>
        <p:spPr bwMode="auto">
          <a:xfrm>
            <a:off x="4643439" y="2756298"/>
            <a:ext cx="4157662" cy="17928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57134" tIns="28566" rIns="57134" bIns="28566" numCol="1" anchor="t" anchorCtr="0" compatLnSpc="1">
            <a:prstTxWarp prst="textNoShape">
              <a:avLst/>
            </a:prstTxWarp>
          </a:bodyPr>
          <a:lstStyle>
            <a:lvl1pPr marL="252159" indent="-252159" algn="l" rtl="0" eaLnBrk="0" fontAlgn="base" hangingPunct="0">
              <a:spcBef>
                <a:spcPts val="889"/>
              </a:spcBef>
              <a:spcAft>
                <a:spcPct val="0"/>
              </a:spcAft>
              <a:buChar char="•"/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8335" indent="-25921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8683" indent="-183393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4857" indent="-259215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4020" indent="-19221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1867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69715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77561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85407" indent="-192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700" kern="0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FE3092F2-4E81-4F54-A58C-47117E811FE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2425" y="2829879"/>
          <a:ext cx="4157663" cy="179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1C326E-5664-4E03-9E6C-0C4EC526E85D}"/>
              </a:ext>
            </a:extLst>
          </p:cNvPr>
          <p:cNvSpPr txBox="1"/>
          <p:nvPr/>
        </p:nvSpPr>
        <p:spPr>
          <a:xfrm>
            <a:off x="3619500" y="546435"/>
            <a:ext cx="204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Vin=550V,Vo=40V</a:t>
            </a:r>
          </a:p>
        </p:txBody>
      </p:sp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52F4AB3E-346B-4A60-AAE6-E266EA023348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3437" y="889398"/>
          <a:ext cx="4157663" cy="1866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A2104277-4C93-49DF-ADE3-3F1288E691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0" y="2829879"/>
          <a:ext cx="4157663" cy="179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4825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48A9E4F-9CE2-4025-9878-86431F9569F9}"/>
              </a:ext>
            </a:extLst>
          </p:cNvPr>
          <p:cNvSpPr/>
          <p:nvPr/>
        </p:nvSpPr>
        <p:spPr>
          <a:xfrm>
            <a:off x="0" y="1200020"/>
            <a:ext cx="9144000" cy="346022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22000">
                <a:schemeClr val="bg1">
                  <a:lumMod val="85000"/>
                </a:schemeClr>
              </a:gs>
              <a:gs pos="9100">
                <a:srgbClr val="C4C4C4"/>
              </a:gs>
              <a:gs pos="71000">
                <a:schemeClr val="bg1">
                  <a:lumMod val="95000"/>
                </a:schemeClr>
              </a:gs>
              <a:gs pos="89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10" tIns="38050" rIns="76110" bIns="38050" rtlCol="0" anchor="ctr"/>
          <a:lstStyle/>
          <a:p>
            <a:pPr algn="ctr"/>
            <a:endParaRPr lang="en-US" sz="1500"/>
          </a:p>
        </p:txBody>
      </p:sp>
      <p:sp>
        <p:nvSpPr>
          <p:cNvPr id="33" name="Text Box 38">
            <a:extLst>
              <a:ext uri="{FF2B5EF4-FFF2-40B4-BE49-F238E27FC236}">
                <a16:creationId xmlns:a16="http://schemas.microsoft.com/office/drawing/2014/main" id="{FBBE7F15-ECCB-4CF9-9537-005C23A6B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857252"/>
            <a:ext cx="8605856" cy="372918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303" tIns="37169" rIns="74303" bIns="37169" anchor="ctr"/>
          <a:lstStyle>
            <a:defPPr>
              <a:defRPr lang="en-US"/>
            </a:defPPr>
            <a:lvl1pPr algn="ctr">
              <a:spcBef>
                <a:spcPct val="0"/>
              </a:spcBef>
              <a:buSzTx/>
              <a:buFontTx/>
              <a:buNone/>
              <a:defRPr sz="1200" b="1">
                <a:solidFill>
                  <a:srgbClr val="000000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endParaRPr lang="en-US" sz="1000" dirty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200170" y="3400195"/>
            <a:ext cx="4010021" cy="124719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303" tIns="37169" rIns="74303" bIns="37169" anchor="ctr"/>
          <a:lstStyle>
            <a:defPPr>
              <a:defRPr lang="en-US"/>
            </a:defPPr>
            <a:lvl1pPr algn="ctr">
              <a:spcBef>
                <a:spcPct val="0"/>
              </a:spcBef>
              <a:buSzTx/>
              <a:buFontTx/>
              <a:buNone/>
              <a:defRPr sz="1200" b="1">
                <a:solidFill>
                  <a:srgbClr val="000000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endParaRPr lang="en-US" sz="1000" dirty="0"/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200028" y="783436"/>
            <a:ext cx="4010024" cy="19714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303" tIns="37169" rIns="74303" bIns="37169" anchor="ctr"/>
          <a:lstStyle>
            <a:defPPr>
              <a:defRPr lang="en-US"/>
            </a:defPPr>
            <a:lvl1pPr algn="ctr">
              <a:spcBef>
                <a:spcPct val="0"/>
              </a:spcBef>
              <a:buSzTx/>
              <a:buFontTx/>
              <a:buNone/>
              <a:defRPr sz="1200" b="1">
                <a:solidFill>
                  <a:srgbClr val="000000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endParaRPr lang="en-US" sz="1000" dirty="0"/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4332424" y="783437"/>
            <a:ext cx="4452539" cy="125786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303" tIns="37169" rIns="74303" bIns="37169" anchor="ctr"/>
          <a:lstStyle>
            <a:defPPr>
              <a:defRPr lang="en-US"/>
            </a:defPPr>
            <a:lvl1pPr algn="ctr">
              <a:spcBef>
                <a:spcPct val="0"/>
              </a:spcBef>
              <a:buSzTx/>
              <a:buFontTx/>
              <a:buNone/>
              <a:defRPr sz="1200" b="1">
                <a:solidFill>
                  <a:srgbClr val="000000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200170" y="1040825"/>
            <a:ext cx="4010021" cy="1714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5" tIns="45020" rIns="89865" bIns="45020"/>
          <a:lstStyle/>
          <a:p>
            <a:pPr marL="168617" indent="-168617">
              <a:buFont typeface="Arial" panose="020B0604020202020204" pitchFamily="34" charset="0"/>
              <a:buChar char="•"/>
            </a:pPr>
            <a:r>
              <a:rPr lang="en-US" sz="833" dirty="0">
                <a:solidFill>
                  <a:srgbClr val="000000"/>
                </a:solidFill>
              </a:rPr>
              <a:t>System Specifications:</a:t>
            </a:r>
          </a:p>
          <a:p>
            <a:pPr marL="618138" lvl="1" indent="-168617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000000"/>
                </a:solidFill>
              </a:rPr>
              <a:t>Nominal output power	          3600W</a:t>
            </a:r>
          </a:p>
          <a:p>
            <a:pPr marL="618138" lvl="1" indent="-168617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000000"/>
                </a:solidFill>
              </a:rPr>
              <a:t>Output Voltage range	          40-60V (48V typical)</a:t>
            </a:r>
          </a:p>
          <a:p>
            <a:pPr marL="618138" lvl="1" indent="-168617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000000"/>
                </a:solidFill>
              </a:rPr>
              <a:t>Input Bus Voltage range	          360-550V (400V typical)</a:t>
            </a:r>
          </a:p>
          <a:p>
            <a:pPr marL="618138" lvl="1" indent="-168617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000000"/>
                </a:solidFill>
              </a:rPr>
              <a:t>Maximum charge/discharge current        75A	</a:t>
            </a:r>
          </a:p>
          <a:p>
            <a:pPr marL="618138" lvl="1" indent="-168617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000000"/>
                </a:solidFill>
              </a:rPr>
              <a:t>Peak Efficiency 	                  &gt; 98%</a:t>
            </a:r>
          </a:p>
          <a:p>
            <a:pPr marL="618138" lvl="1" indent="-168617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000000"/>
                </a:solidFill>
              </a:rPr>
              <a:t>Europe Efficiency                                    &gt; 97.5%</a:t>
            </a:r>
          </a:p>
          <a:p>
            <a:pPr marL="618138" lvl="1" indent="-168617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000000"/>
                </a:solidFill>
              </a:rPr>
              <a:t>Frequency range                                     100-300kHz</a:t>
            </a:r>
          </a:p>
          <a:p>
            <a:pPr marL="618138" lvl="1" indent="-168617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000000"/>
                </a:solidFill>
              </a:rPr>
              <a:t>Forward and reverse Switching time        &lt;10ms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32423" y="1040607"/>
            <a:ext cx="4452539" cy="1000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5" tIns="45020" rIns="89865" bIns="45020"/>
          <a:lstStyle/>
          <a:p>
            <a:pPr marL="168617" indent="-168617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916" dirty="0">
                <a:solidFill>
                  <a:srgbClr val="000000"/>
                </a:solidFill>
              </a:rPr>
              <a:t>Can achieve a high efficiency with a wide range.</a:t>
            </a:r>
          </a:p>
          <a:p>
            <a:pPr marL="168617" indent="-168617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916" dirty="0">
                <a:solidFill>
                  <a:srgbClr val="000000"/>
                </a:solidFill>
              </a:rPr>
              <a:t>Suitable for applications that require fast switching of bidirectional power flow</a:t>
            </a:r>
          </a:p>
          <a:p>
            <a:pPr marL="168617" indent="-168617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sz="916" dirty="0">
                <a:solidFill>
                  <a:srgbClr val="000000"/>
                </a:solidFill>
              </a:rPr>
              <a:t>TPS + variable frequency help extend ZVS range and minimize resonant tank currents and reactive power</a:t>
            </a:r>
          </a:p>
          <a:p>
            <a:pPr marL="168617" indent="-168617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916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0026" y="3400195"/>
            <a:ext cx="4010020" cy="1247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5" tIns="45020" rIns="89865" bIns="45020" anchor="ctr"/>
          <a:lstStyle/>
          <a:p>
            <a:pPr algn="ctr">
              <a:defRPr/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43300" y="1055317"/>
            <a:ext cx="0" cy="45719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5" tIns="45020" rIns="89865" bIns="45020"/>
          <a:lstStyle/>
          <a:p>
            <a:endParaRPr lang="en-US" sz="15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0026" y="783434"/>
            <a:ext cx="4010020" cy="257175"/>
          </a:xfrm>
          <a:prstGeom prst="rect">
            <a:avLst/>
          </a:pr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5" tIns="45020" rIns="89865" bIns="45020" anchor="ctr"/>
          <a:lstStyle/>
          <a:p>
            <a:r>
              <a:rPr lang="en-US" sz="116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Features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332424" y="783438"/>
            <a:ext cx="4452538" cy="257175"/>
          </a:xfrm>
          <a:prstGeom prst="rect">
            <a:avLst/>
          </a:pr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5" tIns="45020" rIns="89865" bIns="45020" anchor="ctr"/>
          <a:lstStyle/>
          <a:p>
            <a:r>
              <a:rPr lang="en-US" sz="116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Benefits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325375" y="3641875"/>
            <a:ext cx="3007048" cy="859976"/>
          </a:xfrm>
          <a:prstGeom prst="rect">
            <a:avLst/>
          </a:prstGeom>
          <a:noFill/>
          <a:ln>
            <a:noFill/>
          </a:ln>
          <a:effectLst>
            <a:reflection stA="45000" endPos="13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65" tIns="45020" rIns="89865" bIns="45020">
            <a:spAutoFit/>
          </a:bodyPr>
          <a:lstStyle>
            <a:lvl1pPr marL="180975" indent="-180975" defTabSz="763588" eaLnBrk="0" hangingPunct="0">
              <a:tabLst>
                <a:tab pos="1909763" algn="ctr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763588" eaLnBrk="0" hangingPunct="0">
              <a:tabLst>
                <a:tab pos="1909763" algn="ctr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763588" eaLnBrk="0" hangingPunct="0">
              <a:tabLst>
                <a:tab pos="1909763" algn="ctr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763588" eaLnBrk="0" hangingPunct="0">
              <a:tabLst>
                <a:tab pos="1909763" algn="ctr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763588" eaLnBrk="0" hangingPunct="0">
              <a:tabLst>
                <a:tab pos="1909763" algn="ctr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763588" eaLnBrk="0" fontAlgn="base" hangingPunct="0">
              <a:spcBef>
                <a:spcPct val="0"/>
              </a:spcBef>
              <a:spcAft>
                <a:spcPct val="0"/>
              </a:spcAft>
              <a:tabLst>
                <a:tab pos="1909763" algn="ctr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763588" eaLnBrk="0" fontAlgn="base" hangingPunct="0">
              <a:spcBef>
                <a:spcPct val="0"/>
              </a:spcBef>
              <a:spcAft>
                <a:spcPct val="0"/>
              </a:spcAft>
              <a:tabLst>
                <a:tab pos="1909763" algn="ctr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763588" eaLnBrk="0" fontAlgn="base" hangingPunct="0">
              <a:spcBef>
                <a:spcPct val="0"/>
              </a:spcBef>
              <a:spcAft>
                <a:spcPct val="0"/>
              </a:spcAft>
              <a:tabLst>
                <a:tab pos="1909763" algn="ctr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763588" eaLnBrk="0" fontAlgn="base" hangingPunct="0">
              <a:spcBef>
                <a:spcPct val="0"/>
              </a:spcBef>
              <a:spcAft>
                <a:spcPct val="0"/>
              </a:spcAft>
              <a:tabLst>
                <a:tab pos="1909763" algn="ctr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buClr>
                <a:srgbClr val="000000"/>
              </a:buClr>
              <a:buFontTx/>
              <a:buChar char="•"/>
            </a:pPr>
            <a:r>
              <a:rPr lang="en-US" sz="833" b="1" dirty="0">
                <a:solidFill>
                  <a:srgbClr val="000000"/>
                </a:solidFill>
                <a:latin typeface="Arial"/>
                <a:cs typeface="Arial" charset="0"/>
              </a:rPr>
              <a:t>TIDA- Tools Folder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n-US" sz="833" b="1" dirty="0">
                <a:solidFill>
                  <a:srgbClr val="000000"/>
                </a:solidFill>
                <a:latin typeface="Arial"/>
                <a:cs typeface="Arial" charset="0"/>
              </a:rPr>
              <a:t>C2000 Digital Power SDK</a:t>
            </a:r>
            <a:endParaRPr lang="en-US" sz="833" dirty="0">
              <a:solidFill>
                <a:srgbClr val="000000"/>
              </a:solidFill>
              <a:latin typeface="Arial"/>
              <a:cs typeface="Arial" charset="0"/>
            </a:endParaRPr>
          </a:p>
          <a:p>
            <a:pPr>
              <a:buClr>
                <a:srgbClr val="000000"/>
              </a:buClr>
              <a:buFontTx/>
              <a:buChar char="•"/>
            </a:pPr>
            <a:r>
              <a:rPr lang="en-US" sz="833" b="1" dirty="0">
                <a:solidFill>
                  <a:srgbClr val="000000"/>
                </a:solidFill>
                <a:latin typeface="Arial"/>
                <a:cs typeface="Arial" charset="0"/>
              </a:rPr>
              <a:t>Design Files: </a:t>
            </a:r>
            <a:r>
              <a:rPr lang="en-US" sz="833" dirty="0">
                <a:solidFill>
                  <a:srgbClr val="000000"/>
                </a:solidFill>
                <a:latin typeface="Arial"/>
                <a:cs typeface="Arial" charset="0"/>
              </a:rPr>
              <a:t>Schematics, BOM and BOM Analysis, Design Files</a:t>
            </a:r>
          </a:p>
          <a:p>
            <a:pPr>
              <a:buClr>
                <a:srgbClr val="000000"/>
              </a:buClr>
              <a:buFontTx/>
              <a:buChar char="•"/>
            </a:pPr>
            <a:r>
              <a:rPr lang="en-US" sz="833" b="1" dirty="0">
                <a:solidFill>
                  <a:srgbClr val="000000"/>
                </a:solidFill>
              </a:rPr>
              <a:t>Key TI Devices: </a:t>
            </a:r>
            <a:r>
              <a:rPr lang="en-US" sz="833" dirty="0">
                <a:solidFill>
                  <a:srgbClr val="000000"/>
                </a:solidFill>
              </a:rPr>
              <a:t> TMS320F28P55, UCC21551,INA199 AMC0311,</a:t>
            </a:r>
            <a:r>
              <a:rPr lang="en-US" sz="833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833" dirty="0">
                <a:solidFill>
                  <a:srgbClr val="000000"/>
                </a:solidFill>
              </a:rPr>
              <a:t>AMC1302 ,</a:t>
            </a:r>
            <a:r>
              <a:rPr lang="en-US" sz="833" dirty="0">
                <a:solidFill>
                  <a:srgbClr val="000000"/>
                </a:solidFill>
                <a:cs typeface="Arial" charset="0"/>
              </a:rPr>
              <a:t>UCC27301A, LMG3100R017</a:t>
            </a:r>
            <a:endParaRPr lang="en-US" sz="833" dirty="0">
              <a:solidFill>
                <a:srgbClr val="000000"/>
              </a:solidFill>
            </a:endParaRPr>
          </a:p>
        </p:txBody>
      </p:sp>
      <p:sp>
        <p:nvSpPr>
          <p:cNvPr id="21" name="Title 5"/>
          <p:cNvSpPr>
            <a:spLocks noGrp="1"/>
          </p:cNvSpPr>
          <p:nvPr>
            <p:ph type="title"/>
          </p:nvPr>
        </p:nvSpPr>
        <p:spPr>
          <a:xfrm>
            <a:off x="231775" y="107950"/>
            <a:ext cx="8997950" cy="609600"/>
          </a:xfrm>
        </p:spPr>
        <p:txBody>
          <a:bodyPr/>
          <a:lstStyle/>
          <a:p>
            <a:pPr>
              <a:tabLst>
                <a:tab pos="5004544" algn="l"/>
              </a:tabLst>
            </a:pPr>
            <a:r>
              <a:rPr lang="en-US" dirty="0"/>
              <a:t>3.6</a:t>
            </a:r>
            <a:r>
              <a:rPr lang="en-US" altLang="zh-CN" dirty="0"/>
              <a:t>KW SRC-DAB for Residential PCS</a:t>
            </a:r>
            <a:r>
              <a:rPr lang="en-US" dirty="0">
                <a:solidFill>
                  <a:schemeClr val="tx1"/>
                </a:solidFill>
              </a:rPr>
              <a:t>	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9CBECDE1-FD48-4321-8CAC-19FCD05BB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30B41-3034-4777-B6DE-71856D98569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00170" y="3399938"/>
            <a:ext cx="4010021" cy="257175"/>
          </a:xfrm>
          <a:prstGeom prst="rect">
            <a:avLst/>
          </a:pr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65" tIns="45020" rIns="89865" bIns="45020" anchor="ctr"/>
          <a:lstStyle/>
          <a:p>
            <a:r>
              <a:rPr lang="en-US" sz="116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Tools &amp; Resources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E5E370-B66F-474A-8E9B-36D7D9700DE3}"/>
              </a:ext>
            </a:extLst>
          </p:cNvPr>
          <p:cNvSpPr txBox="1"/>
          <p:nvPr/>
        </p:nvSpPr>
        <p:spPr>
          <a:xfrm>
            <a:off x="198723" y="2996604"/>
            <a:ext cx="4002416" cy="403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5" tIns="45020" rIns="89865" bIns="45020"/>
          <a:lstStyle>
            <a:defPPr>
              <a:defRPr lang="en-US"/>
            </a:defPPr>
            <a:lvl1pPr marL="202344" indent="-202344">
              <a:lnSpc>
                <a:spcPts val="1440"/>
              </a:lnSpc>
              <a:buFont typeface="Arial" panose="020B0604020202020204" pitchFamily="34" charset="0"/>
              <a:buChar char="•"/>
              <a:defRPr sz="1100">
                <a:solidFill>
                  <a:srgbClr val="000000"/>
                </a:solidFill>
                <a:latin typeface="+mn-lt"/>
              </a:defRPr>
            </a:lvl1pPr>
            <a:lvl2pPr marL="741780" lvl="1" indent="-202344">
              <a:lnSpc>
                <a:spcPts val="1440"/>
              </a:lnSpc>
              <a:buFont typeface="Arial" panose="020B0604020202020204" pitchFamily="34" charset="0"/>
              <a:buChar char="•"/>
              <a:defRPr sz="1100">
                <a:solidFill>
                  <a:srgbClr val="000000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n-US" sz="833" dirty="0"/>
              <a:t>Power conversion systems (PCS) in energy storage system</a:t>
            </a:r>
          </a:p>
          <a:p>
            <a:r>
              <a:rPr lang="en-US" sz="833" dirty="0"/>
              <a:t>Portable power system(PPS)</a:t>
            </a:r>
          </a:p>
          <a:p>
            <a:endParaRPr lang="en-US" sz="833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C8504DC9-6C9F-4746-A6A5-B5375A424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7" y="2760419"/>
            <a:ext cx="4008860" cy="257175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</a:ln>
          <a:extLst/>
        </p:spPr>
        <p:txBody>
          <a:bodyPr lIns="91207" tIns="45617" rIns="91207" bIns="4561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67" b="1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E6C56F-012A-45E5-99C8-F885B2722D06}"/>
              </a:ext>
            </a:extLst>
          </p:cNvPr>
          <p:cNvSpPr/>
          <p:nvPr/>
        </p:nvSpPr>
        <p:spPr>
          <a:xfrm>
            <a:off x="7316245" y="393354"/>
            <a:ext cx="1156756" cy="3241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In Development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B12B90-08C7-460D-814C-B64A4E4A6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626" y="2077670"/>
            <a:ext cx="4024551" cy="24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72BB-8F37-4B0E-969B-29E08437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3E878-5A70-4494-8A44-6BA51227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" y="730966"/>
            <a:ext cx="8467725" cy="406400"/>
          </a:xfrm>
        </p:spPr>
        <p:txBody>
          <a:bodyPr/>
          <a:lstStyle/>
          <a:p>
            <a:r>
              <a:rPr lang="en-US" sz="1600" dirty="0"/>
              <a:t>PMP41134 is a </a:t>
            </a:r>
            <a:r>
              <a:rPr lang="en-US" altLang="zh-CN" sz="1600" dirty="0"/>
              <a:t>SRC-DAB</a:t>
            </a:r>
            <a:r>
              <a:rPr lang="en-US" sz="1600" dirty="0"/>
              <a:t> </a:t>
            </a:r>
            <a:r>
              <a:rPr lang="en-US" altLang="zh-CN" sz="1600" dirty="0"/>
              <a:t>DC/DC converter which is</a:t>
            </a:r>
            <a:r>
              <a:rPr lang="en-US" sz="1600" dirty="0"/>
              <a:t> aiming PPS &amp; ESS end equipment</a:t>
            </a:r>
          </a:p>
          <a:p>
            <a:r>
              <a:rPr lang="en-US" sz="1600" dirty="0"/>
              <a:t>Need support wide battery range in low voltage side (normally 40V to 60V)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7B0BE-6B54-4011-963B-A06706F5A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AED2B-CB29-4103-8394-0697C10A322F}"/>
              </a:ext>
            </a:extLst>
          </p:cNvPr>
          <p:cNvSpPr txBox="1"/>
          <p:nvPr/>
        </p:nvSpPr>
        <p:spPr>
          <a:xfrm>
            <a:off x="3685137" y="4759338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 action="ppaction://hlinksldjump"/>
              </a:rPr>
              <a:t>Back to list of contents slide</a:t>
            </a:r>
            <a:endParaRPr lang="en-US" sz="1200" dirty="0"/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4E8090F-4CC8-41D9-9AB4-D917966A2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34060"/>
              </p:ext>
            </p:extLst>
          </p:nvPr>
        </p:nvGraphicFramePr>
        <p:xfrm>
          <a:off x="367030" y="1566878"/>
          <a:ext cx="6425051" cy="235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689">
                  <a:extLst>
                    <a:ext uri="{9D8B030D-6E8A-4147-A177-3AD203B41FA5}">
                      <a16:colId xmlns:a16="http://schemas.microsoft.com/office/drawing/2014/main" val="1812141738"/>
                    </a:ext>
                  </a:extLst>
                </a:gridCol>
                <a:gridCol w="1844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203">
                  <a:extLst>
                    <a:ext uri="{9D8B030D-6E8A-4147-A177-3AD203B41FA5}">
                      <a16:colId xmlns:a16="http://schemas.microsoft.com/office/drawing/2014/main" val="3191794059"/>
                    </a:ext>
                  </a:extLst>
                </a:gridCol>
                <a:gridCol w="812184">
                  <a:extLst>
                    <a:ext uri="{9D8B030D-6E8A-4147-A177-3AD203B41FA5}">
                      <a16:colId xmlns:a16="http://schemas.microsoft.com/office/drawing/2014/main" val="3945987016"/>
                    </a:ext>
                  </a:extLst>
                </a:gridCol>
                <a:gridCol w="762987">
                  <a:extLst>
                    <a:ext uri="{9D8B030D-6E8A-4147-A177-3AD203B41FA5}">
                      <a16:colId xmlns:a16="http://schemas.microsoft.com/office/drawing/2014/main" val="277347295"/>
                    </a:ext>
                  </a:extLst>
                </a:gridCol>
              </a:tblGrid>
              <a:tr h="287984">
                <a:tc rowSpan="2">
                  <a:txBody>
                    <a:bodyPr/>
                    <a:lstStyle/>
                    <a:p>
                      <a:pPr algn="ctr" rtl="0" fontAlgn="ctr"/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50" b="0" u="none" strike="noStrike" dirty="0">
                          <a:effectLst/>
                        </a:rPr>
                        <a:t>PARAMETER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</a:rPr>
                        <a:t> Spec Range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0" u="none" strike="noStrike" dirty="0">
                          <a:effectLst/>
                        </a:rPr>
                        <a:t>Units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Typ</a:t>
                      </a:r>
                      <a:endParaRPr lang="en-US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761790" rtl="0" eaLnBrk="1" fontAlgn="ctr" latinLnBrk="0" hangingPunct="1"/>
                      <a:r>
                        <a:rPr lang="en-US" sz="105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52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Battery charging Mode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u="none" strike="noStrike" dirty="0">
                          <a:effectLst/>
                        </a:rPr>
                        <a:t>Input voltage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52">
                <a:tc vMerge="1"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voltage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4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Output Current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8985856"/>
                  </a:ext>
                </a:extLst>
              </a:tr>
              <a:tr h="272327">
                <a:tc vMerge="1"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Continuous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Output power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3600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Watt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452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Reverse power flow Mode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Input voltage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en-US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452">
                <a:tc vMerge="1"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u="none" strike="noStrike" dirty="0">
                          <a:effectLst/>
                        </a:rPr>
                        <a:t>Output voltage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761771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761771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452">
                <a:tc vMerge="1"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Continuous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Output power</a:t>
                      </a: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3600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Watt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07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Operating ambient temperature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dirty="0"/>
                        <a:t>25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55</a:t>
                      </a:r>
                      <a:endParaRPr lang="en-US"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sym typeface="Symbol"/>
                        </a:rPr>
                        <a:t>C</a:t>
                      </a:r>
                      <a:endParaRPr lang="en-US" dirty="0"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452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Dimension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250*130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761790" rtl="0" eaLnBrk="1" latinLnBrk="0" hangingPunct="1"/>
                      <a:r>
                        <a:rPr lang="en-US" sz="9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3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A8C0B-B21C-4E9F-996B-C437E867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7" y="837"/>
            <a:ext cx="8458200" cy="610791"/>
          </a:xfrm>
        </p:spPr>
        <p:txBody>
          <a:bodyPr/>
          <a:lstStyle/>
          <a:p>
            <a:r>
              <a:rPr lang="en-US" dirty="0"/>
              <a:t>Block Diagram or Key (Simplified) Schematic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EE4E0-2F77-418F-BD88-AFE2FBC84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CB3D9-6B9F-429D-9ABB-C46A6BE198F8}"/>
              </a:ext>
            </a:extLst>
          </p:cNvPr>
          <p:cNvSpPr txBox="1"/>
          <p:nvPr/>
        </p:nvSpPr>
        <p:spPr>
          <a:xfrm>
            <a:off x="3685137" y="4759338"/>
            <a:ext cx="2081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 action="ppaction://hlinksldjump"/>
              </a:rPr>
              <a:t>Back to list of contents slide</a:t>
            </a:r>
            <a:endParaRPr lang="en-US" sz="1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948F822-70F2-4B35-B752-B6D283AA5B22}"/>
              </a:ext>
            </a:extLst>
          </p:cNvPr>
          <p:cNvSpPr txBox="1"/>
          <p:nvPr/>
        </p:nvSpPr>
        <p:spPr>
          <a:xfrm>
            <a:off x="6849836" y="914400"/>
            <a:ext cx="2294163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Design parameters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Resonant inductance: 168uH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Magnetizing inductance: 2mH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Resonant capacitor: 20nF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Resonant frequency: 90kHz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Frequency range:100-300kHz</a:t>
            </a:r>
          </a:p>
          <a:p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B1ACCE-DA7D-436D-B229-3F6740574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93" y="486378"/>
            <a:ext cx="6486793" cy="39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2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9EA640-5494-475E-82F7-AC1951AF9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C9CB17F-1B16-4489-9BC3-8A90DC124AAC}"/>
              </a:ext>
            </a:extLst>
          </p:cNvPr>
          <p:cNvSpPr txBox="1"/>
          <p:nvPr/>
        </p:nvSpPr>
        <p:spPr>
          <a:xfrm>
            <a:off x="139626" y="605337"/>
            <a:ext cx="8634158" cy="255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Compare the different control method used in SRC DAB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    - Minimize the current stress and realize the wide range ZVS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    - Compare the complexity of the control method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    - The output power is controlled by the frequency and phase shift angle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   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200" dirty="0"/>
              <a:t>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8D5FA9C8-0762-4AA4-8569-9970B0107FFE}"/>
              </a:ext>
            </a:extLst>
          </p:cNvPr>
          <p:cNvSpPr txBox="1"/>
          <p:nvPr/>
        </p:nvSpPr>
        <p:spPr>
          <a:xfrm>
            <a:off x="212764" y="2225965"/>
            <a:ext cx="188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Control scheme combos: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F79D0FFB-2D39-498B-B394-1F5DF5449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855105"/>
              </p:ext>
            </p:extLst>
          </p:nvPr>
        </p:nvGraphicFramePr>
        <p:xfrm>
          <a:off x="247164" y="2544916"/>
          <a:ext cx="4498090" cy="1817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632">
                  <a:extLst>
                    <a:ext uri="{9D8B030D-6E8A-4147-A177-3AD203B41FA5}">
                      <a16:colId xmlns:a16="http://schemas.microsoft.com/office/drawing/2014/main" val="1405555781"/>
                    </a:ext>
                  </a:extLst>
                </a:gridCol>
                <a:gridCol w="2597458">
                  <a:extLst>
                    <a:ext uri="{9D8B030D-6E8A-4147-A177-3AD203B41FA5}">
                      <a16:colId xmlns:a16="http://schemas.microsoft.com/office/drawing/2014/main" val="1676894012"/>
                    </a:ext>
                  </a:extLst>
                </a:gridCol>
              </a:tblGrid>
              <a:tr h="454269">
                <a:tc>
                  <a:txBody>
                    <a:bodyPr/>
                    <a:lstStyle/>
                    <a:p>
                      <a:r>
                        <a:rPr lang="en-US" sz="1200" dirty="0"/>
                        <a:t>Phase shift control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Frequency control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52610"/>
                  </a:ext>
                </a:extLst>
              </a:tr>
              <a:tr h="454269">
                <a:tc>
                  <a:txBody>
                    <a:bodyPr/>
                    <a:lstStyle/>
                    <a:p>
                      <a:r>
                        <a:rPr lang="en-US" sz="1100" dirty="0"/>
                        <a:t>Single phase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100" dirty="0"/>
                        <a:t>Fixed Frequency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193304"/>
                  </a:ext>
                </a:extLst>
              </a:tr>
              <a:tr h="227134">
                <a:tc rowSpan="2">
                  <a:txBody>
                    <a:bodyPr/>
                    <a:lstStyle/>
                    <a:p>
                      <a:r>
                        <a:rPr lang="en-US" sz="1100" dirty="0"/>
                        <a:t>Dual phase 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287627"/>
                  </a:ext>
                </a:extLst>
              </a:tr>
              <a:tr h="227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100" dirty="0"/>
                        <a:t>Variable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87879"/>
                  </a:ext>
                </a:extLst>
              </a:tr>
              <a:tr h="454269">
                <a:tc>
                  <a:txBody>
                    <a:bodyPr/>
                    <a:lstStyle/>
                    <a:p>
                      <a:r>
                        <a:rPr lang="en-US" sz="1100" dirty="0"/>
                        <a:t>Triple phase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65807"/>
                  </a:ext>
                </a:extLst>
              </a:tr>
            </a:tbl>
          </a:graphicData>
        </a:graphic>
      </p:graphicFrame>
      <p:sp>
        <p:nvSpPr>
          <p:cNvPr id="9" name="TextBox 3">
            <a:extLst>
              <a:ext uri="{FF2B5EF4-FFF2-40B4-BE49-F238E27FC236}">
                <a16:creationId xmlns:a16="http://schemas.microsoft.com/office/drawing/2014/main" id="{CF1D24CC-E529-43EC-8EE5-3606F068B2AE}"/>
              </a:ext>
            </a:extLst>
          </p:cNvPr>
          <p:cNvSpPr txBox="1"/>
          <p:nvPr/>
        </p:nvSpPr>
        <p:spPr>
          <a:xfrm>
            <a:off x="139626" y="104655"/>
            <a:ext cx="8183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Key Design Considerations – control method selection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E154394-B760-42AC-9BB3-31436B179724}"/>
              </a:ext>
            </a:extLst>
          </p:cNvPr>
          <p:cNvGrpSpPr/>
          <p:nvPr/>
        </p:nvGrpSpPr>
        <p:grpSpPr>
          <a:xfrm>
            <a:off x="4763103" y="2271343"/>
            <a:ext cx="4380897" cy="2162192"/>
            <a:chOff x="5127329" y="1585909"/>
            <a:chExt cx="3925231" cy="1896882"/>
          </a:xfrm>
        </p:grpSpPr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2505144E-F6C5-4F6D-A6EB-0A9AC53E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7329" y="1806728"/>
              <a:ext cx="3925231" cy="1676063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163DC96-AD22-49FD-84B6-B7674327C364}"/>
                </a:ext>
              </a:extLst>
            </p:cNvPr>
            <p:cNvSpPr/>
            <p:nvPr/>
          </p:nvSpPr>
          <p:spPr>
            <a:xfrm>
              <a:off x="5914571" y="1596571"/>
              <a:ext cx="645886" cy="40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Primary 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25BFC8E-3059-4BED-A124-C62F3FDBBEB7}"/>
                </a:ext>
              </a:extLst>
            </p:cNvPr>
            <p:cNvSpPr/>
            <p:nvPr/>
          </p:nvSpPr>
          <p:spPr>
            <a:xfrm>
              <a:off x="7340390" y="1585909"/>
              <a:ext cx="1048606" cy="40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Secondary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EAC4465-A8BC-4258-8104-94E6723A1891}"/>
              </a:ext>
            </a:extLst>
          </p:cNvPr>
          <p:cNvGrpSpPr/>
          <p:nvPr/>
        </p:nvGrpSpPr>
        <p:grpSpPr>
          <a:xfrm>
            <a:off x="366845" y="1742532"/>
            <a:ext cx="5274888" cy="462639"/>
            <a:chOff x="2408908" y="2922155"/>
            <a:chExt cx="5274888" cy="46263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482EB183-3140-4A8A-ADBF-301C276E9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8908" y="2922155"/>
              <a:ext cx="2570222" cy="462639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A4FC48E-7AC3-4121-9236-DA6708567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95421" y="2983943"/>
              <a:ext cx="871870" cy="339061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584077C-62BB-4207-B747-2B60740CB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12102" y="2956641"/>
              <a:ext cx="801349" cy="35729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0E162E6A-F17D-4C42-AB33-EC8982C37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7504" y="3064226"/>
              <a:ext cx="1016292" cy="162225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E296F37F-7889-420D-970F-38097767A76F}"/>
              </a:ext>
            </a:extLst>
          </p:cNvPr>
          <p:cNvSpPr txBox="1"/>
          <p:nvPr/>
        </p:nvSpPr>
        <p:spPr>
          <a:xfrm>
            <a:off x="6856189" y="3013615"/>
            <a:ext cx="547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N:1</a:t>
            </a:r>
          </a:p>
        </p:txBody>
      </p:sp>
    </p:spTree>
    <p:extLst>
      <p:ext uri="{BB962C8B-B14F-4D97-AF65-F5344CB8AC3E}">
        <p14:creationId xmlns:p14="http://schemas.microsoft.com/office/powerpoint/2010/main" val="211791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9EA640-5494-475E-82F7-AC1951AF9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8894325-2486-4CD9-91E5-EC3346351709}"/>
              </a:ext>
            </a:extLst>
          </p:cNvPr>
          <p:cNvSpPr txBox="1"/>
          <p:nvPr/>
        </p:nvSpPr>
        <p:spPr>
          <a:xfrm>
            <a:off x="112188" y="23705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results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ECA3672-0CED-47A3-ABEE-845829139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89516"/>
              </p:ext>
            </p:extLst>
          </p:nvPr>
        </p:nvGraphicFramePr>
        <p:xfrm>
          <a:off x="264691" y="746759"/>
          <a:ext cx="8115304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826">
                  <a:extLst>
                    <a:ext uri="{9D8B030D-6E8A-4147-A177-3AD203B41FA5}">
                      <a16:colId xmlns:a16="http://schemas.microsoft.com/office/drawing/2014/main" val="3197308245"/>
                    </a:ext>
                  </a:extLst>
                </a:gridCol>
                <a:gridCol w="2028826">
                  <a:extLst>
                    <a:ext uri="{9D8B030D-6E8A-4147-A177-3AD203B41FA5}">
                      <a16:colId xmlns:a16="http://schemas.microsoft.com/office/drawing/2014/main" val="629951699"/>
                    </a:ext>
                  </a:extLst>
                </a:gridCol>
                <a:gridCol w="2028826">
                  <a:extLst>
                    <a:ext uri="{9D8B030D-6E8A-4147-A177-3AD203B41FA5}">
                      <a16:colId xmlns:a16="http://schemas.microsoft.com/office/drawing/2014/main" val="2561198886"/>
                    </a:ext>
                  </a:extLst>
                </a:gridCol>
                <a:gridCol w="2028826">
                  <a:extLst>
                    <a:ext uri="{9D8B030D-6E8A-4147-A177-3AD203B41FA5}">
                      <a16:colId xmlns:a16="http://schemas.microsoft.com/office/drawing/2014/main" val="2307640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TPS + variable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SPS + variable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SPS + fix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55958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Number of control variables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45462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Switching frequency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variable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variable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fix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91624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Soft-switching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Yes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Yes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Not below half 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69088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RMS current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l</a:t>
                      </a:r>
                      <a:r>
                        <a:rPr lang="en-US" sz="1100" dirty="0"/>
                        <a:t>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m</a:t>
                      </a:r>
                      <a:r>
                        <a:rPr lang="en-US" sz="1100" dirty="0"/>
                        <a:t>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high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0616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100" dirty="0"/>
                        <a:t>Reactive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47157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Control complexity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high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medium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low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84222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altLang="zh-CN" sz="1100" dirty="0"/>
                        <a:t>Total efficiency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high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medium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low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51525"/>
                  </a:ext>
                </a:extLst>
              </a:tr>
            </a:tbl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121E8F29-CF4D-45D8-B55C-4B00E8CCF12E}"/>
              </a:ext>
            </a:extLst>
          </p:cNvPr>
          <p:cNvSpPr/>
          <p:nvPr/>
        </p:nvSpPr>
        <p:spPr>
          <a:xfrm>
            <a:off x="2232832" y="606382"/>
            <a:ext cx="2177143" cy="3034337"/>
          </a:xfrm>
          <a:prstGeom prst="rect">
            <a:avLst/>
          </a:prstGeom>
          <a:solidFill>
            <a:schemeClr val="accent3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id="{076A6D56-2E10-47D8-A821-0A377004FE4B}"/>
              </a:ext>
            </a:extLst>
          </p:cNvPr>
          <p:cNvSpPr/>
          <p:nvPr/>
        </p:nvSpPr>
        <p:spPr>
          <a:xfrm>
            <a:off x="3215024" y="3688223"/>
            <a:ext cx="212757" cy="3088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0C343D-CA48-41F5-B245-F96E770934D9}"/>
              </a:ext>
            </a:extLst>
          </p:cNvPr>
          <p:cNvSpPr txBox="1"/>
          <p:nvPr/>
        </p:nvSpPr>
        <p:spPr>
          <a:xfrm>
            <a:off x="2496334" y="3993420"/>
            <a:ext cx="237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Best performance</a:t>
            </a:r>
          </a:p>
        </p:txBody>
      </p:sp>
    </p:spTree>
    <p:extLst>
      <p:ext uri="{BB962C8B-B14F-4D97-AF65-F5344CB8AC3E}">
        <p14:creationId xmlns:p14="http://schemas.microsoft.com/office/powerpoint/2010/main" val="326850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9EA640-5494-475E-82F7-AC1951AF9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000477-76DA-4223-A41F-21F2CA62A75C}"/>
              </a:ext>
            </a:extLst>
          </p:cNvPr>
          <p:cNvSpPr txBox="1"/>
          <p:nvPr/>
        </p:nvSpPr>
        <p:spPr>
          <a:xfrm>
            <a:off x="104184" y="22706"/>
            <a:ext cx="7896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Key Design Considerations – Converter comparison 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B7A211A-761E-4E09-98E3-BF90901A42BE}"/>
              </a:ext>
            </a:extLst>
          </p:cNvPr>
          <p:cNvSpPr txBox="1">
            <a:spLocks/>
          </p:cNvSpPr>
          <p:nvPr/>
        </p:nvSpPr>
        <p:spPr>
          <a:xfrm>
            <a:off x="149232" y="545926"/>
            <a:ext cx="8467725" cy="3709449"/>
          </a:xfrm>
          <a:prstGeom prst="rect">
            <a:avLst/>
          </a:prstGeom>
        </p:spPr>
        <p:txBody>
          <a:bodyPr/>
          <a:lstStyle>
            <a:lvl1pPr marL="189124" indent="-189124" algn="l" rtl="0" eaLnBrk="0" fontAlgn="base" hangingPunct="0">
              <a:spcBef>
                <a:spcPts val="667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63" indent="-19441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530" indent="-137548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001168" indent="-194416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240546" indent="-144163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621441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336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230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24" indent="-144163" algn="l" rtl="0" fontAlgn="base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Bi-directional isolated DCDC topologies comparison</a:t>
            </a:r>
          </a:p>
        </p:txBody>
      </p:sp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4FF4C765-56A1-4743-AE54-E20812DE3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959725"/>
              </p:ext>
            </p:extLst>
          </p:nvPr>
        </p:nvGraphicFramePr>
        <p:xfrm>
          <a:off x="208563" y="888125"/>
          <a:ext cx="8801101" cy="372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766">
                  <a:extLst>
                    <a:ext uri="{9D8B030D-6E8A-4147-A177-3AD203B41FA5}">
                      <a16:colId xmlns:a16="http://schemas.microsoft.com/office/drawing/2014/main" val="3008890275"/>
                    </a:ext>
                  </a:extLst>
                </a:gridCol>
                <a:gridCol w="2236785">
                  <a:extLst>
                    <a:ext uri="{9D8B030D-6E8A-4147-A177-3AD203B41FA5}">
                      <a16:colId xmlns:a16="http://schemas.microsoft.com/office/drawing/2014/main" val="2544462652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705654019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1800742769"/>
                    </a:ext>
                  </a:extLst>
                </a:gridCol>
              </a:tblGrid>
              <a:tr h="318076"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CLLLC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SRC DAB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867452"/>
                  </a:ext>
                </a:extLst>
              </a:tr>
              <a:tr h="133709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25684"/>
                  </a:ext>
                </a:extLst>
              </a:tr>
              <a:tr h="191218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000" dirty="0"/>
                        <a:t>Benefits</a:t>
                      </a:r>
                      <a:r>
                        <a:rPr lang="zh-CN" altLang="en-US" sz="1000" dirty="0"/>
                        <a:t>：</a:t>
                      </a:r>
                      <a:endParaRPr lang="en-US" altLang="zh-CN" sz="10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High efficiency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Full range ZVS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Low cost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Simple control method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/>
                        <a:t>Challenges: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0" dirty="0"/>
                        <a:t>Narrow voltage adjust range 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000" kern="0" dirty="0"/>
                        <a:t>Gain below 1 in reverse mode (need to boost gain using some control methods)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000" kern="0" dirty="0"/>
                        <a:t>Slow</a:t>
                      </a:r>
                      <a:r>
                        <a:rPr lang="en-US" sz="1000" kern="0" dirty="0"/>
                        <a:t> dynamic response and bidirectional power transition</a:t>
                      </a:r>
                      <a:endParaRPr lang="en-US" altLang="zh-CN" sz="1000" kern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000" dirty="0"/>
                        <a:t>Benefits</a:t>
                      </a:r>
                      <a:r>
                        <a:rPr lang="zh-CN" altLang="en-US" sz="1000" dirty="0"/>
                        <a:t>：</a:t>
                      </a:r>
                      <a:endParaRPr lang="en-US" altLang="zh-CN" sz="10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High efficiency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Full range ZVS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Symmetric gain features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Simple control method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/>
                        <a:t>Challenges: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0" dirty="0"/>
                        <a:t>Narrow voltage adjust range 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000" kern="0" dirty="0"/>
                        <a:t>High cost due to secondary resonant capacitor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000" kern="0" dirty="0"/>
                        <a:t>Slow</a:t>
                      </a:r>
                      <a:r>
                        <a:rPr lang="en-US" sz="1000" kern="0" dirty="0"/>
                        <a:t> dynamic response and bidirectional power transition</a:t>
                      </a:r>
                      <a:endParaRPr lang="en-US" altLang="zh-CN" sz="1000" kern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000" dirty="0"/>
                        <a:t>Benefits</a:t>
                      </a:r>
                      <a:r>
                        <a:rPr lang="zh-CN" altLang="en-US" sz="1000" dirty="0"/>
                        <a:t>：</a:t>
                      </a:r>
                      <a:endParaRPr lang="en-US" altLang="zh-CN" sz="1000" dirty="0"/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0" dirty="0"/>
                        <a:t>Wide voltage adjust range 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000" kern="0" dirty="0"/>
                        <a:t>Lowest cost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0" dirty="0"/>
                        <a:t>Fast dynamic response and bidirectional power transition</a:t>
                      </a:r>
                      <a:endParaRPr lang="en-US" sz="10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0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/>
                        <a:t>Challenges: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0" dirty="0"/>
                        <a:t>Low efficiency and high turn off current with single phase control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000" kern="0" dirty="0"/>
                        <a:t>Hard to realize ZVS at light load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000" kern="0" dirty="0"/>
                        <a:t>Complex control method to optimize the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100" dirty="0"/>
                        <a:t>Benefits</a:t>
                      </a:r>
                      <a:r>
                        <a:rPr lang="zh-CN" altLang="en-US" sz="1100" dirty="0"/>
                        <a:t>：</a:t>
                      </a:r>
                      <a:endParaRPr lang="en-US" altLang="zh-CN" sz="1100" dirty="0"/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0" dirty="0"/>
                        <a:t>Wide voltage adjust range 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0" dirty="0"/>
                        <a:t>Higher efficiency and lower turn off current compared to DAB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000" kern="0" dirty="0"/>
                        <a:t>Wider ZVS range than DAB</a:t>
                      </a:r>
                      <a:endParaRPr lang="en-US" sz="1000" kern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Lower current in reverse mode compared to other topologies (based on simulation)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dirty="0"/>
                        <a:t>Challenges:</a:t>
                      </a:r>
                    </a:p>
                    <a:p>
                      <a:pPr marL="171450" marR="0" lvl="0" indent="-171450" algn="l" defTabSz="7617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0" dirty="0"/>
                        <a:t>Complex control method (multiple phase shift control)</a:t>
                      </a:r>
                      <a:endParaRPr lang="en-US" altLang="zh-CN" sz="1000" kern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15270"/>
                  </a:ext>
                </a:extLst>
              </a:tr>
            </a:tbl>
          </a:graphicData>
        </a:graphic>
      </p:graphicFrame>
      <p:pic>
        <p:nvPicPr>
          <p:cNvPr id="15" name="Picture 9">
            <a:extLst>
              <a:ext uri="{FF2B5EF4-FFF2-40B4-BE49-F238E27FC236}">
                <a16:creationId xmlns:a16="http://schemas.microsoft.com/office/drawing/2014/main" id="{C0EAEB00-903E-45DC-9B1E-DE708B542B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8020" y="1428761"/>
            <a:ext cx="2082876" cy="10632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9CA51AE-892A-4442-A89D-0D55425FF38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53654" y="1423079"/>
            <a:ext cx="2116357" cy="1063205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E94B09D9-3A2A-4D0D-8E99-75A3216E893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06625" y="1410379"/>
            <a:ext cx="2082877" cy="10843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7A1C95-6AF7-40D7-B548-61F650B913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760" y="1417220"/>
            <a:ext cx="2097779" cy="10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1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72B9CA-B1A6-4786-AF8F-7DD539CD25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867055"/>
              </p:ext>
            </p:extLst>
          </p:nvPr>
        </p:nvGraphicFramePr>
        <p:xfrm>
          <a:off x="122155" y="2488395"/>
          <a:ext cx="7252196" cy="203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049">
                  <a:extLst>
                    <a:ext uri="{9D8B030D-6E8A-4147-A177-3AD203B41FA5}">
                      <a16:colId xmlns:a16="http://schemas.microsoft.com/office/drawing/2014/main" val="1318340183"/>
                    </a:ext>
                  </a:extLst>
                </a:gridCol>
                <a:gridCol w="1813049">
                  <a:extLst>
                    <a:ext uri="{9D8B030D-6E8A-4147-A177-3AD203B41FA5}">
                      <a16:colId xmlns:a16="http://schemas.microsoft.com/office/drawing/2014/main" val="1943723737"/>
                    </a:ext>
                  </a:extLst>
                </a:gridCol>
                <a:gridCol w="1813049">
                  <a:extLst>
                    <a:ext uri="{9D8B030D-6E8A-4147-A177-3AD203B41FA5}">
                      <a16:colId xmlns:a16="http://schemas.microsoft.com/office/drawing/2014/main" val="2139985756"/>
                    </a:ext>
                  </a:extLst>
                </a:gridCol>
                <a:gridCol w="1813049">
                  <a:extLst>
                    <a:ext uri="{9D8B030D-6E8A-4147-A177-3AD203B41FA5}">
                      <a16:colId xmlns:a16="http://schemas.microsoft.com/office/drawing/2014/main" val="1269346185"/>
                    </a:ext>
                  </a:extLst>
                </a:gridCol>
              </a:tblGrid>
              <a:tr h="395804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100%load, SRC-DAB/DAB/CLLLC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015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50%load, SRC-DAB/DAB/CLLLC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015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20%load, SRC-DAB/DAB/CLLLC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08125832"/>
                  </a:ext>
                </a:extLst>
              </a:tr>
              <a:tr h="5433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350V 60V(60A)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1111/1111/1111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1111/1111/1111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1111/0011/1111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02056802"/>
                  </a:ext>
                </a:extLst>
              </a:tr>
              <a:tr h="5433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400V 48V(75A)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1111/1111/1111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1111/1111/1111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1111/1111/1111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61828512"/>
                  </a:ext>
                </a:extLst>
              </a:tr>
              <a:tr h="54338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550V 40V(75A)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1111/1111/1111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1111/1111/1111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1111/1100/1111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837167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1BAFE4-AB12-4675-855F-C6155B815EAE}"/>
              </a:ext>
            </a:extLst>
          </p:cNvPr>
          <p:cNvSpPr txBox="1"/>
          <p:nvPr/>
        </p:nvSpPr>
        <p:spPr>
          <a:xfrm>
            <a:off x="7484028" y="2566816"/>
            <a:ext cx="16353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100" b="1" dirty="0"/>
              <a:t>ZVS:1/Non-ZVS:0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01E785-0CF8-4ADE-A64B-5B1712E1A863}"/>
              </a:ext>
            </a:extLst>
          </p:cNvPr>
          <p:cNvSpPr txBox="1"/>
          <p:nvPr/>
        </p:nvSpPr>
        <p:spPr>
          <a:xfrm>
            <a:off x="7484028" y="2810708"/>
            <a:ext cx="3570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100" b="1" dirty="0"/>
              <a:t>1 means one leg </a:t>
            </a:r>
          </a:p>
          <a:p>
            <a:r>
              <a:rPr lang="en-US" sz="1100" b="1" dirty="0"/>
              <a:t>        achieves ZVS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4000477-76DA-4223-A41F-21F2CA62A75C}"/>
              </a:ext>
            </a:extLst>
          </p:cNvPr>
          <p:cNvSpPr txBox="1"/>
          <p:nvPr/>
        </p:nvSpPr>
        <p:spPr>
          <a:xfrm>
            <a:off x="122155" y="71624"/>
            <a:ext cx="7896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38089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179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4268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2357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904467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285362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666253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047146" algn="l" defTabSz="76179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Key Design Considerations – Converter comparison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42070A-CF42-4051-B211-2FBAEB11A78C}"/>
              </a:ext>
            </a:extLst>
          </p:cNvPr>
          <p:cNvSpPr txBox="1"/>
          <p:nvPr/>
        </p:nvSpPr>
        <p:spPr>
          <a:xfrm>
            <a:off x="25902" y="533289"/>
            <a:ext cx="292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ZVS Range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E154394-B760-42AC-9BB3-31436B179724}"/>
              </a:ext>
            </a:extLst>
          </p:cNvPr>
          <p:cNvGrpSpPr/>
          <p:nvPr/>
        </p:nvGrpSpPr>
        <p:grpSpPr>
          <a:xfrm>
            <a:off x="5086990" y="457171"/>
            <a:ext cx="4057010" cy="1973474"/>
            <a:chOff x="5127329" y="1585909"/>
            <a:chExt cx="3925231" cy="1896882"/>
          </a:xfrm>
        </p:grpSpPr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id="{2505144E-F6C5-4F6D-A6EB-0A9AC53E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7329" y="1806728"/>
              <a:ext cx="3925231" cy="1676063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163DC96-AD22-49FD-84B6-B7674327C364}"/>
                </a:ext>
              </a:extLst>
            </p:cNvPr>
            <p:cNvSpPr/>
            <p:nvPr/>
          </p:nvSpPr>
          <p:spPr>
            <a:xfrm>
              <a:off x="5914571" y="1596571"/>
              <a:ext cx="645886" cy="40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089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617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4268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2357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04467" algn="l" defTabSz="76179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285362" algn="l" defTabSz="76179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666253" algn="l" defTabSz="76179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047146" algn="l" defTabSz="76179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Primary 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25BFC8E-3059-4BED-A124-C62F3FDBBEB7}"/>
                </a:ext>
              </a:extLst>
            </p:cNvPr>
            <p:cNvSpPr/>
            <p:nvPr/>
          </p:nvSpPr>
          <p:spPr>
            <a:xfrm>
              <a:off x="7340390" y="1585909"/>
              <a:ext cx="1048606" cy="40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089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6179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4268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2357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04467" algn="l" defTabSz="76179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285362" algn="l" defTabSz="76179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666253" algn="l" defTabSz="76179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047146" algn="l" defTabSz="76179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>
                  <a:solidFill>
                    <a:schemeClr val="tx1"/>
                  </a:solidFill>
                </a:rPr>
                <a:t>Secondary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89C9D8A8-2DC5-4985-B7F5-43164388E881}"/>
              </a:ext>
            </a:extLst>
          </p:cNvPr>
          <p:cNvSpPr txBox="1"/>
          <p:nvPr/>
        </p:nvSpPr>
        <p:spPr>
          <a:xfrm>
            <a:off x="25902" y="851322"/>
            <a:ext cx="5239117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/>
              <a:t>Both SRC-DAB and CLLLC could achieve all legs’ ZVS from 20% load to 100% load (720W to 3.6kW)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/>
              <a:t>One leg lose ZVS at 20% load condition for DAB converter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/>
              <a:t>SRC-DAB use the TPS+ variable frequency control, DAB use extended phase shift control, CLLLC use frequency control</a:t>
            </a:r>
          </a:p>
        </p:txBody>
      </p:sp>
    </p:spTree>
    <p:extLst>
      <p:ext uri="{BB962C8B-B14F-4D97-AF65-F5344CB8AC3E}">
        <p14:creationId xmlns:p14="http://schemas.microsoft.com/office/powerpoint/2010/main" val="894615407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9437</TotalTime>
  <Words>2071</Words>
  <Application>Microsoft Office PowerPoint</Application>
  <PresentationFormat>全屏显示(16:9)</PresentationFormat>
  <Paragraphs>531</Paragraphs>
  <Slides>29</Slides>
  <Notes>10</Notes>
  <HiddenSlides>2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ＭＳ Ｐゴシック</vt:lpstr>
      <vt:lpstr>ＭＳ Ｐゴシック</vt:lpstr>
      <vt:lpstr>宋体</vt:lpstr>
      <vt:lpstr>Arial</vt:lpstr>
      <vt:lpstr>Calibri</vt:lpstr>
      <vt:lpstr>Symbol</vt:lpstr>
      <vt:lpstr>Times New Roman</vt:lpstr>
      <vt:lpstr>Wingdings</vt:lpstr>
      <vt:lpstr>FinalPowerpoint</vt:lpstr>
      <vt:lpstr>PMP41134 – 3.6kW Bi-directional SRC-DAB DCDC converter reference design</vt:lpstr>
      <vt:lpstr>List of Contents</vt:lpstr>
      <vt:lpstr>3.6KW SRC-DAB for Residential PCS </vt:lpstr>
      <vt:lpstr>Key Specifications</vt:lpstr>
      <vt:lpstr>Block Diagram or Key (Simplified) Schematic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Test results  - Normal operation (open loop)</vt:lpstr>
      <vt:lpstr>Test results  - Normal operation (open loop)</vt:lpstr>
      <vt:lpstr>Test results - efficiency</vt:lpstr>
      <vt:lpstr>Test results - efficiency</vt:lpstr>
      <vt:lpstr>Test results - efficiency</vt:lpstr>
      <vt:lpstr>Reference/Related Materials</vt:lpstr>
      <vt:lpstr>RMS Current</vt:lpstr>
      <vt:lpstr>RMS Current</vt:lpstr>
      <vt:lpstr>RMS Current</vt:lpstr>
      <vt:lpstr>RMS Current (reverse mode)</vt:lpstr>
      <vt:lpstr>RMS Current (reverse mode)</vt:lpstr>
      <vt:lpstr>RMS Current (reverse mode)</vt:lpstr>
      <vt:lpstr>Turn-off current</vt:lpstr>
      <vt:lpstr>Turn-off current</vt:lpstr>
      <vt:lpstr>Turn-off current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k-drews@ti.com</dc:creator>
  <cp:lastModifiedBy>Cui, Guangzhi</cp:lastModifiedBy>
  <cp:revision>280</cp:revision>
  <dcterms:created xsi:type="dcterms:W3CDTF">2007-12-19T20:51:45Z</dcterms:created>
  <dcterms:modified xsi:type="dcterms:W3CDTF">2025-06-17T01:40:44Z</dcterms:modified>
</cp:coreProperties>
</file>