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7" r:id="rId5"/>
    <p:sldMasterId id="2147483664" r:id="rId6"/>
    <p:sldMasterId id="2147483718" r:id="rId7"/>
    <p:sldMasterId id="2147483749" r:id="rId8"/>
  </p:sldMasterIdLst>
  <p:notesMasterIdLst>
    <p:notesMasterId r:id="rId15"/>
  </p:notesMasterIdLst>
  <p:handoutMasterIdLst>
    <p:handoutMasterId r:id="rId16"/>
  </p:handoutMasterIdLst>
  <p:sldIdLst>
    <p:sldId id="533" r:id="rId9"/>
    <p:sldId id="534" r:id="rId10"/>
    <p:sldId id="547" r:id="rId11"/>
    <p:sldId id="546" r:id="rId12"/>
    <p:sldId id="548" r:id="rId13"/>
    <p:sldId id="549" r:id="rId14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8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" userDrawn="1">
          <p15:clr>
            <a:srgbClr val="A4A3A4"/>
          </p15:clr>
        </p15:guide>
        <p15:guide id="2" pos="360" userDrawn="1">
          <p15:clr>
            <a:srgbClr val="A4A3A4"/>
          </p15:clr>
        </p15:guide>
        <p15:guide id="3" pos="5568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4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ce Lu" initials="Lu" lastIdx="8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5E9"/>
    <a:srgbClr val="1837A8"/>
    <a:srgbClr val="F9E7E7"/>
    <a:srgbClr val="F3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0" autoAdjust="0"/>
    <p:restoredTop sz="94420" autoAdjust="0"/>
  </p:normalViewPr>
  <p:slideViewPr>
    <p:cSldViewPr snapToGrid="0" snapToObjects="1">
      <p:cViewPr>
        <p:scale>
          <a:sx n="125" d="100"/>
          <a:sy n="125" d="100"/>
        </p:scale>
        <p:origin x="446" y="72"/>
      </p:cViewPr>
      <p:guideLst>
        <p:guide orient="horz" pos="324"/>
        <p:guide pos="360"/>
        <p:guide pos="5568"/>
        <p:guide pos="2880"/>
        <p:guide orient="horz" pos="468"/>
      </p:guideLst>
    </p:cSldViewPr>
  </p:slideViewPr>
  <p:outlineViewPr>
    <p:cViewPr>
      <p:scale>
        <a:sx n="33" d="100"/>
        <a:sy n="33" d="100"/>
      </p:scale>
      <p:origin x="0" y="8991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25" d="100"/>
          <a:sy n="125" d="100"/>
        </p:scale>
        <p:origin x="-1635" y="1399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2DE44-B9BC-E047-8F18-45C4361AFDBB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7A328-340C-3A47-AF24-01B7C5594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00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B67E5-EE15-7C4E-AED1-553834E5D0E0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80698-7B0F-5D4A-9858-0F3A96D1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6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8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4571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8" name="Picture 7" descr="LeadCoachWin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22" y="224979"/>
            <a:ext cx="5173678" cy="2188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2548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09377"/>
            <a:ext cx="6400800" cy="70247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4652287"/>
            <a:ext cx="8836528" cy="34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algn="ctr"/>
            <a:endParaRPr lang="en-US"/>
          </a:p>
        </p:txBody>
      </p:sp>
      <p:pic>
        <p:nvPicPr>
          <p:cNvPr id="10" name="Picture 9" descr="ti_logo_powerpoint_1_lin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43651" y="4742212"/>
            <a:ext cx="1567826" cy="19374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73749" y="404561"/>
            <a:ext cx="2694471" cy="83099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24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2015 Playbook Leaders Forum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11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42"/>
            <a:ext cx="8458200" cy="1102519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783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2" y="786365"/>
            <a:ext cx="8467725" cy="3709449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7"/>
            <a:ext cx="2133600" cy="273844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9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7"/>
            <a:ext cx="2133600" cy="273844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19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7"/>
            <a:ext cx="2133600" cy="273844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10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697969"/>
            <a:ext cx="8458200" cy="648201"/>
          </a:xfrm>
        </p:spPr>
        <p:txBody>
          <a:bodyPr anchor="t"/>
          <a:lstStyle>
            <a:lvl1pPr>
              <a:lnSpc>
                <a:spcPct val="10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415589"/>
            <a:ext cx="8458200" cy="628545"/>
          </a:xfrm>
          <a:ln/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4652287"/>
            <a:ext cx="8836528" cy="34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3" rIns="91423" bIns="45713" rtlCol="0" anchor="ctr"/>
          <a:lstStyle/>
          <a:p>
            <a:pPr algn="ctr" defTabSz="457145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34800" y="4654430"/>
            <a:ext cx="8874108" cy="352110"/>
            <a:chOff x="-7620" y="6323077"/>
            <a:chExt cx="8814816" cy="466344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-7620" y="678942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7620" y="632460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>
              <a:off x="8571262" y="6556249"/>
              <a:ext cx="466344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18" descr="ti_logo_powerpoint_1_lin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74762" y="4753678"/>
            <a:ext cx="1572613" cy="1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14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40"/>
            <a:ext cx="8458200" cy="1102519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874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2" y="786367"/>
            <a:ext cx="8467725" cy="3709449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7"/>
            <a:ext cx="2133600" cy="273844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1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7"/>
            <a:ext cx="2133600" cy="273844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2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7"/>
            <a:ext cx="2133600" cy="273844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71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51"/>
            <a:ext cx="2133600" cy="1547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85691" fontAlgn="base">
              <a:spcBef>
                <a:spcPct val="0"/>
              </a:spcBef>
              <a:spcAft>
                <a:spcPct val="0"/>
              </a:spcAft>
              <a:defRPr/>
            </a:pPr>
            <a:fld id="{AE7985EE-CC81-4AD9-9FD5-46D7FDA8E03F}" type="slidenum">
              <a:rPr lang="en-US" smtClean="0">
                <a:solidFill>
                  <a:srgbClr val="000000"/>
                </a:solidFill>
              </a:rPr>
              <a:pPr defTabSz="68569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0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81B-189C-DD44-8CCD-1176BC15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19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771600"/>
            <a:ext cx="8458200" cy="872678"/>
          </a:xfr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644280"/>
            <a:ext cx="8458200" cy="628545"/>
          </a:xfrm>
          <a:ln/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4800" y="4652282"/>
            <a:ext cx="8874108" cy="354258"/>
            <a:chOff x="-34800" y="4652282"/>
            <a:chExt cx="8874108" cy="354258"/>
          </a:xfrm>
        </p:grpSpPr>
        <p:sp>
          <p:nvSpPr>
            <p:cNvPr id="9" name="Rectangle 8"/>
            <p:cNvSpPr/>
            <p:nvPr userDrawn="1"/>
          </p:nvSpPr>
          <p:spPr>
            <a:xfrm>
              <a:off x="-1" y="4652282"/>
              <a:ext cx="8836528" cy="344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 defTabSz="457127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0" name="Picture 9" descr="ti_logo_powerpoint_1_line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143651" y="4742198"/>
              <a:ext cx="1567826" cy="193747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 userDrawn="1"/>
          </p:nvGrpSpPr>
          <p:grpSpPr>
            <a:xfrm>
              <a:off x="-34800" y="4654430"/>
              <a:ext cx="8874108" cy="352110"/>
              <a:chOff x="-7620" y="6323077"/>
              <a:chExt cx="8814816" cy="466344"/>
            </a:xfrm>
          </p:grpSpPr>
          <p:cxnSp>
            <p:nvCxnSpPr>
              <p:cNvPr id="12" name="Straight Connector 11"/>
              <p:cNvCxnSpPr/>
              <p:nvPr userDrawn="1"/>
            </p:nvCxnSpPr>
            <p:spPr>
              <a:xfrm>
                <a:off x="-7620" y="678942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-7620" y="632460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 rot="16200000">
                <a:off x="8571262" y="6556249"/>
                <a:ext cx="466344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96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330003"/>
            <a:ext cx="8458200" cy="628545"/>
          </a:xfrm>
          <a:ln/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4800" y="4652282"/>
            <a:ext cx="8874108" cy="354258"/>
            <a:chOff x="-34800" y="4652282"/>
            <a:chExt cx="8874108" cy="354258"/>
          </a:xfrm>
        </p:grpSpPr>
        <p:sp>
          <p:nvSpPr>
            <p:cNvPr id="9" name="Rectangle 8"/>
            <p:cNvSpPr/>
            <p:nvPr userDrawn="1"/>
          </p:nvSpPr>
          <p:spPr>
            <a:xfrm>
              <a:off x="-1" y="4652282"/>
              <a:ext cx="8836528" cy="344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 defTabSz="457127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0" name="Picture 9" descr="ti_logo_powerpoint_1_line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143651" y="4742198"/>
              <a:ext cx="1567826" cy="193747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 userDrawn="1"/>
          </p:nvGrpSpPr>
          <p:grpSpPr>
            <a:xfrm>
              <a:off x="-34800" y="4654430"/>
              <a:ext cx="8874108" cy="352110"/>
              <a:chOff x="-7620" y="6323077"/>
              <a:chExt cx="8814816" cy="466344"/>
            </a:xfrm>
          </p:grpSpPr>
          <p:cxnSp>
            <p:nvCxnSpPr>
              <p:cNvPr id="12" name="Straight Connector 11"/>
              <p:cNvCxnSpPr/>
              <p:nvPr userDrawn="1"/>
            </p:nvCxnSpPr>
            <p:spPr>
              <a:xfrm>
                <a:off x="-7620" y="678942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-7620" y="632460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 rot="16200000">
                <a:off x="8571262" y="6556249"/>
                <a:ext cx="466344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5260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4"/>
            <a:ext cx="8458200" cy="1102519"/>
          </a:xfrm>
        </p:spPr>
        <p:txBody>
          <a:bodyPr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 descr="LeadCoachWin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52" y="198062"/>
            <a:ext cx="1913548" cy="809541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34800" y="4652282"/>
            <a:ext cx="8874108" cy="354258"/>
            <a:chOff x="-34800" y="4652282"/>
            <a:chExt cx="8874108" cy="354258"/>
          </a:xfrm>
        </p:grpSpPr>
        <p:sp>
          <p:nvSpPr>
            <p:cNvPr id="9" name="Rectangle 8"/>
            <p:cNvSpPr/>
            <p:nvPr userDrawn="1"/>
          </p:nvSpPr>
          <p:spPr>
            <a:xfrm>
              <a:off x="-1" y="4652282"/>
              <a:ext cx="8836528" cy="344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 defTabSz="457127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0" name="Picture 9" descr="ti_logo_powerpoint_1_line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143651" y="4742198"/>
              <a:ext cx="1567826" cy="193747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 userDrawn="1"/>
          </p:nvGrpSpPr>
          <p:grpSpPr>
            <a:xfrm>
              <a:off x="-34800" y="4654430"/>
              <a:ext cx="8874108" cy="352110"/>
              <a:chOff x="-7620" y="6323077"/>
              <a:chExt cx="8814816" cy="466344"/>
            </a:xfrm>
          </p:grpSpPr>
          <p:cxnSp>
            <p:nvCxnSpPr>
              <p:cNvPr id="12" name="Straight Connector 11"/>
              <p:cNvCxnSpPr/>
              <p:nvPr userDrawn="1"/>
            </p:nvCxnSpPr>
            <p:spPr>
              <a:xfrm>
                <a:off x="-7620" y="678942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-7620" y="632460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 rot="16200000">
                <a:off x="8571262" y="6556249"/>
                <a:ext cx="466344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32825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37486"/>
            <a:ext cx="2133600" cy="1547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691" fontAlgn="base">
              <a:spcBef>
                <a:spcPct val="0"/>
              </a:spcBef>
              <a:spcAft>
                <a:spcPct val="0"/>
              </a:spcAft>
              <a:defRPr/>
            </a:pPr>
            <a:fld id="{128E319A-B9F6-4FB7-9BDD-0D517CA1CB71}" type="slidenum">
              <a:rPr lang="en-US" smtClean="0">
                <a:solidFill>
                  <a:srgbClr val="000000"/>
                </a:solidFill>
              </a:rPr>
              <a:pPr defTabSz="68569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38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37486"/>
            <a:ext cx="2133600" cy="1547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691" fontAlgn="base">
              <a:spcBef>
                <a:spcPct val="0"/>
              </a:spcBef>
              <a:spcAft>
                <a:spcPct val="0"/>
              </a:spcAft>
              <a:defRPr/>
            </a:pPr>
            <a:fld id="{00C9E872-E0BB-4469-A3CE-4B2AA192E6E7}" type="slidenum">
              <a:rPr lang="en-US" smtClean="0">
                <a:solidFill>
                  <a:srgbClr val="000000"/>
                </a:solidFill>
              </a:rPr>
              <a:pPr defTabSz="68569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05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37486"/>
            <a:ext cx="2133600" cy="15478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691" fontAlgn="base">
              <a:spcBef>
                <a:spcPct val="0"/>
              </a:spcBef>
              <a:spcAft>
                <a:spcPct val="0"/>
              </a:spcAft>
              <a:defRPr/>
            </a:pPr>
            <a:fld id="{DC0F6681-0B9D-4147-BD5D-B07A4CAAC7B9}" type="slidenum">
              <a:rPr lang="en-US" smtClean="0">
                <a:solidFill>
                  <a:srgbClr val="000000"/>
                </a:solidFill>
              </a:rPr>
              <a:pPr defTabSz="68569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72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ership-PPT-RedBlock-wHand-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35950"/>
            <a:ext cx="8458200" cy="555059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31"/>
          <p:cNvSpPr txBox="1">
            <a:spLocks noChangeArrowheads="1"/>
          </p:cNvSpPr>
          <p:nvPr userDrawn="1"/>
        </p:nvSpPr>
        <p:spPr bwMode="auto">
          <a:xfrm>
            <a:off x="400812" y="4831146"/>
            <a:ext cx="25336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679364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PageOverView tb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182563" y="3223022"/>
            <a:ext cx="4316412" cy="1303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 defTabSz="457127">
              <a:defRPr/>
            </a:pPr>
            <a:endParaRPr lang="en-US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4572019" y="754856"/>
            <a:ext cx="4479925" cy="240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 defTabSz="457127">
              <a:defRPr/>
            </a:pPr>
            <a:endParaRPr lang="en-US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82563" y="754856"/>
            <a:ext cx="4316412" cy="240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 defTabSz="457127">
              <a:defRPr/>
            </a:pPr>
            <a:endParaRPr lang="en-US" b="1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17" name="Group 106"/>
          <p:cNvGraphicFramePr>
            <a:graphicFrameLocks noGrp="1"/>
          </p:cNvGraphicFramePr>
          <p:nvPr/>
        </p:nvGraphicFramePr>
        <p:xfrm>
          <a:off x="5084763" y="4244581"/>
          <a:ext cx="3986212" cy="412581"/>
        </p:xfrm>
        <a:graphic>
          <a:graphicData uri="http://schemas.openxmlformats.org/drawingml/2006/table">
            <a:tbl>
              <a:tblPr/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86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DEVICE</a:t>
                      </a:r>
                    </a:p>
                  </a:txBody>
                  <a:tcPr marL="18288" marR="18288" marT="13610" marB="136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kumimoji="0" 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(A)</a:t>
                      </a:r>
                      <a:endParaRPr kumimoji="0" lang="en-US" sz="8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3610" marB="136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PV</a:t>
                      </a:r>
                      <a:r>
                        <a:rPr kumimoji="0" 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</a:t>
                      </a: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(V)</a:t>
                      </a:r>
                    </a:p>
                  </a:txBody>
                  <a:tcPr marL="18288" marR="18288" marT="13610" marB="136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kumimoji="0" 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</a:t>
                      </a: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(V)</a:t>
                      </a:r>
                    </a:p>
                  </a:txBody>
                  <a:tcPr marL="18288" marR="18288" marT="13610" marB="136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</a:t>
                      </a: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(Hz)</a:t>
                      </a:r>
                    </a:p>
                  </a:txBody>
                  <a:tcPr marL="18288" marR="18288" marT="13610" marB="136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kumimoji="0" 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(V)</a:t>
                      </a:r>
                    </a:p>
                  </a:txBody>
                  <a:tcPr marL="18288" marR="18288" marT="13610" marB="136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PKG</a:t>
                      </a:r>
                    </a:p>
                  </a:txBody>
                  <a:tcPr marL="18288" marR="18288" marT="13610" marB="136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50000">
                          <a:schemeClr val="bg1"/>
                        </a:gs>
                        <a:gs pos="100000">
                          <a:schemeClr val="bg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3610" marB="136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3610" marB="136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3610" marB="136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3610" marB="136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3610" marB="136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3610" marB="136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" marR="18288" marT="13610" marB="136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Rectangle 23"/>
          <p:cNvSpPr>
            <a:spLocks noChangeArrowheads="1"/>
          </p:cNvSpPr>
          <p:nvPr userDrawn="1"/>
        </p:nvSpPr>
        <p:spPr bwMode="auto">
          <a:xfrm>
            <a:off x="182563" y="3223022"/>
            <a:ext cx="4316412" cy="2571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127"/>
            <a:r>
              <a:rPr lang="en-US" b="1">
                <a:solidFill>
                  <a:srgbClr val="FFFFFF"/>
                </a:solidFill>
              </a:rPr>
              <a:t>Applications</a:t>
            </a:r>
          </a:p>
        </p:txBody>
      </p:sp>
      <p:sp>
        <p:nvSpPr>
          <p:cNvPr id="19" name="Rectangle 14"/>
          <p:cNvSpPr>
            <a:spLocks noChangeArrowheads="1"/>
          </p:cNvSpPr>
          <p:nvPr userDrawn="1"/>
        </p:nvSpPr>
        <p:spPr bwMode="auto">
          <a:xfrm>
            <a:off x="182563" y="754856"/>
            <a:ext cx="4316412" cy="2571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127"/>
            <a:r>
              <a:rPr lang="en-US" b="1">
                <a:solidFill>
                  <a:srgbClr val="FFFFFF"/>
                </a:solidFill>
              </a:rPr>
              <a:t>Features</a:t>
            </a:r>
          </a:p>
        </p:txBody>
      </p:sp>
      <p:sp>
        <p:nvSpPr>
          <p:cNvPr id="20" name="Rectangle 14"/>
          <p:cNvSpPr>
            <a:spLocks noChangeArrowheads="1"/>
          </p:cNvSpPr>
          <p:nvPr userDrawn="1"/>
        </p:nvSpPr>
        <p:spPr bwMode="auto">
          <a:xfrm>
            <a:off x="4572019" y="754856"/>
            <a:ext cx="4479925" cy="2571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127"/>
            <a:r>
              <a:rPr lang="en-US" b="1">
                <a:solidFill>
                  <a:srgbClr val="FFFFFF"/>
                </a:solidFill>
              </a:rPr>
              <a:t>Benefits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07157"/>
            <a:ext cx="8458200" cy="324898"/>
          </a:xfrm>
        </p:spPr>
        <p:txBody>
          <a:bodyPr tIns="0" anchor="t"/>
          <a:lstStyle>
            <a:lvl1pPr>
              <a:defRPr sz="3600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014984"/>
            <a:ext cx="4315968" cy="2139696"/>
          </a:xfrm>
          <a:noFill/>
        </p:spPr>
        <p:txBody>
          <a:bodyPr/>
          <a:lstStyle>
            <a:lvl1pPr>
              <a:lnSpc>
                <a:spcPct val="85000"/>
              </a:lnSpc>
              <a:spcBef>
                <a:spcPts val="800"/>
              </a:spcBef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1pPr>
            <a:lvl2pPr>
              <a:lnSpc>
                <a:spcPct val="85000"/>
              </a:lnSpc>
              <a:buFont typeface="Arial" pitchFamily="34" charset="0"/>
              <a:buChar char="•"/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34"/>
          </p:nvPr>
        </p:nvSpPr>
        <p:spPr>
          <a:xfrm>
            <a:off x="5084064" y="4382262"/>
            <a:ext cx="731520" cy="137160"/>
          </a:xfrm>
        </p:spPr>
        <p:txBody>
          <a:bodyPr wrap="none" lIns="18288" tIns="18288" rIns="18288" bIns="18288"/>
          <a:lstStyle>
            <a:lvl1pPr algn="ctr"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35"/>
          </p:nvPr>
        </p:nvSpPr>
        <p:spPr>
          <a:xfrm>
            <a:off x="5815584" y="4382262"/>
            <a:ext cx="512064" cy="137160"/>
          </a:xfrm>
        </p:spPr>
        <p:txBody>
          <a:bodyPr wrap="none" lIns="18288" tIns="18288" rIns="18288" bIns="18288"/>
          <a:lstStyle>
            <a:lvl1pPr algn="ctr"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5"/>
          <p:cNvSpPr>
            <a:spLocks noGrp="1"/>
          </p:cNvSpPr>
          <p:nvPr>
            <p:ph type="body" sz="quarter" idx="36"/>
          </p:nvPr>
        </p:nvSpPr>
        <p:spPr>
          <a:xfrm>
            <a:off x="6327648" y="4382262"/>
            <a:ext cx="512064" cy="137160"/>
          </a:xfrm>
        </p:spPr>
        <p:txBody>
          <a:bodyPr wrap="none" lIns="18288" tIns="18288" rIns="18288" bIns="18288"/>
          <a:lstStyle>
            <a:lvl1pPr algn="ctr"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37"/>
          </p:nvPr>
        </p:nvSpPr>
        <p:spPr>
          <a:xfrm>
            <a:off x="6839712" y="4382262"/>
            <a:ext cx="475488" cy="137160"/>
          </a:xfrm>
        </p:spPr>
        <p:txBody>
          <a:bodyPr wrap="none" lIns="18288" tIns="18288" rIns="18288" bIns="18288"/>
          <a:lstStyle>
            <a:lvl1pPr algn="ctr"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5"/>
          <p:cNvSpPr>
            <a:spLocks noGrp="1"/>
          </p:cNvSpPr>
          <p:nvPr>
            <p:ph type="body" sz="quarter" idx="38"/>
          </p:nvPr>
        </p:nvSpPr>
        <p:spPr>
          <a:xfrm>
            <a:off x="7315200" y="4382262"/>
            <a:ext cx="585216" cy="137160"/>
          </a:xfrm>
        </p:spPr>
        <p:txBody>
          <a:bodyPr wrap="none" lIns="18288" tIns="18288" rIns="18288" bIns="18288"/>
          <a:lstStyle>
            <a:lvl1pPr algn="ctr"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5"/>
          <p:cNvSpPr>
            <a:spLocks noGrp="1"/>
          </p:cNvSpPr>
          <p:nvPr>
            <p:ph type="body" sz="quarter" idx="39"/>
          </p:nvPr>
        </p:nvSpPr>
        <p:spPr>
          <a:xfrm>
            <a:off x="7900416" y="4382262"/>
            <a:ext cx="585216" cy="137160"/>
          </a:xfrm>
        </p:spPr>
        <p:txBody>
          <a:bodyPr wrap="none" lIns="18288" tIns="18288" rIns="18288" bIns="18288"/>
          <a:lstStyle>
            <a:lvl1pPr algn="ctr"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5"/>
          <p:cNvSpPr>
            <a:spLocks noGrp="1"/>
          </p:cNvSpPr>
          <p:nvPr>
            <p:ph type="body" sz="quarter" idx="40"/>
          </p:nvPr>
        </p:nvSpPr>
        <p:spPr>
          <a:xfrm>
            <a:off x="8485632" y="4382262"/>
            <a:ext cx="585216" cy="137160"/>
          </a:xfrm>
        </p:spPr>
        <p:txBody>
          <a:bodyPr wrap="none" lIns="18288" tIns="18288" rIns="18288" bIns="18288"/>
          <a:lstStyle>
            <a:lvl1pPr algn="ctr"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41"/>
          </p:nvPr>
        </p:nvSpPr>
        <p:spPr>
          <a:xfrm>
            <a:off x="4572000" y="1014984"/>
            <a:ext cx="4480560" cy="2139696"/>
          </a:xfrm>
          <a:noFill/>
        </p:spPr>
        <p:txBody>
          <a:bodyPr rIns="0"/>
          <a:lstStyle>
            <a:lvl1pPr>
              <a:lnSpc>
                <a:spcPct val="85000"/>
              </a:lnSpc>
              <a:spcBef>
                <a:spcPts val="800"/>
              </a:spcBef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1pPr>
            <a:lvl2pPr>
              <a:lnSpc>
                <a:spcPct val="85000"/>
              </a:lnSpc>
              <a:buFont typeface="Arial" pitchFamily="34" charset="0"/>
              <a:buChar char="•"/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7" name="Content Placeholder 2"/>
          <p:cNvSpPr>
            <a:spLocks noGrp="1"/>
          </p:cNvSpPr>
          <p:nvPr>
            <p:ph idx="42"/>
          </p:nvPr>
        </p:nvSpPr>
        <p:spPr>
          <a:xfrm>
            <a:off x="182563" y="3483864"/>
            <a:ext cx="4315968" cy="1042416"/>
          </a:xfrm>
          <a:noFill/>
        </p:spPr>
        <p:txBody>
          <a:bodyPr/>
          <a:lstStyle>
            <a:lvl1pPr>
              <a:lnSpc>
                <a:spcPct val="85000"/>
              </a:lnSpc>
              <a:spcBef>
                <a:spcPts val="800"/>
              </a:spcBef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1pPr>
            <a:lvl2pPr>
              <a:lnSpc>
                <a:spcPct val="85000"/>
              </a:lnSpc>
              <a:buFont typeface="Arial" pitchFamily="34" charset="0"/>
              <a:buChar char="•"/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9" name="Text Placeholder 58"/>
          <p:cNvSpPr>
            <a:spLocks noGrp="1"/>
          </p:cNvSpPr>
          <p:nvPr>
            <p:ph type="body" sz="quarter" idx="43"/>
          </p:nvPr>
        </p:nvSpPr>
        <p:spPr>
          <a:xfrm>
            <a:off x="182880" y="432198"/>
            <a:ext cx="8887968" cy="273844"/>
          </a:xfrm>
        </p:spPr>
        <p:txBody>
          <a:bodyPr/>
          <a:lstStyle>
            <a:lvl1pPr>
              <a:buNone/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E33B-63EB-4272-89AB-46AD764C7F0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45"/>
          </p:nvPr>
        </p:nvSpPr>
        <p:spPr>
          <a:xfrm>
            <a:off x="3505200" y="4542244"/>
            <a:ext cx="2133600" cy="15716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defTabSz="457127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46"/>
          </p:nvPr>
        </p:nvSpPr>
        <p:spPr>
          <a:xfrm>
            <a:off x="311150" y="4526758"/>
            <a:ext cx="2532063" cy="164306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defTabSz="457127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24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342900" y="3"/>
            <a:ext cx="8458200" cy="89177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33376" y="889398"/>
            <a:ext cx="4157663" cy="1702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3438" y="889398"/>
            <a:ext cx="4157662" cy="1702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33376" y="2706291"/>
            <a:ext cx="4157663" cy="1702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3438" y="2706291"/>
            <a:ext cx="4157662" cy="1702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81"/>
          <p:cNvSpPr>
            <a:spLocks noGrp="1" noChangeArrowheads="1"/>
          </p:cNvSpPr>
          <p:nvPr>
            <p:ph type="dt" sz="half" idx="10"/>
          </p:nvPr>
        </p:nvSpPr>
        <p:spPr>
          <a:xfrm>
            <a:off x="355600" y="4529147"/>
            <a:ext cx="2133600" cy="15478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defTabSz="45712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8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14675" y="4529147"/>
            <a:ext cx="2895600" cy="15478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 defTabSz="457127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8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2100" y="4537483"/>
            <a:ext cx="2133600" cy="154781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3A786C9-2D69-484C-AFEA-AF3CC31306AA}" type="slidenum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40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"/>
            <a:ext cx="8458200" cy="8917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6" y="889397"/>
            <a:ext cx="8467725" cy="3519488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7772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81B-189C-DD44-8CCD-1176BC15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6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697969"/>
            <a:ext cx="8458200" cy="648201"/>
          </a:xfrm>
        </p:spPr>
        <p:txBody>
          <a:bodyPr anchor="t"/>
          <a:lstStyle>
            <a:lvl1pPr>
              <a:lnSpc>
                <a:spcPct val="10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415589"/>
            <a:ext cx="8458200" cy="628545"/>
          </a:xfrm>
          <a:ln/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4652287"/>
            <a:ext cx="8836528" cy="34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3" rIns="91423" bIns="45713" rtlCol="0" anchor="ctr"/>
          <a:lstStyle/>
          <a:p>
            <a:pPr algn="ctr" defTabSz="457145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34800" y="4654430"/>
            <a:ext cx="8874108" cy="352110"/>
            <a:chOff x="-7620" y="6323077"/>
            <a:chExt cx="8814816" cy="466344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-7620" y="678942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7620" y="632460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>
              <a:off x="8571262" y="6556249"/>
              <a:ext cx="466344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18" descr="ti_logo_powerpoint_1_lin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74752" y="4753673"/>
            <a:ext cx="1572613" cy="1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48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5"/>
            <a:ext cx="8458200" cy="1102519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0993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2" y="786367"/>
            <a:ext cx="8467725" cy="3709449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7"/>
            <a:ext cx="2133600" cy="273844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25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7"/>
            <a:ext cx="2133600" cy="273844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2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7"/>
            <a:ext cx="2133600" cy="273844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8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2520"/>
            <a:ext cx="4038600" cy="254555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2520"/>
            <a:ext cx="4038600" cy="254555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81B-189C-DD44-8CCD-1176BC15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5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163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163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81B-189C-DD44-8CCD-1176BC15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0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81B-189C-DD44-8CCD-1176BC15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9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81B-189C-DD44-8CCD-1176BC15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5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7" indent="0">
              <a:buNone/>
              <a:defRPr sz="1000"/>
            </a:lvl3pPr>
            <a:lvl4pPr marL="1371490" indent="0">
              <a:buNone/>
              <a:defRPr sz="900"/>
            </a:lvl4pPr>
            <a:lvl5pPr marL="1828654" indent="0">
              <a:buNone/>
              <a:defRPr sz="900"/>
            </a:lvl5pPr>
            <a:lvl6pPr marL="2285818" indent="0">
              <a:buNone/>
              <a:defRPr sz="900"/>
            </a:lvl6pPr>
            <a:lvl7pPr marL="2742980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81B-189C-DD44-8CCD-1176BC15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3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697969"/>
            <a:ext cx="8458200" cy="648201"/>
          </a:xfrm>
        </p:spPr>
        <p:txBody>
          <a:bodyPr anchor="t"/>
          <a:lstStyle>
            <a:lvl1pPr>
              <a:lnSpc>
                <a:spcPct val="10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415589"/>
            <a:ext cx="8458200" cy="628545"/>
          </a:xfrm>
          <a:ln/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4652287"/>
            <a:ext cx="8836528" cy="34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34800" y="4654430"/>
            <a:ext cx="8874108" cy="352110"/>
            <a:chOff x="-7620" y="6323077"/>
            <a:chExt cx="8814816" cy="466344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-7620" y="678942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7620" y="632460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>
              <a:off x="8571262" y="6556249"/>
              <a:ext cx="466344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18" descr="ti_logo_powerpoint_1_lin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74762" y="4753681"/>
            <a:ext cx="1572613" cy="194339"/>
          </a:xfrm>
          <a:prstGeom prst="rect">
            <a:avLst/>
          </a:prstGeom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42900" y="4451216"/>
            <a:ext cx="2533650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5" rIns="91427" bIns="45715">
            <a:spAutoFit/>
          </a:bodyPr>
          <a:lstStyle/>
          <a:p>
            <a:pPr marL="0" marR="0" indent="0" algn="l" defTabSz="91428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latin typeface="+mn-lt"/>
                <a:cs typeface="Arial"/>
              </a:rPr>
              <a:t>TI Confidential</a:t>
            </a:r>
            <a:r>
              <a:rPr lang="en-US" sz="800" baseline="0" dirty="0">
                <a:latin typeface="+mn-lt"/>
                <a:cs typeface="Arial"/>
              </a:rPr>
              <a:t> – NDA Restrictions</a:t>
            </a:r>
            <a:endParaRPr lang="en-US" sz="8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807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268"/>
            <a:ext cx="8229600" cy="614387"/>
          </a:xfrm>
          <a:prstGeom prst="rect">
            <a:avLst/>
          </a:prstGeom>
        </p:spPr>
        <p:txBody>
          <a:bodyPr vert="horz" lIns="91432" tIns="45717" rIns="91432" bIns="4571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881"/>
            <a:ext cx="8229600" cy="3032654"/>
          </a:xfrm>
          <a:prstGeom prst="rect">
            <a:avLst/>
          </a:prstGeom>
        </p:spPr>
        <p:txBody>
          <a:bodyPr vert="horz" lIns="91432" tIns="45717" rIns="91432" bIns="4571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7"/>
            <a:ext cx="2133600" cy="273844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92281B-189C-DD44-8CCD-1176BC153E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34800" y="4654430"/>
            <a:ext cx="8874108" cy="352110"/>
            <a:chOff x="-7620" y="6323077"/>
            <a:chExt cx="8814816" cy="466344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-7620" y="678942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-7620" y="632460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rot="16200000">
              <a:off x="8571262" y="6556249"/>
              <a:ext cx="466344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1" name="Picture 10" descr="ti_logo_powerpoint_1_lin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74762" y="4753681"/>
            <a:ext cx="1572613" cy="194339"/>
          </a:xfrm>
          <a:prstGeom prst="rect">
            <a:avLst/>
          </a:prstGeom>
        </p:spPr>
      </p:pic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57200" y="4451216"/>
            <a:ext cx="2533650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5" rIns="91427" bIns="45715">
            <a:spAutoFit/>
          </a:bodyPr>
          <a:lstStyle/>
          <a:p>
            <a:pPr marL="0" marR="0" indent="0" algn="l" defTabSz="91428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latin typeface="+mn-lt"/>
                <a:cs typeface="Arial"/>
              </a:rPr>
              <a:t>TI Confidential</a:t>
            </a:r>
            <a:r>
              <a:rPr lang="en-US" sz="800" baseline="0" dirty="0">
                <a:latin typeface="+mn-lt"/>
                <a:cs typeface="Arial"/>
              </a:rPr>
              <a:t> – NDA Restrictions</a:t>
            </a:r>
            <a:endParaRPr lang="en-US" sz="8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761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457163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230170" indent="-230170" algn="l" defTabSz="45716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1pPr>
      <a:lvl2pPr marL="627013" indent="-285728" algn="l" defTabSz="457163" rtl="0" eaLnBrk="1" latinLnBrk="0" hangingPunct="1">
        <a:spcBef>
          <a:spcPct val="20000"/>
        </a:spcBef>
        <a:buFont typeface="Arial"/>
        <a:buChar char="–"/>
        <a:tabLst>
          <a:tab pos="577804" algn="l"/>
        </a:tabLst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12740" indent="-228582" algn="l" defTabSz="457163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3pPr>
      <a:lvl4pPr marL="1254025" indent="-228582" algn="l" defTabSz="457163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4pPr>
      <a:lvl5pPr marL="1544515" indent="-228582" algn="l" defTabSz="457163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399" indent="-228582" algn="l" defTabSz="4571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2" indent="-228582" algn="l" defTabSz="4571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6" indent="-228582" algn="l" defTabSz="4571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0" indent="-228582" algn="l" defTabSz="45716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457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457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457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457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457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457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457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457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70"/>
            <a:ext cx="8458200" cy="61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8" rIns="91391" bIns="456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2" y="794153"/>
            <a:ext cx="8467725" cy="370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8" rIns="91391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7"/>
            <a:ext cx="2133600" cy="273844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914327" fontAlgn="base">
              <a:spcBef>
                <a:spcPct val="0"/>
              </a:spcBef>
              <a:spcAft>
                <a:spcPct val="0"/>
              </a:spcAft>
            </a:pPr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2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34800" y="4654430"/>
            <a:ext cx="8874108" cy="352110"/>
            <a:chOff x="-7620" y="6323077"/>
            <a:chExt cx="8814816" cy="466344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-7620" y="678942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7620" y="632460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>
              <a:off x="8571262" y="6556249"/>
              <a:ext cx="466344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18" descr="ti_logo_powerpoint_1_li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74762" y="4753681"/>
            <a:ext cx="1572613" cy="194339"/>
          </a:xfrm>
          <a:prstGeom prst="rect">
            <a:avLst/>
          </a:prstGeom>
        </p:spPr>
      </p:pic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57200" y="4451216"/>
            <a:ext cx="2533650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5" rIns="91427" bIns="45715">
            <a:spAutoFit/>
          </a:bodyPr>
          <a:lstStyle/>
          <a:p>
            <a:pPr marL="0" marR="0" indent="0" algn="l" defTabSz="91428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latin typeface="+mn-lt"/>
                <a:cs typeface="Arial"/>
              </a:rPr>
              <a:t>TI Confidential</a:t>
            </a:r>
            <a:r>
              <a:rPr lang="en-US" sz="800" baseline="0" dirty="0">
                <a:latin typeface="+mn-lt"/>
                <a:cs typeface="Arial"/>
              </a:rPr>
              <a:t> – NDA Restrictions</a:t>
            </a:r>
            <a:endParaRPr lang="en-US" sz="8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59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3" r:id="rId5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6962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3923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0885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7851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6896" indent="-226896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376" indent="-233237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3633" indent="-165013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114" indent="-233237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8295" indent="-172947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5263" indent="-172947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2227" indent="-172947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59181" indent="-172947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6151" indent="-172947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2" algn="l" defTabSz="9139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3" algn="l" defTabSz="9139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5" algn="l" defTabSz="9139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1" algn="l" defTabSz="9139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4" algn="l" defTabSz="9139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0" algn="l" defTabSz="9139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36" algn="l" defTabSz="9139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9" algn="l" defTabSz="9139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70"/>
            <a:ext cx="8458200" cy="61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7" rIns="91387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2" y="794153"/>
            <a:ext cx="8467725" cy="370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7" rIns="91387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6605" y="4681656"/>
            <a:ext cx="2133600" cy="273844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914290" fontAlgn="base">
              <a:spcBef>
                <a:spcPct val="0"/>
              </a:spcBef>
              <a:spcAft>
                <a:spcPct val="0"/>
              </a:spcAft>
            </a:pPr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29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34800" y="4654430"/>
            <a:ext cx="8874108" cy="352110"/>
            <a:chOff x="-7620" y="6323077"/>
            <a:chExt cx="8814816" cy="466344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-7620" y="678942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7620" y="632460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>
              <a:off x="8571262" y="6556249"/>
              <a:ext cx="466344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18" descr="ti_logo_powerpoint_1_li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74762" y="4753678"/>
            <a:ext cx="1572613" cy="194339"/>
          </a:xfrm>
          <a:prstGeom prst="rect">
            <a:avLst/>
          </a:prstGeom>
        </p:spPr>
      </p:pic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57200" y="4451216"/>
            <a:ext cx="2533650" cy="21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3" rIns="91423" bIns="45713">
            <a:spAutoFit/>
          </a:bodyPr>
          <a:lstStyle/>
          <a:p>
            <a:pPr defTabSz="91424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cs typeface="Arial"/>
              </a:rPr>
              <a:t>TI Confidential – Maximum Restrictions</a:t>
            </a:r>
          </a:p>
        </p:txBody>
      </p:sp>
    </p:spTree>
    <p:extLst>
      <p:ext uri="{BB962C8B-B14F-4D97-AF65-F5344CB8AC3E}">
        <p14:creationId xmlns:p14="http://schemas.microsoft.com/office/powerpoint/2010/main" val="343458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6943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3887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083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7778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6887" indent="-226887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353" indent="-233227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3599" indent="-165007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066" indent="-233227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8235" indent="-17294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5186" indent="-172940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2131" indent="-172940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59066" indent="-172940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6018" indent="-172940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3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7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8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23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60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53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defTabSz="68569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77" y="4743450"/>
            <a:ext cx="87407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/>
          <a:p>
            <a:pPr algn="ctr" defTabSz="68569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1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7" y="794153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674" y="4652282"/>
            <a:ext cx="8991234" cy="354258"/>
            <a:chOff x="-34800" y="4652282"/>
            <a:chExt cx="8874108" cy="3542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1" y="4652282"/>
              <a:ext cx="8836528" cy="344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 defTabSz="457127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6" name="Picture 15" descr="ti_logo_powerpoint_1_line.pn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7143651" y="4742198"/>
              <a:ext cx="1567826" cy="193747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 userDrawn="1"/>
          </p:nvGrpSpPr>
          <p:grpSpPr>
            <a:xfrm>
              <a:off x="-34800" y="4654430"/>
              <a:ext cx="8874108" cy="352110"/>
              <a:chOff x="-7620" y="6323077"/>
              <a:chExt cx="8814816" cy="466344"/>
            </a:xfrm>
          </p:grpSpPr>
          <p:cxnSp>
            <p:nvCxnSpPr>
              <p:cNvPr id="18" name="Straight Connector 17"/>
              <p:cNvCxnSpPr/>
              <p:nvPr userDrawn="1"/>
            </p:nvCxnSpPr>
            <p:spPr>
              <a:xfrm>
                <a:off x="-7620" y="678942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>
                <a:off x="-7620" y="632460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>
              <a:xfrm rot="16200000">
                <a:off x="8571262" y="6556249"/>
                <a:ext cx="466344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710" y="4799997"/>
            <a:ext cx="2133600" cy="27384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127"/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12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6674" y="4655581"/>
            <a:ext cx="0" cy="350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61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342845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6pPr>
      <a:lvl7pPr marL="685691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7pPr>
      <a:lvl8pPr marL="1028536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8pPr>
      <a:lvl9pPr marL="1371380" algn="l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charset="0"/>
        </a:defRPr>
      </a:lvl9pPr>
    </p:titleStyle>
    <p:bodyStyle>
      <a:lvl1pPr marL="170233" indent="-170233" algn="l" rtl="0" eaLnBrk="0" fontAlgn="base" hangingPunct="0">
        <a:spcBef>
          <a:spcPts val="6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30937" indent="-174994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640454" indent="-123805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901160" indent="-174994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116626" indent="-129759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459472" indent="-129759" algn="l" rtl="0" fontAlgn="base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1802318" indent="-129759" algn="l" rtl="0" fontAlgn="base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145163" indent="-129759" algn="l" rtl="0" fontAlgn="base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488006" indent="-129759" algn="l" rtl="0" fontAlgn="base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5" algn="l" defTabSz="6856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1" algn="l" defTabSz="6856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36" algn="l" defTabSz="6856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80" algn="l" defTabSz="6856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25" algn="l" defTabSz="6856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72" algn="l" defTabSz="6856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16" algn="l" defTabSz="6856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60" algn="l" defTabSz="6856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70"/>
            <a:ext cx="8458200" cy="61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7" rIns="91387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2" y="794153"/>
            <a:ext cx="8467725" cy="370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7" rIns="91387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6605" y="4681656"/>
            <a:ext cx="2133600" cy="273844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914290" fontAlgn="base">
              <a:spcBef>
                <a:spcPct val="0"/>
              </a:spcBef>
              <a:spcAft>
                <a:spcPct val="0"/>
              </a:spcAft>
            </a:pPr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29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34800" y="4654430"/>
            <a:ext cx="8874108" cy="352110"/>
            <a:chOff x="-7620" y="6323077"/>
            <a:chExt cx="8814816" cy="466344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-7620" y="678942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7620" y="6324600"/>
              <a:ext cx="8814816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>
              <a:off x="8571262" y="6556249"/>
              <a:ext cx="466344" cy="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9" name="Picture 18" descr="ti_logo_powerpoint_1_li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74752" y="4753673"/>
            <a:ext cx="1572613" cy="194339"/>
          </a:xfrm>
          <a:prstGeom prst="rect">
            <a:avLst/>
          </a:prstGeom>
        </p:spPr>
      </p:pic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57200" y="4451211"/>
            <a:ext cx="2533650" cy="21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3" rIns="91423" bIns="45713">
            <a:spAutoFit/>
          </a:bodyPr>
          <a:lstStyle/>
          <a:p>
            <a:pPr defTabSz="91424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00000"/>
                </a:solidFill>
                <a:cs typeface="Arial"/>
              </a:rPr>
              <a:t>TI Confidential – Maximum Restrictions</a:t>
            </a:r>
          </a:p>
        </p:txBody>
      </p:sp>
    </p:spTree>
    <p:extLst>
      <p:ext uri="{BB962C8B-B14F-4D97-AF65-F5344CB8AC3E}">
        <p14:creationId xmlns:p14="http://schemas.microsoft.com/office/powerpoint/2010/main" val="340318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5" r:id="rId5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6943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3887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083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7778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6887" indent="-226887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353" indent="-233227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3599" indent="-165007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066" indent="-233227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8235" indent="-17294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5186" indent="-172940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2131" indent="-172940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59066" indent="-172940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6018" indent="-172940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3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7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8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23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60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53" algn="l" defTabSz="9138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1482D-E59C-4E9B-BB46-6619F9E7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0C56AD-47B1-45B8-9D73-BC6191327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74491"/>
            <a:ext cx="8229600" cy="26278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5EA92-0CE1-442D-9439-B06E99C3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81B-189C-DD44-8CCD-1176BC153E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4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54C5-871A-45B5-8FC3-79EA63BCF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Changelist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248D46-5D09-4E8B-8A39-29A36F624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25826"/>
            <a:ext cx="8229600" cy="29251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14587-954A-4F21-B98E-2E844305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81B-189C-DD44-8CCD-1176BC153EB5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920AF7-40C7-4801-9D68-845BE0E15F71}"/>
              </a:ext>
            </a:extLst>
          </p:cNvPr>
          <p:cNvSpPr/>
          <p:nvPr/>
        </p:nvSpPr>
        <p:spPr>
          <a:xfrm>
            <a:off x="5733739" y="1184223"/>
            <a:ext cx="584616" cy="41222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19998C-3F85-4F6E-BB09-917546AA8837}"/>
              </a:ext>
            </a:extLst>
          </p:cNvPr>
          <p:cNvSpPr/>
          <p:nvPr/>
        </p:nvSpPr>
        <p:spPr>
          <a:xfrm>
            <a:off x="6520722" y="1401578"/>
            <a:ext cx="584616" cy="48718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B079D9-C3E8-425F-9A44-FB97CE40A01A}"/>
              </a:ext>
            </a:extLst>
          </p:cNvPr>
          <p:cNvSpPr/>
          <p:nvPr/>
        </p:nvSpPr>
        <p:spPr>
          <a:xfrm>
            <a:off x="5733739" y="2344827"/>
            <a:ext cx="869428" cy="33091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E3AF21-8377-4347-8170-AC53CA686428}"/>
              </a:ext>
            </a:extLst>
          </p:cNvPr>
          <p:cNvSpPr/>
          <p:nvPr/>
        </p:nvSpPr>
        <p:spPr>
          <a:xfrm>
            <a:off x="3410262" y="2483642"/>
            <a:ext cx="399738" cy="33091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11635-7FF3-4168-95D7-EF7DAD09A5F7}"/>
              </a:ext>
            </a:extLst>
          </p:cNvPr>
          <p:cNvSpPr txBox="1"/>
          <p:nvPr/>
        </p:nvSpPr>
        <p:spPr>
          <a:xfrm>
            <a:off x="5791035" y="2739054"/>
            <a:ext cx="729687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22pF, 33R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B1DCB-1778-4C9D-B052-8D07231B0F7B}"/>
              </a:ext>
            </a:extLst>
          </p:cNvPr>
          <p:cNvSpPr txBox="1"/>
          <p:nvPr/>
        </p:nvSpPr>
        <p:spPr>
          <a:xfrm>
            <a:off x="3867842" y="2512039"/>
            <a:ext cx="44114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100k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077141-1573-434E-8ABE-23EFBFC9D9B4}"/>
              </a:ext>
            </a:extLst>
          </p:cNvPr>
          <p:cNvSpPr txBox="1"/>
          <p:nvPr/>
        </p:nvSpPr>
        <p:spPr>
          <a:xfrm>
            <a:off x="5733739" y="943889"/>
            <a:ext cx="466794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12uH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5612AF-54CB-4B42-975A-A66B1755C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280" y="2814559"/>
            <a:ext cx="1644520" cy="10909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AF87436-7A25-4AE5-966E-3EFDBCA95ED1}"/>
              </a:ext>
            </a:extLst>
          </p:cNvPr>
          <p:cNvSpPr/>
          <p:nvPr/>
        </p:nvSpPr>
        <p:spPr>
          <a:xfrm>
            <a:off x="7019710" y="2726294"/>
            <a:ext cx="1752434" cy="123001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F9F848-390C-4903-B596-1DEAB3254105}"/>
              </a:ext>
            </a:extLst>
          </p:cNvPr>
          <p:cNvCxnSpPr/>
          <p:nvPr/>
        </p:nvCxnSpPr>
        <p:spPr>
          <a:xfrm flipH="1" flipV="1">
            <a:off x="6900672" y="1901304"/>
            <a:ext cx="457200" cy="8249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79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FF72-0E95-4705-BBEB-F423E0B6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Bode Plot-</a:t>
            </a:r>
            <a:r>
              <a:rPr lang="en-US" dirty="0" err="1"/>
              <a:t>Iout</a:t>
            </a:r>
            <a:r>
              <a:rPr lang="en-US" dirty="0"/>
              <a:t>=2A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BE8E87-FB2D-4D63-AF64-44D2A8FC0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13574"/>
            <a:ext cx="8229600" cy="25496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932B7-D9DF-4621-89CA-27303FBE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81B-189C-DD44-8CCD-1176BC153E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0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117F-9619-4B5B-8987-32754DD7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Bode Plot-</a:t>
            </a:r>
            <a:r>
              <a:rPr lang="en-US" dirty="0" err="1"/>
              <a:t>Iout</a:t>
            </a:r>
            <a:r>
              <a:rPr lang="en-US" dirty="0"/>
              <a:t>=1.5A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19A201-8039-4F74-B551-3B0D75C5F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9667"/>
            <a:ext cx="8229600" cy="25775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537A8-559D-4701-9735-645AB37E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81B-189C-DD44-8CCD-1176BC153E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2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8E98-69C3-46B1-A1D1-2B8A3AA3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Bode Plot-</a:t>
            </a:r>
            <a:r>
              <a:rPr lang="en-US" dirty="0" err="1"/>
              <a:t>Iout</a:t>
            </a:r>
            <a:r>
              <a:rPr lang="en-US" dirty="0"/>
              <a:t>=1A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11D676-DBEE-4355-B9AC-1C2BF15E0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" y="1186002"/>
            <a:ext cx="8229600" cy="25731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8A6F6-6988-45BE-AE7D-D0B570BF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81B-189C-DD44-8CCD-1176BC153E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1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52A84-5385-49BE-BDD9-DE1C3524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jump from 1A to 2A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8F316-F857-42CB-8371-54444A0F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81B-189C-DD44-8CCD-1176BC153EB5}" type="slidenum">
              <a:rPr lang="en-US" smtClean="0"/>
              <a:t>6</a:t>
            </a:fld>
            <a:endParaRPr lang="en-US"/>
          </a:p>
        </p:txBody>
      </p:sp>
      <p:pic>
        <p:nvPicPr>
          <p:cNvPr id="1030" name="Picture 6" descr="Screen Image">
            <a:extLst>
              <a:ext uri="{FF2B5EF4-FFF2-40B4-BE49-F238E27FC236}">
                <a16:creationId xmlns:a16="http://schemas.microsoft.com/office/drawing/2014/main" id="{E722FD5C-AA60-48BE-88B7-7A0BBF2E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8" y="912839"/>
            <a:ext cx="5582825" cy="334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241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3f52063f34cd712c0558e34d9624f5e8922d095"/>
</p:tagLst>
</file>

<file path=ppt/theme/theme1.xml><?xml version="1.0" encoding="utf-8"?>
<a:theme xmlns:a="http://schemas.openxmlformats.org/drawingml/2006/main" name="Office Theme">
  <a:themeElements>
    <a:clrScheme name="TI">
      <a:dk1>
        <a:sysClr val="windowText" lastClr="000000"/>
      </a:dk1>
      <a:lt1>
        <a:sysClr val="window" lastClr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defRPr sz="6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195A67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195A67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195A67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195A67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A6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0CFE7"/>
      </a:accent5>
      <a:accent6>
        <a:srgbClr val="7F7F7F"/>
      </a:accent6>
      <a:hlink>
        <a:srgbClr val="40CFE7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195A67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195A67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09CF0AD01654592ABEE2EB68CF9B7" ma:contentTypeVersion="5" ma:contentTypeDescription="Create a new document." ma:contentTypeScope="" ma:versionID="360bfa1887d40fdb7bb86edd4f28af42">
  <xsd:schema xmlns:xsd="http://www.w3.org/2001/XMLSchema" xmlns:xs="http://www.w3.org/2001/XMLSchema" xmlns:p="http://schemas.microsoft.com/office/2006/metadata/properties" xmlns:ns1="5e33aeb8-8661-47bd-abbe-71602b88121d" targetNamespace="http://schemas.microsoft.com/office/2006/metadata/properties" ma:root="true" ma:fieldsID="02ac57985414753aae81b42f04f8518c" ns1:_="">
    <xsd:import namespace="5e33aeb8-8661-47bd-abbe-71602b88121d"/>
    <xsd:element name="properties">
      <xsd:complexType>
        <xsd:sequence>
          <xsd:element name="documentManagement">
            <xsd:complexType>
              <xsd:all>
                <xsd:element ref="ns1:Group" minOccurs="0"/>
                <xsd:element ref="ns1:Sub_x0020_Flow" minOccurs="0"/>
                <xsd:element ref="ns1:Phase" minOccurs="0"/>
                <xsd:element ref="ns1:REv_x0020__x0023_" minOccurs="0"/>
                <xsd:element ref="ns1:Rev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3aeb8-8661-47bd-abbe-71602b88121d" elementFormDefault="qualified">
    <xsd:import namespace="http://schemas.microsoft.com/office/2006/documentManagement/types"/>
    <xsd:import namespace="http://schemas.microsoft.com/office/infopath/2007/PartnerControls"/>
    <xsd:element name="Group" ma:index="0" nillable="true" ma:displayName="Master Flow" ma:format="Dropdown" ma:internalName="Group">
      <xsd:simpleType>
        <xsd:restriction base="dms:Choice">
          <xsd:enumeration value="New Product Development"/>
          <xsd:enumeration value="New Product Development - DLP"/>
          <xsd:enumeration value="Hardware Tools"/>
          <xsd:enumeration value="Kilby Development"/>
          <xsd:enumeration value="Package Development"/>
        </xsd:restriction>
      </xsd:simpleType>
    </xsd:element>
    <xsd:element name="Sub_x0020_Flow" ma:index="1" nillable="true" ma:displayName="Sub Flow" ma:format="Dropdown" ma:internalName="Sub_x0020_Flow">
      <xsd:simpleType>
        <xsd:union memberTypes="dms:Text">
          <xsd:simpleType>
            <xsd:restriction base="dms:Choice">
              <xsd:enumeration value="Automotive"/>
              <xsd:enumeration value="Functional Safety"/>
              <xsd:enumeration value="Software"/>
              <xsd:enumeration value="Software - EPD"/>
              <xsd:enumeration value="Software - Automotive - EPD"/>
              <xsd:enumeration value="Software - Functional Safety - EPD"/>
            </xsd:restriction>
          </xsd:simpleType>
        </xsd:union>
      </xsd:simpleType>
    </xsd:element>
    <xsd:element name="Phase" ma:index="2" nillable="true" ma:displayName="Phase" ma:default="1 Assess" ma:format="Dropdown" ma:internalName="Phase">
      <xsd:simpleType>
        <xsd:restriction base="dms:Choice">
          <xsd:enumeration value="1 Assess"/>
          <xsd:enumeration value="2 Plan"/>
          <xsd:enumeration value="3 Create"/>
          <xsd:enumeration value="4 Validate"/>
          <xsd:enumeration value="5 Ramp"/>
          <xsd:enumeration value="A - Shark Tank"/>
          <xsd:enumeration value="B - Phase 0"/>
          <xsd:enumeration value="C - Phase 1"/>
          <xsd:enumeration value="D - Phase 2"/>
          <xsd:enumeration value="1 Feasibility"/>
          <xsd:enumeration value="2 Development"/>
          <xsd:enumeration value="3 Manufacturing &amp; Qualification"/>
          <xsd:enumeration value="4 Production Start"/>
        </xsd:restriction>
      </xsd:simpleType>
    </xsd:element>
    <xsd:element name="REv_x0020__x0023_" ma:index="5" nillable="true" ma:displayName="Rev #" ma:internalName="REv_x0020__x0023_">
      <xsd:simpleType>
        <xsd:restriction base="dms:Text">
          <xsd:maxLength value="15"/>
        </xsd:restriction>
      </xsd:simpleType>
    </xsd:element>
    <xsd:element name="Rev_x0020_Date" ma:index="6" nillable="true" ma:displayName="Rev Date" ma:format="DateOnly" ma:internalName="Rev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_x0020_Flow xmlns="5e33aeb8-8661-47bd-abbe-71602b88121d" xsi:nil="true"/>
    <Phase xmlns="5e33aeb8-8661-47bd-abbe-71602b88121d">1 Assess</Phase>
    <Rev_x0020_Date xmlns="5e33aeb8-8661-47bd-abbe-71602b88121d">2019-01-18T06:00:00+00:00</Rev_x0020_Date>
    <REv_x0020__x0023_ xmlns="5e33aeb8-8661-47bd-abbe-71602b88121d">4</REv_x0020__x0023_>
    <Group xmlns="5e33aeb8-8661-47bd-abbe-71602b88121d">New Product Development</Group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79B56E-E2CB-4C99-A4EA-55EB274ABC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33aeb8-8661-47bd-abbe-71602b8812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EEC8B3-DAAE-48A1-A2F6-69B2FEADFCF6}">
  <ds:schemaRefs>
    <ds:schemaRef ds:uri="http://purl.org/dc/elements/1.1/"/>
    <ds:schemaRef ds:uri="http://schemas.openxmlformats.org/package/2006/metadata/core-properties"/>
    <ds:schemaRef ds:uri="http://purl.org/dc/terms/"/>
    <ds:schemaRef ds:uri="5e33aeb8-8661-47bd-abbe-71602b88121d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8137BF-05ED-409D-80C7-55BFA0549D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52093</TotalTime>
  <Words>31</Words>
  <Application>Microsoft Office PowerPoint</Application>
  <PresentationFormat>On-screen Show (16:9)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Office Theme</vt:lpstr>
      <vt:lpstr>1_FinalPowerpoint</vt:lpstr>
      <vt:lpstr>2_FinalPowerpoint</vt:lpstr>
      <vt:lpstr>18_FinalPowerpoint</vt:lpstr>
      <vt:lpstr>3_FinalPowerpoint</vt:lpstr>
      <vt:lpstr>Schematic</vt:lpstr>
      <vt:lpstr>Changelist</vt:lpstr>
      <vt:lpstr>Bode Plot-Iout=2A</vt:lpstr>
      <vt:lpstr>Bode Plot-Iout=1.5A</vt:lpstr>
      <vt:lpstr>Bode Plot-Iout=1A</vt:lpstr>
      <vt:lpstr>Load jump from 1A to 2A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Product Kickoff Review</dc:title>
  <dc:creator>bruce-lu@ti.com</dc:creator>
  <cp:keywords>Pearl4</cp:keywords>
  <cp:lastModifiedBy>He, Bella</cp:lastModifiedBy>
  <cp:revision>1987</cp:revision>
  <dcterms:created xsi:type="dcterms:W3CDTF">2015-07-10T14:14:35Z</dcterms:created>
  <dcterms:modified xsi:type="dcterms:W3CDTF">2024-06-27T12:24:42Z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0x010100B2A09CF0AD01654592ABEE2EB68CF9B7</vt:lpwstr>
  </property>
</Properties>
</file>