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A739"/>
    <a:srgbClr val="69B742"/>
    <a:srgbClr val="3A3B44"/>
    <a:srgbClr val="63B642"/>
    <a:srgbClr val="1DA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693" autoAdjust="0"/>
  </p:normalViewPr>
  <p:slideViewPr>
    <p:cSldViewPr snapToGrid="0" showGuides="1">
      <p:cViewPr varScale="1">
        <p:scale>
          <a:sx n="66" d="100"/>
          <a:sy n="66" d="100"/>
        </p:scale>
        <p:origin x="1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BECE-854D-4765-A156-D7F2833434A7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3015-1998-4C23-8619-75DAC5DB7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42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2">
            <a:extLst>
              <a:ext uri="{FF2B5EF4-FFF2-40B4-BE49-F238E27FC236}">
                <a16:creationId xmlns:a16="http://schemas.microsoft.com/office/drawing/2014/main" xmlns="" id="{C3FABF9E-0072-814A-920B-87AEB0A961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3589" y="1465956"/>
            <a:ext cx="3553097" cy="742738"/>
          </a:xfrm>
          <a:prstGeom prst="rect">
            <a:avLst/>
          </a:prstGeom>
        </p:spPr>
      </p:pic>
      <p:sp>
        <p:nvSpPr>
          <p:cNvPr id="17" name="フリーフォーム 16"/>
          <p:cNvSpPr/>
          <p:nvPr userDrawn="1"/>
        </p:nvSpPr>
        <p:spPr>
          <a:xfrm>
            <a:off x="-6069" y="6707182"/>
            <a:ext cx="7193280" cy="151200"/>
          </a:xfrm>
          <a:custGeom>
            <a:avLst/>
            <a:gdLst>
              <a:gd name="connsiteX0" fmla="*/ 0 w 7208520"/>
              <a:gd name="connsiteY0" fmla="*/ 0 h 162560"/>
              <a:gd name="connsiteX1" fmla="*/ 7208520 w 7208520"/>
              <a:gd name="connsiteY1" fmla="*/ 0 h 162560"/>
              <a:gd name="connsiteX2" fmla="*/ 7142480 w 7208520"/>
              <a:gd name="connsiteY2" fmla="*/ 162560 h 162560"/>
              <a:gd name="connsiteX3" fmla="*/ 15240 w 7208520"/>
              <a:gd name="connsiteY3" fmla="*/ 162560 h 162560"/>
              <a:gd name="connsiteX4" fmla="*/ 0 w 7208520"/>
              <a:gd name="connsiteY4" fmla="*/ 0 h 162560"/>
              <a:gd name="connsiteX0" fmla="*/ 0 w 7193280"/>
              <a:gd name="connsiteY0" fmla="*/ 0 h 166370"/>
              <a:gd name="connsiteX1" fmla="*/ 7193280 w 7193280"/>
              <a:gd name="connsiteY1" fmla="*/ 3810 h 166370"/>
              <a:gd name="connsiteX2" fmla="*/ 7127240 w 7193280"/>
              <a:gd name="connsiteY2" fmla="*/ 166370 h 166370"/>
              <a:gd name="connsiteX3" fmla="*/ 0 w 7193280"/>
              <a:gd name="connsiteY3" fmla="*/ 166370 h 166370"/>
              <a:gd name="connsiteX4" fmla="*/ 0 w 7193280"/>
              <a:gd name="connsiteY4" fmla="*/ 0 h 166370"/>
              <a:gd name="connsiteX0" fmla="*/ 0 w 7193280"/>
              <a:gd name="connsiteY0" fmla="*/ 0 h 166370"/>
              <a:gd name="connsiteX1" fmla="*/ 7193280 w 7193280"/>
              <a:gd name="connsiteY1" fmla="*/ 3810 h 166370"/>
              <a:gd name="connsiteX2" fmla="*/ 7127240 w 7193280"/>
              <a:gd name="connsiteY2" fmla="*/ 166370 h 166370"/>
              <a:gd name="connsiteX3" fmla="*/ 0 w 7193280"/>
              <a:gd name="connsiteY3" fmla="*/ 166370 h 166370"/>
              <a:gd name="connsiteX4" fmla="*/ 0 w 7193280"/>
              <a:gd name="connsiteY4" fmla="*/ 0 h 166370"/>
              <a:gd name="connsiteX0" fmla="*/ 0 w 7193280"/>
              <a:gd name="connsiteY0" fmla="*/ 0 h 166370"/>
              <a:gd name="connsiteX1" fmla="*/ 7193280 w 7193280"/>
              <a:gd name="connsiteY1" fmla="*/ 3810 h 166370"/>
              <a:gd name="connsiteX2" fmla="*/ 7127240 w 7193280"/>
              <a:gd name="connsiteY2" fmla="*/ 166370 h 166370"/>
              <a:gd name="connsiteX3" fmla="*/ 0 w 7193280"/>
              <a:gd name="connsiteY3" fmla="*/ 166370 h 166370"/>
              <a:gd name="connsiteX4" fmla="*/ 0 w 7193280"/>
              <a:gd name="connsiteY4" fmla="*/ 0 h 166370"/>
              <a:gd name="connsiteX0" fmla="*/ 0 w 7189470"/>
              <a:gd name="connsiteY0" fmla="*/ 0 h 166370"/>
              <a:gd name="connsiteX1" fmla="*/ 7189470 w 7189470"/>
              <a:gd name="connsiteY1" fmla="*/ 3810 h 166370"/>
              <a:gd name="connsiteX2" fmla="*/ 7127240 w 7189470"/>
              <a:gd name="connsiteY2" fmla="*/ 166370 h 166370"/>
              <a:gd name="connsiteX3" fmla="*/ 0 w 7189470"/>
              <a:gd name="connsiteY3" fmla="*/ 166370 h 166370"/>
              <a:gd name="connsiteX4" fmla="*/ 0 w 7189470"/>
              <a:gd name="connsiteY4" fmla="*/ 0 h 166370"/>
              <a:gd name="connsiteX0" fmla="*/ 0 w 7197090"/>
              <a:gd name="connsiteY0" fmla="*/ 0 h 166370"/>
              <a:gd name="connsiteX1" fmla="*/ 7197090 w 7197090"/>
              <a:gd name="connsiteY1" fmla="*/ 3810 h 166370"/>
              <a:gd name="connsiteX2" fmla="*/ 7127240 w 7197090"/>
              <a:gd name="connsiteY2" fmla="*/ 166370 h 166370"/>
              <a:gd name="connsiteX3" fmla="*/ 0 w 7197090"/>
              <a:gd name="connsiteY3" fmla="*/ 166370 h 166370"/>
              <a:gd name="connsiteX4" fmla="*/ 0 w 7197090"/>
              <a:gd name="connsiteY4" fmla="*/ 0 h 166370"/>
              <a:gd name="connsiteX0" fmla="*/ 0 w 7197090"/>
              <a:gd name="connsiteY0" fmla="*/ 0 h 166370"/>
              <a:gd name="connsiteX1" fmla="*/ 7197090 w 7197090"/>
              <a:gd name="connsiteY1" fmla="*/ 3810 h 166370"/>
              <a:gd name="connsiteX2" fmla="*/ 7127240 w 7197090"/>
              <a:gd name="connsiteY2" fmla="*/ 166370 h 166370"/>
              <a:gd name="connsiteX3" fmla="*/ 0 w 7197090"/>
              <a:gd name="connsiteY3" fmla="*/ 166370 h 166370"/>
              <a:gd name="connsiteX4" fmla="*/ 0 w 7197090"/>
              <a:gd name="connsiteY4" fmla="*/ 0 h 166370"/>
              <a:gd name="connsiteX0" fmla="*/ 0 w 7193280"/>
              <a:gd name="connsiteY0" fmla="*/ 0 h 166370"/>
              <a:gd name="connsiteX1" fmla="*/ 7193280 w 7193280"/>
              <a:gd name="connsiteY1" fmla="*/ 1905 h 166370"/>
              <a:gd name="connsiteX2" fmla="*/ 7127240 w 7193280"/>
              <a:gd name="connsiteY2" fmla="*/ 166370 h 166370"/>
              <a:gd name="connsiteX3" fmla="*/ 0 w 7193280"/>
              <a:gd name="connsiteY3" fmla="*/ 166370 h 166370"/>
              <a:gd name="connsiteX4" fmla="*/ 0 w 7193280"/>
              <a:gd name="connsiteY4" fmla="*/ 0 h 166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3280" h="166370">
                <a:moveTo>
                  <a:pt x="0" y="0"/>
                </a:moveTo>
                <a:lnTo>
                  <a:pt x="7193280" y="1905"/>
                </a:lnTo>
                <a:cubicBezTo>
                  <a:pt x="7126182" y="168487"/>
                  <a:pt x="7150523" y="112183"/>
                  <a:pt x="7127240" y="166370"/>
                </a:cubicBezTo>
                <a:lnTo>
                  <a:pt x="0" y="166370"/>
                </a:lnTo>
                <a:cubicBezTo>
                  <a:pt x="1905" y="4233"/>
                  <a:pt x="3810" y="167852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63B642"/>
              </a:gs>
              <a:gs pos="100000">
                <a:srgbClr val="1DA739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1" name="グループ化 20"/>
          <p:cNvGrpSpPr/>
          <p:nvPr userDrawn="1"/>
        </p:nvGrpSpPr>
        <p:grpSpPr>
          <a:xfrm>
            <a:off x="0" y="0"/>
            <a:ext cx="12192000" cy="64800"/>
            <a:chOff x="0" y="670411"/>
            <a:chExt cx="12192000" cy="64800"/>
          </a:xfrm>
        </p:grpSpPr>
        <p:sp>
          <p:nvSpPr>
            <p:cNvPr id="19" name="正方形/長方形 18"/>
            <p:cNvSpPr/>
            <p:nvPr userDrawn="1"/>
          </p:nvSpPr>
          <p:spPr>
            <a:xfrm>
              <a:off x="0" y="670411"/>
              <a:ext cx="1783080" cy="64800"/>
            </a:xfrm>
            <a:prstGeom prst="rect">
              <a:avLst/>
            </a:prstGeom>
            <a:solidFill>
              <a:srgbClr val="3A3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1783078" y="670411"/>
              <a:ext cx="10408922" cy="64800"/>
            </a:xfrm>
            <a:prstGeom prst="rect">
              <a:avLst/>
            </a:prstGeom>
            <a:gradFill>
              <a:gsLst>
                <a:gs pos="0">
                  <a:srgbClr val="63B642"/>
                </a:gs>
                <a:gs pos="100000">
                  <a:srgbClr val="1CA739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12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8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187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38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6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/>
          <p:cNvGrpSpPr/>
          <p:nvPr userDrawn="1"/>
        </p:nvGrpSpPr>
        <p:grpSpPr>
          <a:xfrm>
            <a:off x="0" y="6518977"/>
            <a:ext cx="12192000" cy="339327"/>
            <a:chOff x="0" y="6121669"/>
            <a:chExt cx="12192000" cy="339327"/>
          </a:xfrm>
        </p:grpSpPr>
        <p:sp>
          <p:nvSpPr>
            <p:cNvPr id="19" name="正方形/長方形 18"/>
            <p:cNvSpPr/>
            <p:nvPr userDrawn="1"/>
          </p:nvSpPr>
          <p:spPr>
            <a:xfrm>
              <a:off x="0" y="6121669"/>
              <a:ext cx="266700" cy="339327"/>
            </a:xfrm>
            <a:prstGeom prst="rect">
              <a:avLst/>
            </a:prstGeom>
            <a:solidFill>
              <a:srgbClr val="3A3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1783078" y="6121669"/>
              <a:ext cx="10408922" cy="339327"/>
            </a:xfrm>
            <a:prstGeom prst="rect">
              <a:avLst/>
            </a:prstGeom>
            <a:gradFill>
              <a:gsLst>
                <a:gs pos="0">
                  <a:srgbClr val="69B742"/>
                </a:gs>
                <a:gs pos="100000">
                  <a:srgbClr val="1CA739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图片 7">
              <a:extLst>
                <a:ext uri="{FF2B5EF4-FFF2-40B4-BE49-F238E27FC236}">
                  <a16:creationId xmlns:a16="http://schemas.microsoft.com/office/drawing/2014/main" xmlns="" id="{A6C8E633-DCCA-D040-9B93-9A57D91D7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52588" y="6152026"/>
              <a:ext cx="1332822" cy="278612"/>
            </a:xfrm>
            <a:prstGeom prst="rect">
              <a:avLst/>
            </a:prstGeom>
          </p:spPr>
        </p:pic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188" y="38698"/>
            <a:ext cx="4258144" cy="503590"/>
          </a:xfrm>
        </p:spPr>
        <p:txBody>
          <a:bodyPr wrap="none" lIns="36000" tIns="36000" rIns="36000" bIns="36000">
            <a:spAutoFit/>
          </a:bodyPr>
          <a:lstStyle>
            <a:lvl1pPr>
              <a:lnSpc>
                <a:spcPct val="100000"/>
              </a:lnSpc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188" y="753570"/>
            <a:ext cx="10515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cxnSp>
        <p:nvCxnSpPr>
          <p:cNvPr id="10" name="直线连接符 2">
            <a:extLst>
              <a:ext uri="{FF2B5EF4-FFF2-40B4-BE49-F238E27FC236}">
                <a16:creationId xmlns="" xmlns:a16="http://schemas.microsoft.com/office/drawing/2014/main" id="{1D8BC033-678B-294F-8E28-DDF9FEFE4B13}"/>
              </a:ext>
            </a:extLst>
          </p:cNvPr>
          <p:cNvCxnSpPr>
            <a:cxnSpLocks/>
          </p:cNvCxnSpPr>
          <p:nvPr userDrawn="1"/>
        </p:nvCxnSpPr>
        <p:spPr>
          <a:xfrm flipH="1">
            <a:off x="329514" y="541286"/>
            <a:ext cx="11508261" cy="0"/>
          </a:xfrm>
          <a:prstGeom prst="line">
            <a:avLst/>
          </a:prstGeom>
          <a:ln w="15875">
            <a:solidFill>
              <a:srgbClr val="3EAF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/>
          <p:cNvGrpSpPr/>
          <p:nvPr userDrawn="1"/>
        </p:nvGrpSpPr>
        <p:grpSpPr>
          <a:xfrm>
            <a:off x="0" y="-382"/>
            <a:ext cx="12192000" cy="64800"/>
            <a:chOff x="0" y="670029"/>
            <a:chExt cx="12192000" cy="64800"/>
          </a:xfrm>
        </p:grpSpPr>
        <p:sp>
          <p:nvSpPr>
            <p:cNvPr id="26" name="正方形/長方形 25"/>
            <p:cNvSpPr/>
            <p:nvPr userDrawn="1"/>
          </p:nvSpPr>
          <p:spPr>
            <a:xfrm>
              <a:off x="0" y="670029"/>
              <a:ext cx="1783080" cy="64800"/>
            </a:xfrm>
            <a:prstGeom prst="rect">
              <a:avLst/>
            </a:prstGeom>
            <a:solidFill>
              <a:srgbClr val="3A3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 userDrawn="1"/>
          </p:nvSpPr>
          <p:spPr>
            <a:xfrm>
              <a:off x="1783078" y="670029"/>
              <a:ext cx="10408922" cy="64800"/>
            </a:xfrm>
            <a:prstGeom prst="rect">
              <a:avLst/>
            </a:prstGeom>
            <a:gradFill>
              <a:gsLst>
                <a:gs pos="0">
                  <a:srgbClr val="63B642"/>
                </a:gs>
                <a:gs pos="100000">
                  <a:srgbClr val="1CA739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/>
          <p:cNvSpPr txBox="1"/>
          <p:nvPr userDrawn="1"/>
        </p:nvSpPr>
        <p:spPr>
          <a:xfrm>
            <a:off x="11666669" y="6542093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0C78F9F-F8E5-4FD2-A4B7-6EDD801464C5}" type="slidenum">
              <a:rPr kumimoji="1" lang="ja-JP" altLang="en-US" sz="14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‹#›</a:t>
            </a:fld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781437" y="6542772"/>
            <a:ext cx="25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Envision</a:t>
            </a:r>
            <a:r>
              <a:rPr kumimoji="1" lang="en-US" altLang="ja-JP" sz="1400" baseline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AESC Confidential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84743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7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7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0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4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1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9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Envision AESC Confidential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E8EB-61C5-400C-864A-6691D8409A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949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0C0DD-7842-43D4-9E56-4B36723901D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CD81-E759-4A25-9777-44F9E5D33B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49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0991" y="463233"/>
            <a:ext cx="10522928" cy="6098777"/>
            <a:chOff x="10991" y="463233"/>
            <a:chExt cx="10522928" cy="6098777"/>
          </a:xfrm>
        </p:grpSpPr>
        <p:cxnSp>
          <p:nvCxnSpPr>
            <p:cNvPr id="194" name="直線コネクタ 193"/>
            <p:cNvCxnSpPr>
              <a:stCxn id="60" idx="1"/>
            </p:cNvCxnSpPr>
            <p:nvPr/>
          </p:nvCxnSpPr>
          <p:spPr>
            <a:xfrm>
              <a:off x="8143692" y="3447785"/>
              <a:ext cx="2200458" cy="2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/>
            <p:nvPr/>
          </p:nvCxnSpPr>
          <p:spPr>
            <a:xfrm>
              <a:off x="1847850" y="5343525"/>
              <a:ext cx="84963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>
              <a:off x="9315450" y="674132"/>
              <a:ext cx="0" cy="5887878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0283" y="1581809"/>
              <a:ext cx="4019550" cy="3609975"/>
            </a:xfrm>
            <a:prstGeom prst="rect">
              <a:avLst/>
            </a:prstGeom>
          </p:spPr>
        </p:pic>
        <p:sp>
          <p:nvSpPr>
            <p:cNvPr id="7" name="二等辺三角形 6"/>
            <p:cNvSpPr/>
            <p:nvPr/>
          </p:nvSpPr>
          <p:spPr>
            <a:xfrm flipV="1">
              <a:off x="3181350" y="2505074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334483" y="2453400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9" name="二等辺三角形 8"/>
            <p:cNvSpPr/>
            <p:nvPr/>
          </p:nvSpPr>
          <p:spPr>
            <a:xfrm flipV="1">
              <a:off x="2762250" y="3062161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915383" y="3010487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1" name="二等辺三角形 10"/>
            <p:cNvSpPr/>
            <p:nvPr/>
          </p:nvSpPr>
          <p:spPr>
            <a:xfrm flipV="1">
              <a:off x="3181350" y="4524374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334483" y="4472700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3" name="二等辺三角形 12"/>
            <p:cNvSpPr/>
            <p:nvPr/>
          </p:nvSpPr>
          <p:spPr>
            <a:xfrm flipV="1">
              <a:off x="2762250" y="5081461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915383" y="5029787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8934450" y="940995"/>
              <a:ext cx="771525" cy="4476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 smtClean="0">
                  <a:solidFill>
                    <a:prstClr val="black"/>
                  </a:solidFill>
                </a:rPr>
                <a:t>ISO</a:t>
              </a:r>
              <a:r>
                <a:rPr lang="ja-JP" altLang="en-US" sz="1000" dirty="0" smtClean="0">
                  <a:solidFill>
                    <a:prstClr val="black"/>
                  </a:solidFill>
                </a:rPr>
                <a:t> 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P/S </a:t>
              </a:r>
            </a:p>
            <a:p>
              <a:pPr algn="ctr"/>
              <a:r>
                <a:rPr lang="en-US" altLang="ja-JP" sz="1000" dirty="0" smtClean="0">
                  <a:solidFill>
                    <a:prstClr val="black"/>
                  </a:solidFill>
                </a:rPr>
                <a:t>VIN -&gt; 5V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372291" y="1576699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35" name="直線コネクタ 34"/>
            <p:cNvCxnSpPr/>
            <p:nvPr/>
          </p:nvCxnSpPr>
          <p:spPr>
            <a:xfrm flipH="1" flipV="1">
              <a:off x="8781683" y="89336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8705483" y="89336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8535132" y="690568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VDD5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>
              <a:off x="2140379" y="5900612"/>
              <a:ext cx="1665409" cy="630326"/>
              <a:chOff x="2610949" y="6134814"/>
              <a:chExt cx="1665409" cy="630326"/>
            </a:xfrm>
          </p:grpSpPr>
          <p:cxnSp>
            <p:nvCxnSpPr>
              <p:cNvPr id="44" name="直線コネクタ 43"/>
              <p:cNvCxnSpPr/>
              <p:nvPr/>
            </p:nvCxnSpPr>
            <p:spPr>
              <a:xfrm>
                <a:off x="3181350" y="6629400"/>
                <a:ext cx="5715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3181350" y="6438900"/>
                <a:ext cx="5715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>
                <a:off x="3181350" y="6257925"/>
                <a:ext cx="5715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テキスト ボックス 46"/>
              <p:cNvSpPr txBox="1"/>
              <p:nvPr/>
            </p:nvSpPr>
            <p:spPr>
              <a:xfrm>
                <a:off x="2610949" y="6134814"/>
                <a:ext cx="6660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00" dirty="0" smtClean="0">
                    <a:solidFill>
                      <a:prstClr val="black"/>
                    </a:solidFill>
                  </a:rPr>
                  <a:t>    max</a:t>
                </a:r>
                <a:endParaRPr lang="ja-JP" altLang="en-US" sz="1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2610949" y="6506289"/>
                <a:ext cx="6660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00" dirty="0" smtClean="0">
                    <a:solidFill>
                      <a:prstClr val="black"/>
                    </a:solidFill>
                  </a:rPr>
                  <a:t>    min</a:t>
                </a:r>
                <a:endParaRPr lang="ja-JP" altLang="en-US" sz="1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2734774" y="6315789"/>
                <a:ext cx="47515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00" dirty="0" err="1" smtClean="0">
                    <a:solidFill>
                      <a:prstClr val="black"/>
                    </a:solidFill>
                  </a:rPr>
                  <a:t>Vref</a:t>
                </a:r>
                <a:endParaRPr lang="ja-JP" altLang="en-US" sz="1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3706324" y="6315789"/>
                <a:ext cx="5700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00" dirty="0" smtClean="0">
                    <a:solidFill>
                      <a:prstClr val="black"/>
                    </a:solidFill>
                  </a:rPr>
                  <a:t>2.5V</a:t>
                </a:r>
                <a:endParaRPr lang="ja-JP" altLang="en-US" sz="1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3706323" y="6137919"/>
                <a:ext cx="5700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00" dirty="0" smtClean="0">
                    <a:solidFill>
                      <a:prstClr val="black"/>
                    </a:solidFill>
                  </a:rPr>
                  <a:t>4.5V</a:t>
                </a:r>
                <a:endParaRPr lang="ja-JP" altLang="en-US" sz="1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3706323" y="6518919"/>
                <a:ext cx="5700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00" dirty="0" smtClean="0">
                    <a:solidFill>
                      <a:prstClr val="black"/>
                    </a:solidFill>
                  </a:rPr>
                  <a:t>0.5V</a:t>
                </a:r>
                <a:endParaRPr lang="ja-JP" altLang="en-US" sz="10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1941726" y="5578718"/>
              <a:ext cx="1947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u="sng" dirty="0" smtClean="0">
                  <a:solidFill>
                    <a:prstClr val="black"/>
                  </a:solidFill>
                </a:rPr>
                <a:t>ISO POS or ISO NEG output range</a:t>
              </a:r>
              <a:endParaRPr lang="ja-JP" altLang="en-US" sz="1000" u="sng" dirty="0">
                <a:solidFill>
                  <a:prstClr val="black"/>
                </a:solidFill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3752850" y="2343150"/>
              <a:ext cx="6762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二等辺三角形 21"/>
            <p:cNvSpPr/>
            <p:nvPr/>
          </p:nvSpPr>
          <p:spPr>
            <a:xfrm flipV="1">
              <a:off x="5785704" y="4435067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510945" y="4543435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25" name="直線コネクタ 24"/>
            <p:cNvCxnSpPr>
              <a:stCxn id="22" idx="3"/>
            </p:cNvCxnSpPr>
            <p:nvPr/>
          </p:nvCxnSpPr>
          <p:spPr>
            <a:xfrm flipH="1" flipV="1">
              <a:off x="5900370" y="4231886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8781683" y="109339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二等辺三角形 29"/>
            <p:cNvSpPr/>
            <p:nvPr/>
          </p:nvSpPr>
          <p:spPr>
            <a:xfrm flipV="1">
              <a:off x="8667017" y="1439450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32" name="直線コネクタ 31"/>
            <p:cNvCxnSpPr>
              <a:stCxn id="30" idx="3"/>
            </p:cNvCxnSpPr>
            <p:nvPr/>
          </p:nvCxnSpPr>
          <p:spPr>
            <a:xfrm flipH="1" flipV="1">
              <a:off x="8781683" y="123626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8781683" y="123626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正方形/長方形 62"/>
            <p:cNvSpPr/>
            <p:nvPr/>
          </p:nvSpPr>
          <p:spPr>
            <a:xfrm>
              <a:off x="8924925" y="5105400"/>
              <a:ext cx="771525" cy="4476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 smtClean="0">
                  <a:solidFill>
                    <a:prstClr val="black"/>
                  </a:solidFill>
                </a:rPr>
                <a:t>ISO</a:t>
              </a:r>
              <a:r>
                <a:rPr lang="ja-JP" altLang="en-US" sz="1000" dirty="0">
                  <a:solidFill>
                    <a:prstClr val="black"/>
                  </a:solidFill>
                </a:rPr>
                <a:t> 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Digital</a:t>
              </a:r>
            </a:p>
            <a:p>
              <a:pPr algn="ctr"/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pic>
          <p:nvPicPr>
            <p:cNvPr id="148" name="図 14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91" y="3636245"/>
              <a:ext cx="685800" cy="657225"/>
            </a:xfrm>
            <a:prstGeom prst="rect">
              <a:avLst/>
            </a:prstGeom>
          </p:spPr>
        </p:pic>
        <p:sp>
          <p:nvSpPr>
            <p:cNvPr id="129" name="テキスト ボックス 128"/>
            <p:cNvSpPr txBox="1"/>
            <p:nvPr/>
          </p:nvSpPr>
          <p:spPr>
            <a:xfrm>
              <a:off x="157529" y="4253531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30" name="二等辺三角形 129"/>
            <p:cNvSpPr/>
            <p:nvPr/>
          </p:nvSpPr>
          <p:spPr>
            <a:xfrm flipV="1">
              <a:off x="9743342" y="1441430"/>
              <a:ext cx="229333" cy="142875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131" name="直線コネクタ 130"/>
            <p:cNvCxnSpPr>
              <a:stCxn id="130" idx="3"/>
            </p:cNvCxnSpPr>
            <p:nvPr/>
          </p:nvCxnSpPr>
          <p:spPr>
            <a:xfrm flipH="1" flipV="1">
              <a:off x="9858008" y="123824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>
              <a:off x="9705608" y="123824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>
              <a:off x="9705608" y="108584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/>
            <p:nvPr/>
          </p:nvCxnSpPr>
          <p:spPr>
            <a:xfrm flipH="1" flipV="1">
              <a:off x="9858008" y="885824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>
              <a:off x="9781808" y="88582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テキスト ボックス 149"/>
            <p:cNvSpPr txBox="1"/>
            <p:nvPr/>
          </p:nvSpPr>
          <p:spPr>
            <a:xfrm>
              <a:off x="9668607" y="683023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VIN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8991965" y="463233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Insulation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152" name="直線コネクタ 151"/>
            <p:cNvCxnSpPr/>
            <p:nvPr/>
          </p:nvCxnSpPr>
          <p:spPr>
            <a:xfrm flipH="1" flipV="1">
              <a:off x="1847849" y="514293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テキスト ボックス 152"/>
            <p:cNvSpPr txBox="1"/>
            <p:nvPr/>
          </p:nvSpPr>
          <p:spPr>
            <a:xfrm>
              <a:off x="4725866" y="5142939"/>
              <a:ext cx="15606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solidFill>
                    <a:prstClr val="black"/>
                  </a:solidFill>
                </a:rPr>
                <a:t>S1, S2 control signal</a:t>
              </a: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8362766" y="5777501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155" name="直線コネクタ 154"/>
            <p:cNvCxnSpPr/>
            <p:nvPr/>
          </p:nvCxnSpPr>
          <p:spPr>
            <a:xfrm flipH="1" flipV="1">
              <a:off x="8772158" y="5017694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8695958" y="501769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テキスト ボックス 156"/>
            <p:cNvSpPr txBox="1"/>
            <p:nvPr/>
          </p:nvSpPr>
          <p:spPr>
            <a:xfrm>
              <a:off x="8525607" y="4814893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VDD5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158" name="直線コネクタ 157"/>
            <p:cNvCxnSpPr/>
            <p:nvPr/>
          </p:nvCxnSpPr>
          <p:spPr>
            <a:xfrm>
              <a:off x="8772158" y="521771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二等辺三角形 158"/>
            <p:cNvSpPr/>
            <p:nvPr/>
          </p:nvSpPr>
          <p:spPr>
            <a:xfrm flipV="1">
              <a:off x="8657492" y="5659025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160" name="直線コネクタ 159"/>
            <p:cNvCxnSpPr>
              <a:stCxn id="159" idx="3"/>
            </p:cNvCxnSpPr>
            <p:nvPr/>
          </p:nvCxnSpPr>
          <p:spPr>
            <a:xfrm flipH="1" flipV="1">
              <a:off x="8772158" y="5455844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/>
            <p:cNvCxnSpPr/>
            <p:nvPr/>
          </p:nvCxnSpPr>
          <p:spPr>
            <a:xfrm>
              <a:off x="8772158" y="545584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二等辺三角形 161"/>
            <p:cNvSpPr/>
            <p:nvPr/>
          </p:nvSpPr>
          <p:spPr>
            <a:xfrm flipV="1">
              <a:off x="9733817" y="5651480"/>
              <a:ext cx="229333" cy="142875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163" name="直線コネクタ 162"/>
            <p:cNvCxnSpPr>
              <a:stCxn id="162" idx="3"/>
            </p:cNvCxnSpPr>
            <p:nvPr/>
          </p:nvCxnSpPr>
          <p:spPr>
            <a:xfrm flipH="1" flipV="1">
              <a:off x="9848483" y="544829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>
              <a:off x="9696083" y="544829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>
            <a:xfrm>
              <a:off x="9696083" y="521969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コネクタ 165"/>
            <p:cNvCxnSpPr/>
            <p:nvPr/>
          </p:nvCxnSpPr>
          <p:spPr>
            <a:xfrm flipH="1" flipV="1">
              <a:off x="9848483" y="5019674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9772283" y="501967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テキスト ボックス 167"/>
            <p:cNvSpPr txBox="1"/>
            <p:nvPr/>
          </p:nvSpPr>
          <p:spPr>
            <a:xfrm>
              <a:off x="9659082" y="4816873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3.3V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169" name="直線コネクタ 168"/>
            <p:cNvCxnSpPr/>
            <p:nvPr/>
          </p:nvCxnSpPr>
          <p:spPr>
            <a:xfrm flipH="1" flipV="1">
              <a:off x="5905133" y="255071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5828933" y="255071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テキスト ボックス 170"/>
            <p:cNvSpPr txBox="1"/>
            <p:nvPr/>
          </p:nvSpPr>
          <p:spPr>
            <a:xfrm>
              <a:off x="5658582" y="2347918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VDD5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71867" y="2710481"/>
              <a:ext cx="3171825" cy="1543050"/>
            </a:xfrm>
            <a:prstGeom prst="rect">
              <a:avLst/>
            </a:prstGeom>
          </p:spPr>
        </p:pic>
        <p:cxnSp>
          <p:nvCxnSpPr>
            <p:cNvPr id="20" name="直線コネクタ 19"/>
            <p:cNvCxnSpPr/>
            <p:nvPr/>
          </p:nvCxnSpPr>
          <p:spPr>
            <a:xfrm>
              <a:off x="4429125" y="2343150"/>
              <a:ext cx="0" cy="523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4429125" y="2867025"/>
              <a:ext cx="5427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/>
            <p:cNvCxnSpPr/>
            <p:nvPr/>
          </p:nvCxnSpPr>
          <p:spPr>
            <a:xfrm>
              <a:off x="4429125" y="3876675"/>
              <a:ext cx="5427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>
              <a:off x="4429125" y="3876675"/>
              <a:ext cx="0" cy="476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/>
            <p:cNvCxnSpPr/>
            <p:nvPr/>
          </p:nvCxnSpPr>
          <p:spPr>
            <a:xfrm>
              <a:off x="3752850" y="4352925"/>
              <a:ext cx="6762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テキスト ボックス 175"/>
            <p:cNvSpPr txBox="1"/>
            <p:nvPr/>
          </p:nvSpPr>
          <p:spPr>
            <a:xfrm>
              <a:off x="4610100" y="2939765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err="1" smtClean="0">
                  <a:solidFill>
                    <a:prstClr val="black"/>
                  </a:solidFill>
                </a:rPr>
                <a:t>Vref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77" name="テキスト ボックス 176"/>
            <p:cNvSpPr txBox="1"/>
            <p:nvPr/>
          </p:nvSpPr>
          <p:spPr>
            <a:xfrm>
              <a:off x="4610100" y="3920840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err="1" smtClean="0">
                  <a:solidFill>
                    <a:prstClr val="black"/>
                  </a:solidFill>
                </a:rPr>
                <a:t>Vref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8924925" y="3209925"/>
              <a:ext cx="771525" cy="4476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 smtClean="0">
                  <a:solidFill>
                    <a:prstClr val="black"/>
                  </a:solidFill>
                </a:rPr>
                <a:t>ISO</a:t>
              </a:r>
              <a:r>
                <a:rPr lang="ja-JP" altLang="en-US" sz="1000" dirty="0">
                  <a:solidFill>
                    <a:prstClr val="black"/>
                  </a:solidFill>
                </a:rPr>
                <a:t> 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Digital</a:t>
              </a:r>
            </a:p>
            <a:p>
              <a:pPr algn="ctr"/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79" name="テキスト ボックス 178"/>
            <p:cNvSpPr txBox="1"/>
            <p:nvPr/>
          </p:nvSpPr>
          <p:spPr>
            <a:xfrm>
              <a:off x="8334740" y="3902377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Chassis GND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180" name="直線コネクタ 179"/>
            <p:cNvCxnSpPr/>
            <p:nvPr/>
          </p:nvCxnSpPr>
          <p:spPr>
            <a:xfrm flipH="1" flipV="1">
              <a:off x="8772158" y="312221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コネクタ 180"/>
            <p:cNvCxnSpPr/>
            <p:nvPr/>
          </p:nvCxnSpPr>
          <p:spPr>
            <a:xfrm>
              <a:off x="8695958" y="312221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テキスト ボックス 181"/>
            <p:cNvSpPr txBox="1"/>
            <p:nvPr/>
          </p:nvSpPr>
          <p:spPr>
            <a:xfrm>
              <a:off x="8525607" y="2919418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VDD5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183" name="直線コネクタ 182"/>
            <p:cNvCxnSpPr/>
            <p:nvPr/>
          </p:nvCxnSpPr>
          <p:spPr>
            <a:xfrm>
              <a:off x="8772158" y="332224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二等辺三角形 183"/>
            <p:cNvSpPr/>
            <p:nvPr/>
          </p:nvSpPr>
          <p:spPr>
            <a:xfrm flipV="1">
              <a:off x="8657492" y="3763550"/>
              <a:ext cx="229333" cy="1428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185" name="直線コネクタ 184"/>
            <p:cNvCxnSpPr>
              <a:stCxn id="184" idx="3"/>
            </p:cNvCxnSpPr>
            <p:nvPr/>
          </p:nvCxnSpPr>
          <p:spPr>
            <a:xfrm flipH="1" flipV="1">
              <a:off x="8772158" y="356036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コネクタ 185"/>
            <p:cNvCxnSpPr/>
            <p:nvPr/>
          </p:nvCxnSpPr>
          <p:spPr>
            <a:xfrm>
              <a:off x="8772158" y="356036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二等辺三角形 186"/>
            <p:cNvSpPr/>
            <p:nvPr/>
          </p:nvSpPr>
          <p:spPr>
            <a:xfrm flipV="1">
              <a:off x="9733817" y="3756005"/>
              <a:ext cx="229333" cy="142875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188" name="直線コネクタ 187"/>
            <p:cNvCxnSpPr>
              <a:stCxn id="187" idx="3"/>
            </p:cNvCxnSpPr>
            <p:nvPr/>
          </p:nvCxnSpPr>
          <p:spPr>
            <a:xfrm flipH="1" flipV="1">
              <a:off x="9848483" y="3552824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コネクタ 188"/>
            <p:cNvCxnSpPr/>
            <p:nvPr/>
          </p:nvCxnSpPr>
          <p:spPr>
            <a:xfrm>
              <a:off x="9696083" y="355282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コネクタ 189"/>
            <p:cNvCxnSpPr/>
            <p:nvPr/>
          </p:nvCxnSpPr>
          <p:spPr>
            <a:xfrm>
              <a:off x="9696083" y="3324224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/>
            <p:cNvCxnSpPr/>
            <p:nvPr/>
          </p:nvCxnSpPr>
          <p:spPr>
            <a:xfrm flipH="1" flipV="1">
              <a:off x="9848483" y="3124199"/>
              <a:ext cx="1" cy="203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/>
            <p:nvPr/>
          </p:nvCxnSpPr>
          <p:spPr>
            <a:xfrm>
              <a:off x="9772283" y="3124199"/>
              <a:ext cx="1527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テキスト ボックス 192"/>
            <p:cNvSpPr txBox="1"/>
            <p:nvPr/>
          </p:nvSpPr>
          <p:spPr>
            <a:xfrm>
              <a:off x="9659082" y="2921398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3.3V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195" name="テキスト ボックス 194"/>
            <p:cNvSpPr txBox="1"/>
            <p:nvPr/>
          </p:nvSpPr>
          <p:spPr>
            <a:xfrm>
              <a:off x="9944102" y="3266223"/>
              <a:ext cx="589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SPI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  <p:sp>
          <p:nvSpPr>
            <p:cNvPr id="60" name="右中かっこ 59"/>
            <p:cNvSpPr/>
            <p:nvPr/>
          </p:nvSpPr>
          <p:spPr>
            <a:xfrm>
              <a:off x="7858125" y="3185986"/>
              <a:ext cx="285567" cy="52359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96" name="テキスト ボックス 195"/>
            <p:cNvSpPr txBox="1"/>
            <p:nvPr/>
          </p:nvSpPr>
          <p:spPr>
            <a:xfrm>
              <a:off x="5227484" y="5407268"/>
              <a:ext cx="1947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u="sng" dirty="0" smtClean="0">
                  <a:solidFill>
                    <a:prstClr val="black"/>
                  </a:solidFill>
                </a:rPr>
                <a:t>ADC FSR and output code</a:t>
              </a:r>
              <a:endParaRPr lang="ja-JP" altLang="en-US" sz="1000" u="sng" dirty="0">
                <a:solidFill>
                  <a:prstClr val="black"/>
                </a:solidFill>
              </a:endParaRPr>
            </a:p>
          </p:txBody>
        </p:sp>
        <p:sp>
          <p:nvSpPr>
            <p:cNvPr id="197" name="テキスト ボックス 196"/>
            <p:cNvSpPr txBox="1"/>
            <p:nvPr/>
          </p:nvSpPr>
          <p:spPr>
            <a:xfrm>
              <a:off x="5343341" y="5629933"/>
              <a:ext cx="241266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FSR : ±2.048V</a:t>
              </a:r>
            </a:p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ISO_POS or ISO_NEG       Output code</a:t>
              </a:r>
            </a:p>
            <a:p>
              <a:r>
                <a:rPr lang="en-US" altLang="ja-JP" sz="1000" dirty="0">
                  <a:solidFill>
                    <a:prstClr val="black"/>
                  </a:solidFill>
                </a:rPr>
                <a:t> 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   4.5V                           </a:t>
              </a:r>
              <a:r>
                <a:rPr lang="en-US" altLang="ja-JP" sz="1000" dirty="0" smtClean="0">
                  <a:solidFill>
                    <a:prstClr val="black"/>
                  </a:solidFill>
                  <a:sym typeface="Wingdings" panose="05000000000000000000" pitchFamily="2" charset="2"/>
                </a:rPr>
                <a:t>     7CFFh</a:t>
              </a:r>
            </a:p>
            <a:p>
              <a:r>
                <a:rPr lang="en-US" altLang="ja-JP" sz="1000" dirty="0">
                  <a:solidFill>
                    <a:prstClr val="black"/>
                  </a:solidFill>
                  <a:sym typeface="Wingdings" panose="05000000000000000000" pitchFamily="2" charset="2"/>
                </a:rPr>
                <a:t> </a:t>
              </a:r>
              <a:r>
                <a:rPr lang="en-US" altLang="ja-JP" sz="1000" dirty="0" smtClean="0">
                  <a:solidFill>
                    <a:prstClr val="black"/>
                  </a:solidFill>
                  <a:sym typeface="Wingdings" panose="05000000000000000000" pitchFamily="2" charset="2"/>
                </a:rPr>
                <a:t>   2.5V                                0000h</a:t>
              </a:r>
            </a:p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    0.5V                           </a:t>
              </a:r>
              <a:r>
                <a:rPr lang="en-US" altLang="ja-JP" sz="1000" dirty="0" smtClean="0">
                  <a:solidFill>
                    <a:prstClr val="black"/>
                  </a:solidFill>
                  <a:sym typeface="Wingdings" panose="05000000000000000000" pitchFamily="2" charset="2"/>
                </a:rPr>
                <a:t>     8301h</a:t>
              </a:r>
              <a:endParaRPr lang="en-US" altLang="ja-JP" sz="1000" dirty="0">
                <a:solidFill>
                  <a:prstClr val="black"/>
                </a:solidFill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193405" y="2853131"/>
              <a:ext cx="971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 smtClean="0">
                  <a:solidFill>
                    <a:prstClr val="black"/>
                  </a:solidFill>
                </a:rPr>
                <a:t>1000V</a:t>
              </a:r>
              <a:endParaRPr lang="ja-JP" altLang="en-US" sz="10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1299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pt標準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" id="{B7C136FD-E710-44EC-A277-7D944B991161}" vid="{E6EF384F-49FA-4B95-9B9A-DB7B338977B5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347</TotalTime>
  <Words>85</Words>
  <Application>Microsoft Office PowerPoint</Application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KONO, MAKOTO</dc:creator>
  <cp:lastModifiedBy>KONO, MAKOTO</cp:lastModifiedBy>
  <cp:revision>4</cp:revision>
  <dcterms:created xsi:type="dcterms:W3CDTF">2020-02-19T05:07:28Z</dcterms:created>
  <dcterms:modified xsi:type="dcterms:W3CDTF">2020-02-19T10:54:41Z</dcterms:modified>
  <cp:contentStatus/>
</cp:coreProperties>
</file>