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44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34"/>
          <p:cNvSpPr txBox="1"/>
          <p:nvPr/>
        </p:nvSpPr>
        <p:spPr>
          <a:xfrm>
            <a:off x="4258087" y="1453317"/>
            <a:ext cx="1085120" cy="1795452"/>
          </a:xfrm>
          <a:prstGeom prst="rect">
            <a:avLst/>
          </a:prstGeom>
          <a:solidFill>
            <a:schemeClr val="lt1"/>
          </a:solidFill>
          <a:ln w="9525" cmpd="sng">
            <a:solidFill>
              <a:sysClr val="windowText" lastClr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 smtClean="0"/>
          </a:p>
          <a:p>
            <a:pPr algn="ctr"/>
            <a:endParaRPr lang="en-US" altLang="ja-JP" sz="1400" dirty="0"/>
          </a:p>
          <a:p>
            <a:pPr algn="ctr"/>
            <a:endParaRPr kumimoji="1" lang="en-US" altLang="ja-JP" sz="1400" dirty="0" smtClean="0"/>
          </a:p>
          <a:p>
            <a:pPr algn="ctr"/>
            <a:endParaRPr lang="en-US" altLang="ja-JP" sz="1400" dirty="0"/>
          </a:p>
          <a:p>
            <a:pPr algn="ctr"/>
            <a:r>
              <a:rPr kumimoji="1" lang="en-US" altLang="ja-JP" sz="1400" dirty="0" smtClean="0"/>
              <a:t>TPA2005D1</a:t>
            </a:r>
            <a:endParaRPr kumimoji="1" lang="en-US" altLang="ja-JP" sz="1400" dirty="0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3228217" y="1810601"/>
            <a:ext cx="1024468" cy="969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903429" y="2882204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IN-</a:t>
            </a:r>
            <a:endParaRPr lang="en-US" altLang="ja-JP" sz="1400" dirty="0"/>
          </a:p>
        </p:txBody>
      </p:sp>
      <p:grpSp>
        <p:nvGrpSpPr>
          <p:cNvPr id="28" name="Group 330"/>
          <p:cNvGrpSpPr>
            <a:grpSpLocks/>
          </p:cNvGrpSpPr>
          <p:nvPr/>
        </p:nvGrpSpPr>
        <p:grpSpPr bwMode="auto">
          <a:xfrm>
            <a:off x="4550035" y="579111"/>
            <a:ext cx="360040" cy="360040"/>
            <a:chOff x="0" y="0"/>
            <a:chExt cx="12" cy="12"/>
          </a:xfrm>
        </p:grpSpPr>
        <p:sp>
          <p:nvSpPr>
            <p:cNvPr id="29" name="Line 331"/>
            <p:cNvSpPr>
              <a:spLocks noChangeShapeType="1"/>
            </p:cNvSpPr>
            <p:nvPr/>
          </p:nvSpPr>
          <p:spPr bwMode="auto">
            <a:xfrm>
              <a:off x="6" y="6"/>
              <a:ext cx="0" cy="6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0" name="Group 332"/>
            <p:cNvGrpSpPr>
              <a:grpSpLocks/>
            </p:cNvGrpSpPr>
            <p:nvPr/>
          </p:nvGrpSpPr>
          <p:grpSpPr bwMode="auto">
            <a:xfrm>
              <a:off x="0" y="0"/>
              <a:ext cx="12" cy="12"/>
              <a:chOff x="0" y="0"/>
              <a:chExt cx="20004" cy="20004"/>
            </a:xfrm>
          </p:grpSpPr>
          <p:sp>
            <p:nvSpPr>
              <p:cNvPr id="32" name="Rectangle 33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004" cy="200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000000" mc:Ignorable="a14" a14:legacySpreadsheetColorIndex="64"/>
                    </a:solidFill>
                  </a14:hiddenFill>
                </a:ext>
                <a:ext uri="{91240B29-F687-4F45-9708-019B960494DF}">
                  <a14:hiddenLine xmlns:a14="http://schemas.microsoft.com/office/drawing/2010/main" w="1">
                    <a:solidFill>
                      <a:srgbClr xmlns:mc="http://schemas.openxmlformats.org/markup-compatibility/2006" val="000000" mc:Ignorable="a14" a14:legacySpreadsheetColorIndex="64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Oval 334"/>
              <p:cNvSpPr>
                <a:spLocks noChangeArrowheads="1"/>
              </p:cNvSpPr>
              <p:nvPr/>
            </p:nvSpPr>
            <p:spPr bwMode="auto">
              <a:xfrm>
                <a:off x="5001" y="5001"/>
                <a:ext cx="10002" cy="10002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 w="9525">
                <a:solidFill>
                  <a:srgbClr xmlns:mc="http://schemas.openxmlformats.org/markup-compatibility/2006" xmlns:a14="http://schemas.microsoft.com/office/drawing/2010/main" val="000000" mc:Ignorable="a14" a14:legacySpreadsheetColorIndex="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1" name="Line 335"/>
            <p:cNvSpPr>
              <a:spLocks noChangeShapeType="1"/>
            </p:cNvSpPr>
            <p:nvPr/>
          </p:nvSpPr>
          <p:spPr bwMode="auto">
            <a:xfrm>
              <a:off x="0" y="6"/>
              <a:ext cx="12" cy="0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47" name="直線コネクタ 46"/>
          <p:cNvCxnSpPr/>
          <p:nvPr/>
        </p:nvCxnSpPr>
        <p:spPr>
          <a:xfrm flipV="1">
            <a:off x="2865300" y="2783364"/>
            <a:ext cx="0" cy="252729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224"/>
          <p:cNvGrpSpPr>
            <a:grpSpLocks/>
          </p:cNvGrpSpPr>
          <p:nvPr/>
        </p:nvGrpSpPr>
        <p:grpSpPr bwMode="auto">
          <a:xfrm>
            <a:off x="6590389" y="3576115"/>
            <a:ext cx="212297" cy="108050"/>
            <a:chOff x="0" y="0"/>
            <a:chExt cx="20004" cy="19998"/>
          </a:xfrm>
        </p:grpSpPr>
        <p:sp>
          <p:nvSpPr>
            <p:cNvPr id="49" name="Line 225"/>
            <p:cNvSpPr>
              <a:spLocks noChangeShapeType="1"/>
            </p:cNvSpPr>
            <p:nvPr/>
          </p:nvSpPr>
          <p:spPr bwMode="auto">
            <a:xfrm>
              <a:off x="0" y="0"/>
              <a:ext cx="20004" cy="0"/>
            </a:xfrm>
            <a:prstGeom prst="line">
              <a:avLst/>
            </a:prstGeom>
            <a:noFill/>
            <a:ln w="1714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Line 226"/>
            <p:cNvSpPr>
              <a:spLocks noChangeShapeType="1"/>
            </p:cNvSpPr>
            <p:nvPr/>
          </p:nvSpPr>
          <p:spPr bwMode="auto">
            <a:xfrm flipV="1">
              <a:off x="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Line 227"/>
            <p:cNvSpPr>
              <a:spLocks noChangeShapeType="1"/>
            </p:cNvSpPr>
            <p:nvPr/>
          </p:nvSpPr>
          <p:spPr bwMode="auto">
            <a:xfrm flipV="1">
              <a:off x="1667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Line 228"/>
            <p:cNvSpPr>
              <a:spLocks noChangeShapeType="1"/>
            </p:cNvSpPr>
            <p:nvPr/>
          </p:nvSpPr>
          <p:spPr bwMode="auto">
            <a:xfrm flipV="1">
              <a:off x="8335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4910075" y="544979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5</a:t>
            </a:r>
            <a:r>
              <a:rPr lang="en-US" altLang="ja-JP" dirty="0" smtClean="0"/>
              <a:t>V</a:t>
            </a:r>
            <a:endParaRPr lang="en-US" altLang="ja-JP" dirty="0"/>
          </a:p>
        </p:txBody>
      </p:sp>
      <p:cxnSp>
        <p:nvCxnSpPr>
          <p:cNvPr id="55" name="直線コネクタ 54"/>
          <p:cNvCxnSpPr>
            <a:endCxn id="58" idx="1"/>
          </p:cNvCxnSpPr>
          <p:nvPr/>
        </p:nvCxnSpPr>
        <p:spPr>
          <a:xfrm>
            <a:off x="2873629" y="2229147"/>
            <a:ext cx="424456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58" idx="3"/>
          </p:cNvCxnSpPr>
          <p:nvPr/>
        </p:nvCxnSpPr>
        <p:spPr>
          <a:xfrm>
            <a:off x="3526685" y="2229147"/>
            <a:ext cx="726000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352"/>
          <p:cNvGrpSpPr>
            <a:grpSpLocks/>
          </p:cNvGrpSpPr>
          <p:nvPr/>
        </p:nvGrpSpPr>
        <p:grpSpPr bwMode="auto">
          <a:xfrm>
            <a:off x="3298085" y="2171997"/>
            <a:ext cx="228600" cy="114300"/>
            <a:chOff x="0" y="0"/>
            <a:chExt cx="24" cy="12"/>
          </a:xfrm>
        </p:grpSpPr>
        <p:sp>
          <p:nvSpPr>
            <p:cNvPr id="58" name="Rectangle 353"/>
            <p:cNvSpPr>
              <a:spLocks noChangeArrowheads="1"/>
            </p:cNvSpPr>
            <p:nvPr/>
          </p:nvSpPr>
          <p:spPr bwMode="auto">
            <a:xfrm>
              <a:off x="0" y="0"/>
              <a:ext cx="24" cy="12"/>
            </a:xfrm>
            <a:prstGeom prst="rect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図形 1635"/>
            <p:cNvSpPr>
              <a:spLocks/>
            </p:cNvSpPr>
            <p:nvPr/>
          </p:nvSpPr>
          <p:spPr bwMode="auto">
            <a:xfrm>
              <a:off x="0" y="2"/>
              <a:ext cx="24" cy="8"/>
            </a:xfrm>
            <a:custGeom>
              <a:avLst/>
              <a:gdLst>
                <a:gd name="T0" fmla="*/ 0 w 16384"/>
                <a:gd name="T1" fmla="*/ 8192 h 16384"/>
                <a:gd name="T2" fmla="*/ 1365 w 16384"/>
                <a:gd name="T3" fmla="*/ 0 h 16384"/>
                <a:gd name="T4" fmla="*/ 4096 w 16384"/>
                <a:gd name="T5" fmla="*/ 16384 h 16384"/>
                <a:gd name="T6" fmla="*/ 6827 w 16384"/>
                <a:gd name="T7" fmla="*/ 0 h 16384"/>
                <a:gd name="T8" fmla="*/ 9557 w 16384"/>
                <a:gd name="T9" fmla="*/ 16384 h 16384"/>
                <a:gd name="T10" fmla="*/ 12288 w 16384"/>
                <a:gd name="T11" fmla="*/ 0 h 16384"/>
                <a:gd name="T12" fmla="*/ 15019 w 16384"/>
                <a:gd name="T13" fmla="*/ 16384 h 16384"/>
                <a:gd name="T14" fmla="*/ 16384 w 16384"/>
                <a:gd name="T15" fmla="*/ 819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84" h="16384">
                  <a:moveTo>
                    <a:pt x="0" y="8192"/>
                  </a:moveTo>
                  <a:lnTo>
                    <a:pt x="1365" y="0"/>
                  </a:lnTo>
                  <a:lnTo>
                    <a:pt x="4096" y="16384"/>
                  </a:lnTo>
                  <a:lnTo>
                    <a:pt x="6827" y="0"/>
                  </a:lnTo>
                  <a:lnTo>
                    <a:pt x="9557" y="16384"/>
                  </a:lnTo>
                  <a:lnTo>
                    <a:pt x="12288" y="0"/>
                  </a:lnTo>
                  <a:lnTo>
                    <a:pt x="15019" y="16384"/>
                  </a:lnTo>
                  <a:lnTo>
                    <a:pt x="16384" y="8192"/>
                  </a:lnTo>
                </a:path>
              </a:pathLst>
            </a:custGeom>
            <a:noFill/>
            <a:ln w="19050" cap="flat" cmpd="sng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000000" mc:Ignorable="a14" a14:legacySpreadsheetColorIndex="64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63" name="直線コネクタ 62"/>
          <p:cNvCxnSpPr/>
          <p:nvPr/>
        </p:nvCxnSpPr>
        <p:spPr>
          <a:xfrm flipV="1">
            <a:off x="3228217" y="1091877"/>
            <a:ext cx="0" cy="719693"/>
          </a:xfrm>
          <a:prstGeom prst="line">
            <a:avLst/>
          </a:prstGeom>
          <a:ln w="12700">
            <a:solidFill>
              <a:sysClr val="windowText" lastClr="00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3913982" y="1090908"/>
            <a:ext cx="816073" cy="0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3104327" y="1800190"/>
            <a:ext cx="1154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/SHUTDOWN</a:t>
            </a:r>
            <a:endParaRPr lang="en-US" altLang="ja-JP" sz="1400" dirty="0"/>
          </a:p>
        </p:txBody>
      </p:sp>
      <p:cxnSp>
        <p:nvCxnSpPr>
          <p:cNvPr id="72" name="直線コネクタ 71"/>
          <p:cNvCxnSpPr>
            <a:stCxn id="74" idx="3"/>
          </p:cNvCxnSpPr>
          <p:nvPr/>
        </p:nvCxnSpPr>
        <p:spPr>
          <a:xfrm>
            <a:off x="3526685" y="2909442"/>
            <a:ext cx="726000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352"/>
          <p:cNvGrpSpPr>
            <a:grpSpLocks/>
          </p:cNvGrpSpPr>
          <p:nvPr/>
        </p:nvGrpSpPr>
        <p:grpSpPr bwMode="auto">
          <a:xfrm>
            <a:off x="3298085" y="2852292"/>
            <a:ext cx="228600" cy="114300"/>
            <a:chOff x="0" y="0"/>
            <a:chExt cx="24" cy="12"/>
          </a:xfrm>
        </p:grpSpPr>
        <p:sp>
          <p:nvSpPr>
            <p:cNvPr id="74" name="Rectangle 353"/>
            <p:cNvSpPr>
              <a:spLocks noChangeArrowheads="1"/>
            </p:cNvSpPr>
            <p:nvPr/>
          </p:nvSpPr>
          <p:spPr bwMode="auto">
            <a:xfrm>
              <a:off x="0" y="0"/>
              <a:ext cx="24" cy="12"/>
            </a:xfrm>
            <a:prstGeom prst="rect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図形 1635"/>
            <p:cNvSpPr>
              <a:spLocks/>
            </p:cNvSpPr>
            <p:nvPr/>
          </p:nvSpPr>
          <p:spPr bwMode="auto">
            <a:xfrm>
              <a:off x="0" y="2"/>
              <a:ext cx="24" cy="8"/>
            </a:xfrm>
            <a:custGeom>
              <a:avLst/>
              <a:gdLst>
                <a:gd name="T0" fmla="*/ 0 w 16384"/>
                <a:gd name="T1" fmla="*/ 8192 h 16384"/>
                <a:gd name="T2" fmla="*/ 1365 w 16384"/>
                <a:gd name="T3" fmla="*/ 0 h 16384"/>
                <a:gd name="T4" fmla="*/ 4096 w 16384"/>
                <a:gd name="T5" fmla="*/ 16384 h 16384"/>
                <a:gd name="T6" fmla="*/ 6827 w 16384"/>
                <a:gd name="T7" fmla="*/ 0 h 16384"/>
                <a:gd name="T8" fmla="*/ 9557 w 16384"/>
                <a:gd name="T9" fmla="*/ 16384 h 16384"/>
                <a:gd name="T10" fmla="*/ 12288 w 16384"/>
                <a:gd name="T11" fmla="*/ 0 h 16384"/>
                <a:gd name="T12" fmla="*/ 15019 w 16384"/>
                <a:gd name="T13" fmla="*/ 16384 h 16384"/>
                <a:gd name="T14" fmla="*/ 16384 w 16384"/>
                <a:gd name="T15" fmla="*/ 819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84" h="16384">
                  <a:moveTo>
                    <a:pt x="0" y="8192"/>
                  </a:moveTo>
                  <a:lnTo>
                    <a:pt x="1365" y="0"/>
                  </a:lnTo>
                  <a:lnTo>
                    <a:pt x="4096" y="16384"/>
                  </a:lnTo>
                  <a:lnTo>
                    <a:pt x="6827" y="0"/>
                  </a:lnTo>
                  <a:lnTo>
                    <a:pt x="9557" y="16384"/>
                  </a:lnTo>
                  <a:lnTo>
                    <a:pt x="12288" y="0"/>
                  </a:lnTo>
                  <a:lnTo>
                    <a:pt x="15019" y="16384"/>
                  </a:lnTo>
                  <a:lnTo>
                    <a:pt x="16384" y="8192"/>
                  </a:lnTo>
                </a:path>
              </a:pathLst>
            </a:custGeom>
            <a:noFill/>
            <a:ln w="19050" cap="flat" cmpd="sng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000000" mc:Ignorable="a14" a14:legacySpreadsheetColorIndex="64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76" name="直線コネクタ 75"/>
          <p:cNvCxnSpPr/>
          <p:nvPr/>
        </p:nvCxnSpPr>
        <p:spPr>
          <a:xfrm flipH="1">
            <a:off x="4730056" y="1090908"/>
            <a:ext cx="1966482" cy="0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V="1">
            <a:off x="6696538" y="1090909"/>
            <a:ext cx="0" cy="359845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3878716" y="222914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IN+</a:t>
            </a:r>
            <a:endParaRPr lang="en-US" altLang="ja-JP" sz="14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305980" y="2800324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OUT</a:t>
            </a:r>
            <a:r>
              <a:rPr lang="en-US" altLang="ja-JP" sz="1400" dirty="0" smtClean="0"/>
              <a:t>-</a:t>
            </a:r>
            <a:endParaRPr lang="en-US" altLang="ja-JP" sz="1400" dirty="0"/>
          </a:p>
        </p:txBody>
      </p:sp>
      <p:cxnSp>
        <p:nvCxnSpPr>
          <p:cNvPr id="86" name="直線コネクタ 85"/>
          <p:cNvCxnSpPr/>
          <p:nvPr/>
        </p:nvCxnSpPr>
        <p:spPr>
          <a:xfrm>
            <a:off x="5343207" y="2268086"/>
            <a:ext cx="2493522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343207" y="2800324"/>
            <a:ext cx="2493522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5305980" y="226808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OUT</a:t>
            </a:r>
            <a:r>
              <a:rPr lang="en-US" altLang="ja-JP" sz="1400" dirty="0" smtClean="0"/>
              <a:t>+</a:t>
            </a:r>
            <a:endParaRPr lang="en-US" altLang="ja-JP" sz="1400" dirty="0"/>
          </a:p>
        </p:txBody>
      </p:sp>
      <p:cxnSp>
        <p:nvCxnSpPr>
          <p:cNvPr id="90" name="直線コネクタ 89"/>
          <p:cNvCxnSpPr/>
          <p:nvPr/>
        </p:nvCxnSpPr>
        <p:spPr>
          <a:xfrm>
            <a:off x="5343207" y="1803830"/>
            <a:ext cx="1348578" cy="0"/>
          </a:xfrm>
          <a:prstGeom prst="line">
            <a:avLst/>
          </a:prstGeom>
          <a:ln w="12700">
            <a:solidFill>
              <a:sysClr val="windowText" lastClr="0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5305980" y="1806263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GND</a:t>
            </a:r>
            <a:endParaRPr lang="en-US" altLang="ja-JP" sz="14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732097" y="1145540"/>
            <a:ext cx="508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VDD</a:t>
            </a:r>
            <a:endParaRPr lang="en-US" altLang="ja-JP" sz="1400" dirty="0"/>
          </a:p>
        </p:txBody>
      </p:sp>
      <p:sp>
        <p:nvSpPr>
          <p:cNvPr id="100" name="テキスト ボックス 25"/>
          <p:cNvSpPr txBox="1"/>
          <p:nvPr/>
        </p:nvSpPr>
        <p:spPr>
          <a:xfrm>
            <a:off x="7849274" y="2034953"/>
            <a:ext cx="1057106" cy="912461"/>
          </a:xfrm>
          <a:prstGeom prst="rect">
            <a:avLst/>
          </a:prstGeom>
          <a:solidFill>
            <a:schemeClr val="lt1"/>
          </a:solidFill>
          <a:ln w="9525" cmpd="sng">
            <a:solidFill>
              <a:sysClr val="windowText" lastClr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/>
              <a:t>Load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(6 ohm Speaker)</a:t>
            </a:r>
            <a:endParaRPr kumimoji="1" lang="ja-JP" altLang="en-US" sz="1100" dirty="0"/>
          </a:p>
        </p:txBody>
      </p:sp>
      <p:cxnSp>
        <p:nvCxnSpPr>
          <p:cNvPr id="106" name="直線コネクタ 105"/>
          <p:cNvCxnSpPr/>
          <p:nvPr/>
        </p:nvCxnSpPr>
        <p:spPr>
          <a:xfrm>
            <a:off x="7330449" y="3267657"/>
            <a:ext cx="228684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7330449" y="3354568"/>
            <a:ext cx="238190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 flipV="1">
            <a:off x="2764136" y="2783364"/>
            <a:ext cx="0" cy="252729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 flipV="1">
            <a:off x="2865300" y="2114040"/>
            <a:ext cx="0" cy="252729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2764136" y="2114040"/>
            <a:ext cx="0" cy="252729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2865300" y="2914761"/>
            <a:ext cx="424456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2065269" y="2226549"/>
            <a:ext cx="698867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>
            <a:endCxn id="32" idx="2"/>
          </p:cNvCxnSpPr>
          <p:nvPr/>
        </p:nvCxnSpPr>
        <p:spPr>
          <a:xfrm flipV="1">
            <a:off x="4730055" y="939151"/>
            <a:ext cx="0" cy="511604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94" idx="1"/>
          </p:cNvCxnSpPr>
          <p:nvPr/>
        </p:nvCxnSpPr>
        <p:spPr>
          <a:xfrm flipH="1" flipV="1">
            <a:off x="2047140" y="2191047"/>
            <a:ext cx="5748" cy="142107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 flipV="1">
            <a:off x="7449544" y="2804804"/>
            <a:ext cx="0" cy="449001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6952875" y="3267657"/>
            <a:ext cx="226420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6952922" y="3354568"/>
            <a:ext cx="235832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 flipV="1">
            <a:off x="7070838" y="2267247"/>
            <a:ext cx="0" cy="986557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6697395" y="1537665"/>
            <a:ext cx="0" cy="2031141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224"/>
          <p:cNvGrpSpPr>
            <a:grpSpLocks/>
          </p:cNvGrpSpPr>
          <p:nvPr/>
        </p:nvGrpSpPr>
        <p:grpSpPr bwMode="auto">
          <a:xfrm>
            <a:off x="6964689" y="3576115"/>
            <a:ext cx="212297" cy="108050"/>
            <a:chOff x="0" y="0"/>
            <a:chExt cx="20004" cy="19998"/>
          </a:xfrm>
        </p:grpSpPr>
        <p:sp>
          <p:nvSpPr>
            <p:cNvPr id="149" name="Line 225"/>
            <p:cNvSpPr>
              <a:spLocks noChangeShapeType="1"/>
            </p:cNvSpPr>
            <p:nvPr/>
          </p:nvSpPr>
          <p:spPr bwMode="auto">
            <a:xfrm>
              <a:off x="0" y="0"/>
              <a:ext cx="20004" cy="0"/>
            </a:xfrm>
            <a:prstGeom prst="line">
              <a:avLst/>
            </a:prstGeom>
            <a:noFill/>
            <a:ln w="1714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0" name="Line 226"/>
            <p:cNvSpPr>
              <a:spLocks noChangeShapeType="1"/>
            </p:cNvSpPr>
            <p:nvPr/>
          </p:nvSpPr>
          <p:spPr bwMode="auto">
            <a:xfrm flipV="1">
              <a:off x="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1" name="Line 227"/>
            <p:cNvSpPr>
              <a:spLocks noChangeShapeType="1"/>
            </p:cNvSpPr>
            <p:nvPr/>
          </p:nvSpPr>
          <p:spPr bwMode="auto">
            <a:xfrm flipV="1">
              <a:off x="1667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2" name="Line 228"/>
            <p:cNvSpPr>
              <a:spLocks noChangeShapeType="1"/>
            </p:cNvSpPr>
            <p:nvPr/>
          </p:nvSpPr>
          <p:spPr bwMode="auto">
            <a:xfrm flipV="1">
              <a:off x="8335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153" name="直線コネクタ 152"/>
          <p:cNvCxnSpPr/>
          <p:nvPr/>
        </p:nvCxnSpPr>
        <p:spPr>
          <a:xfrm flipV="1">
            <a:off x="7071695" y="3354568"/>
            <a:ext cx="0" cy="214237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224"/>
          <p:cNvGrpSpPr>
            <a:grpSpLocks/>
          </p:cNvGrpSpPr>
          <p:nvPr/>
        </p:nvGrpSpPr>
        <p:grpSpPr bwMode="auto">
          <a:xfrm>
            <a:off x="7348954" y="3576115"/>
            <a:ext cx="212297" cy="108050"/>
            <a:chOff x="0" y="0"/>
            <a:chExt cx="20004" cy="19998"/>
          </a:xfrm>
        </p:grpSpPr>
        <p:sp>
          <p:nvSpPr>
            <p:cNvPr id="155" name="Line 225"/>
            <p:cNvSpPr>
              <a:spLocks noChangeShapeType="1"/>
            </p:cNvSpPr>
            <p:nvPr/>
          </p:nvSpPr>
          <p:spPr bwMode="auto">
            <a:xfrm>
              <a:off x="0" y="0"/>
              <a:ext cx="20004" cy="0"/>
            </a:xfrm>
            <a:prstGeom prst="line">
              <a:avLst/>
            </a:prstGeom>
            <a:noFill/>
            <a:ln w="1714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6" name="Line 226"/>
            <p:cNvSpPr>
              <a:spLocks noChangeShapeType="1"/>
            </p:cNvSpPr>
            <p:nvPr/>
          </p:nvSpPr>
          <p:spPr bwMode="auto">
            <a:xfrm flipV="1">
              <a:off x="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7" name="Line 227"/>
            <p:cNvSpPr>
              <a:spLocks noChangeShapeType="1"/>
            </p:cNvSpPr>
            <p:nvPr/>
          </p:nvSpPr>
          <p:spPr bwMode="auto">
            <a:xfrm flipV="1">
              <a:off x="1667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8" name="Line 228"/>
            <p:cNvSpPr>
              <a:spLocks noChangeShapeType="1"/>
            </p:cNvSpPr>
            <p:nvPr/>
          </p:nvSpPr>
          <p:spPr bwMode="auto">
            <a:xfrm flipV="1">
              <a:off x="8335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159" name="直線コネクタ 158"/>
          <p:cNvCxnSpPr/>
          <p:nvPr/>
        </p:nvCxnSpPr>
        <p:spPr>
          <a:xfrm flipV="1">
            <a:off x="7455960" y="3354568"/>
            <a:ext cx="0" cy="214237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224"/>
          <p:cNvGrpSpPr>
            <a:grpSpLocks/>
          </p:cNvGrpSpPr>
          <p:nvPr/>
        </p:nvGrpSpPr>
        <p:grpSpPr bwMode="auto">
          <a:xfrm>
            <a:off x="1971639" y="2676053"/>
            <a:ext cx="212297" cy="108050"/>
            <a:chOff x="0" y="0"/>
            <a:chExt cx="20004" cy="19998"/>
          </a:xfrm>
        </p:grpSpPr>
        <p:sp>
          <p:nvSpPr>
            <p:cNvPr id="161" name="Line 225"/>
            <p:cNvSpPr>
              <a:spLocks noChangeShapeType="1"/>
            </p:cNvSpPr>
            <p:nvPr/>
          </p:nvSpPr>
          <p:spPr bwMode="auto">
            <a:xfrm>
              <a:off x="0" y="0"/>
              <a:ext cx="20004" cy="0"/>
            </a:xfrm>
            <a:prstGeom prst="line">
              <a:avLst/>
            </a:prstGeom>
            <a:noFill/>
            <a:ln w="1714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2" name="Line 226"/>
            <p:cNvSpPr>
              <a:spLocks noChangeShapeType="1"/>
            </p:cNvSpPr>
            <p:nvPr/>
          </p:nvSpPr>
          <p:spPr bwMode="auto">
            <a:xfrm flipV="1">
              <a:off x="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" name="Line 227"/>
            <p:cNvSpPr>
              <a:spLocks noChangeShapeType="1"/>
            </p:cNvSpPr>
            <p:nvPr/>
          </p:nvSpPr>
          <p:spPr bwMode="auto">
            <a:xfrm flipV="1">
              <a:off x="16670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" name="Line 228"/>
            <p:cNvSpPr>
              <a:spLocks noChangeShapeType="1"/>
            </p:cNvSpPr>
            <p:nvPr/>
          </p:nvSpPr>
          <p:spPr bwMode="auto">
            <a:xfrm flipV="1">
              <a:off x="8335" y="0"/>
              <a:ext cx="3334" cy="19998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165" name="直線コネクタ 164"/>
          <p:cNvCxnSpPr/>
          <p:nvPr/>
        </p:nvCxnSpPr>
        <p:spPr>
          <a:xfrm flipV="1">
            <a:off x="2066127" y="2468744"/>
            <a:ext cx="0" cy="214237"/>
          </a:xfrm>
          <a:prstGeom prst="line">
            <a:avLst/>
          </a:prstGeom>
          <a:ln w="12700">
            <a:solidFill>
              <a:sysClr val="windowText" lastClr="0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>
            <a:stCxn id="212" idx="3"/>
          </p:cNvCxnSpPr>
          <p:nvPr/>
        </p:nvCxnSpPr>
        <p:spPr>
          <a:xfrm>
            <a:off x="1536643" y="2914761"/>
            <a:ext cx="1227493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Group 352"/>
          <p:cNvGrpSpPr>
            <a:grpSpLocks/>
          </p:cNvGrpSpPr>
          <p:nvPr/>
        </p:nvGrpSpPr>
        <p:grpSpPr bwMode="auto">
          <a:xfrm rot="5400000">
            <a:off x="1938588" y="2390304"/>
            <a:ext cx="228600" cy="114300"/>
            <a:chOff x="0" y="0"/>
            <a:chExt cx="24" cy="12"/>
          </a:xfrm>
        </p:grpSpPr>
        <p:sp>
          <p:nvSpPr>
            <p:cNvPr id="194" name="Rectangle 353"/>
            <p:cNvSpPr>
              <a:spLocks noChangeArrowheads="1"/>
            </p:cNvSpPr>
            <p:nvPr/>
          </p:nvSpPr>
          <p:spPr bwMode="auto">
            <a:xfrm>
              <a:off x="0" y="0"/>
              <a:ext cx="24" cy="12"/>
            </a:xfrm>
            <a:prstGeom prst="rect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" name="図形 1635"/>
            <p:cNvSpPr>
              <a:spLocks/>
            </p:cNvSpPr>
            <p:nvPr/>
          </p:nvSpPr>
          <p:spPr bwMode="auto">
            <a:xfrm>
              <a:off x="0" y="2"/>
              <a:ext cx="24" cy="8"/>
            </a:xfrm>
            <a:custGeom>
              <a:avLst/>
              <a:gdLst>
                <a:gd name="T0" fmla="*/ 0 w 16384"/>
                <a:gd name="T1" fmla="*/ 8192 h 16384"/>
                <a:gd name="T2" fmla="*/ 1365 w 16384"/>
                <a:gd name="T3" fmla="*/ 0 h 16384"/>
                <a:gd name="T4" fmla="*/ 4096 w 16384"/>
                <a:gd name="T5" fmla="*/ 16384 h 16384"/>
                <a:gd name="T6" fmla="*/ 6827 w 16384"/>
                <a:gd name="T7" fmla="*/ 0 h 16384"/>
                <a:gd name="T8" fmla="*/ 9557 w 16384"/>
                <a:gd name="T9" fmla="*/ 16384 h 16384"/>
                <a:gd name="T10" fmla="*/ 12288 w 16384"/>
                <a:gd name="T11" fmla="*/ 0 h 16384"/>
                <a:gd name="T12" fmla="*/ 15019 w 16384"/>
                <a:gd name="T13" fmla="*/ 16384 h 16384"/>
                <a:gd name="T14" fmla="*/ 16384 w 16384"/>
                <a:gd name="T15" fmla="*/ 8192 h 1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84" h="16384">
                  <a:moveTo>
                    <a:pt x="0" y="8192"/>
                  </a:moveTo>
                  <a:lnTo>
                    <a:pt x="1365" y="0"/>
                  </a:lnTo>
                  <a:lnTo>
                    <a:pt x="4096" y="16384"/>
                  </a:lnTo>
                  <a:lnTo>
                    <a:pt x="6827" y="0"/>
                  </a:lnTo>
                  <a:lnTo>
                    <a:pt x="9557" y="16384"/>
                  </a:lnTo>
                  <a:lnTo>
                    <a:pt x="12288" y="0"/>
                  </a:lnTo>
                  <a:lnTo>
                    <a:pt x="15019" y="16384"/>
                  </a:lnTo>
                  <a:lnTo>
                    <a:pt x="16384" y="8192"/>
                  </a:lnTo>
                </a:path>
              </a:pathLst>
            </a:custGeom>
            <a:noFill/>
            <a:ln w="19050" cap="flat" cmpd="sng">
              <a:solidFill>
                <a:srgbClr xmlns:mc="http://schemas.openxmlformats.org/markup-compatibility/2006" xmlns:a14="http://schemas.microsoft.com/office/drawing/2010/main" val="000000" mc:Ignorable="a14" a14:legacySpreadsheetColorIndex="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000000" mc:Ignorable="a14" a14:legacySpreadsheetColorIndex="64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226" name="直線コネクタ 225"/>
          <p:cNvCxnSpPr/>
          <p:nvPr/>
        </p:nvCxnSpPr>
        <p:spPr>
          <a:xfrm>
            <a:off x="6578575" y="1450754"/>
            <a:ext cx="226420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/>
          <p:nvPr/>
        </p:nvCxnSpPr>
        <p:spPr>
          <a:xfrm>
            <a:off x="6578622" y="1537665"/>
            <a:ext cx="235832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グループ化 125"/>
          <p:cNvGrpSpPr/>
          <p:nvPr/>
        </p:nvGrpSpPr>
        <p:grpSpPr>
          <a:xfrm rot="5400000" flipH="1" flipV="1">
            <a:off x="3544866" y="779754"/>
            <a:ext cx="362048" cy="489966"/>
            <a:chOff x="200437" y="33070"/>
            <a:chExt cx="362672" cy="494140"/>
          </a:xfrm>
        </p:grpSpPr>
        <p:sp>
          <p:nvSpPr>
            <p:cNvPr id="132" name="Line 24"/>
            <p:cNvSpPr>
              <a:spLocks noChangeShapeType="1"/>
            </p:cNvSpPr>
            <p:nvPr/>
          </p:nvSpPr>
          <p:spPr bwMode="auto">
            <a:xfrm flipV="1">
              <a:off x="332629" y="163916"/>
              <a:ext cx="104775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" name="Oval 59"/>
            <p:cNvSpPr>
              <a:spLocks noChangeAspect="1" noChangeArrowheads="1"/>
            </p:cNvSpPr>
            <p:nvPr/>
          </p:nvSpPr>
          <p:spPr bwMode="auto">
            <a:xfrm>
              <a:off x="265954" y="87716"/>
              <a:ext cx="76200" cy="76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" name="Oval 60"/>
            <p:cNvSpPr>
              <a:spLocks noChangeAspect="1" noChangeArrowheads="1"/>
            </p:cNvSpPr>
            <p:nvPr/>
          </p:nvSpPr>
          <p:spPr bwMode="auto">
            <a:xfrm>
              <a:off x="265954" y="382991"/>
              <a:ext cx="76200" cy="76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5" name="Oval 59"/>
            <p:cNvSpPr>
              <a:spLocks noChangeAspect="1" noChangeArrowheads="1"/>
            </p:cNvSpPr>
            <p:nvPr/>
          </p:nvSpPr>
          <p:spPr bwMode="auto">
            <a:xfrm>
              <a:off x="436747" y="146836"/>
              <a:ext cx="76200" cy="76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0" name="Rectangle 339"/>
            <p:cNvSpPr>
              <a:spLocks noChangeArrowheads="1"/>
            </p:cNvSpPr>
            <p:nvPr/>
          </p:nvSpPr>
          <p:spPr bwMode="auto">
            <a:xfrm>
              <a:off x="200437" y="33070"/>
              <a:ext cx="362672" cy="494140"/>
            </a:xfrm>
            <a:prstGeom prst="rect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141" name="直線コネクタ 140"/>
          <p:cNvCxnSpPr/>
          <p:nvPr/>
        </p:nvCxnSpPr>
        <p:spPr>
          <a:xfrm>
            <a:off x="3228217" y="1102322"/>
            <a:ext cx="347586" cy="0"/>
          </a:xfrm>
          <a:prstGeom prst="line">
            <a:avLst/>
          </a:prstGeom>
          <a:ln w="1270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3132127" y="298523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300kΩ</a:t>
            </a:r>
            <a:endParaRPr lang="en-US" altLang="ja-JP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120175" y="231194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300kΩ</a:t>
            </a:r>
            <a:endParaRPr lang="en-US" altLang="ja-JP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2590041" y="297270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1uF</a:t>
            </a:r>
            <a:endParaRPr lang="en-US" altLang="ja-JP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2560969" y="2279069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1uF</a:t>
            </a:r>
            <a:endParaRPr lang="en-US" altLang="ja-JP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1995738" y="1881392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4.7kΩ</a:t>
            </a:r>
            <a:endParaRPr lang="en-US" altLang="ja-JP" dirty="0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6819642" y="1352999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1uF</a:t>
            </a:r>
            <a:endParaRPr lang="en-US" altLang="ja-JP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7449544" y="2979867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solidFill>
                  <a:srgbClr val="0000FF"/>
                </a:solidFill>
              </a:rPr>
              <a:t>0.1uF</a:t>
            </a:r>
            <a:endParaRPr lang="en-US" altLang="ja-JP" sz="1100" b="1" dirty="0">
              <a:solidFill>
                <a:srgbClr val="0000FF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6996168" y="2997551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solidFill>
                  <a:srgbClr val="0000FF"/>
                </a:solidFill>
              </a:rPr>
              <a:t>0.1uF</a:t>
            </a:r>
            <a:endParaRPr lang="en-US" altLang="ja-JP" sz="1100" b="1" dirty="0">
              <a:solidFill>
                <a:srgbClr val="0000FF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1043608" y="2916247"/>
            <a:ext cx="349019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テキスト ボックス 176"/>
          <p:cNvSpPr txBox="1"/>
          <p:nvPr/>
        </p:nvSpPr>
        <p:spPr>
          <a:xfrm>
            <a:off x="452505" y="2985236"/>
            <a:ext cx="171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rgbClr val="0000FF"/>
                </a:solidFill>
              </a:rPr>
              <a:t>3.3V pp Sin wave</a:t>
            </a:r>
          </a:p>
          <a:p>
            <a:r>
              <a:rPr lang="en-US" altLang="ja-JP" sz="1200" dirty="0" smtClean="0">
                <a:solidFill>
                  <a:srgbClr val="0000FF"/>
                </a:solidFill>
              </a:rPr>
              <a:t>From function generator</a:t>
            </a:r>
            <a:endParaRPr lang="en-US" altLang="ja-JP" sz="1200" dirty="0">
              <a:solidFill>
                <a:srgbClr val="0000FF"/>
              </a:solidFill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1291683" y="470158"/>
            <a:ext cx="1518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Test circuit</a:t>
            </a:r>
            <a:endParaRPr lang="en-US" altLang="ja-JP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05" y="1396188"/>
            <a:ext cx="1800200" cy="13501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30" y="1396188"/>
            <a:ext cx="1800200" cy="135015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510" y="1396188"/>
            <a:ext cx="1800200" cy="13501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510" y="2891986"/>
            <a:ext cx="1800200" cy="135015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05" y="2891986"/>
            <a:ext cx="1800200" cy="13501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30" y="2891986"/>
            <a:ext cx="1800200" cy="1350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30" y="4383106"/>
            <a:ext cx="1800200" cy="13501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05" y="4383106"/>
            <a:ext cx="1800200" cy="135015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510" y="4383106"/>
            <a:ext cx="1800200" cy="1350150"/>
          </a:xfrm>
          <a:prstGeom prst="rect">
            <a:avLst/>
          </a:prstGeom>
        </p:spPr>
      </p:pic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971600" y="6012332"/>
            <a:ext cx="6664978" cy="326243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lIns="18288" tIns="18288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altLang="ja-JP" sz="20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No </a:t>
            </a:r>
            <a:r>
              <a:rPr lang="en-US" altLang="ja-JP" sz="20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o</a:t>
            </a:r>
            <a:r>
              <a:rPr lang="en-US" altLang="ja-JP" sz="20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utput switching with load and no load</a:t>
            </a:r>
            <a:endParaRPr lang="en-US" altLang="ja-JP" sz="2000" dirty="0" smtClean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20262" y="1536057"/>
            <a:ext cx="157547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ysClr val="windowText" lastClr="000000"/>
                </a:solidFill>
              </a:rPr>
              <a:t>With Speaker Load</a:t>
            </a:r>
          </a:p>
          <a:p>
            <a:r>
              <a:rPr lang="en-US" altLang="ja-JP" sz="1400" dirty="0" smtClean="0">
                <a:solidFill>
                  <a:sysClr val="windowText" lastClr="000000"/>
                </a:solidFill>
              </a:rPr>
              <a:t>1ch_VDD</a:t>
            </a:r>
            <a:endParaRPr lang="en-US" altLang="ja-JP" sz="1400" dirty="0">
              <a:solidFill>
                <a:sysClr val="windowText" lastClr="000000"/>
              </a:solidFill>
            </a:endParaRPr>
          </a:p>
          <a:p>
            <a:r>
              <a:rPr lang="en-US" altLang="ja-JP" sz="1400" dirty="0">
                <a:solidFill>
                  <a:sysClr val="windowText" lastClr="000000"/>
                </a:solidFill>
              </a:rPr>
              <a:t>2ch_/SHUTDOWN</a:t>
            </a:r>
          </a:p>
          <a:p>
            <a:r>
              <a:rPr lang="en-US" altLang="ja-JP" sz="1400" dirty="0">
                <a:solidFill>
                  <a:sysClr val="windowText" lastClr="000000"/>
                </a:solidFill>
              </a:rPr>
              <a:t>3ch_OUT+</a:t>
            </a:r>
          </a:p>
          <a:p>
            <a:r>
              <a:rPr lang="en-US" altLang="ja-JP" sz="1400" dirty="0">
                <a:solidFill>
                  <a:sysClr val="windowText" lastClr="000000"/>
                </a:solidFill>
              </a:rPr>
              <a:t>4ch_OUT-</a:t>
            </a:r>
            <a:endParaRPr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40255" y="188640"/>
            <a:ext cx="78674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u="sng" dirty="0" smtClean="0"/>
              <a:t>Waveform with 0.1uF capacitor at Vo+/Vo-</a:t>
            </a:r>
          </a:p>
          <a:p>
            <a:r>
              <a:rPr lang="en-US" altLang="ja-JP" sz="1600" dirty="0" smtClean="0"/>
              <a:t>/</a:t>
            </a:r>
            <a:r>
              <a:rPr lang="en-US" altLang="ja-JP" sz="1600" dirty="0" err="1" smtClean="0"/>
              <a:t>Shutdown:LO</a:t>
            </a:r>
            <a:r>
              <a:rPr lang="en-US" altLang="ja-JP" sz="1600" dirty="0" err="1"/>
              <a:t>⇒</a:t>
            </a:r>
            <a:r>
              <a:rPr lang="en-US" altLang="ja-JP" sz="1600" dirty="0" err="1" smtClean="0"/>
              <a:t>Hi</a:t>
            </a:r>
            <a:r>
              <a:rPr lang="en-US" altLang="ja-JP" sz="1600" dirty="0" smtClean="0"/>
              <a:t>, Sin wave: </a:t>
            </a:r>
            <a:r>
              <a:rPr lang="en-US" altLang="ja-JP" sz="1600" dirty="0"/>
              <a:t>no input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11560" y="2976217"/>
            <a:ext cx="16561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ysClr val="windowText" lastClr="000000"/>
                </a:solidFill>
              </a:rPr>
              <a:t>No Speaker Load</a:t>
            </a:r>
            <a:endParaRPr lang="en-US" altLang="ja-JP" sz="1400" dirty="0">
              <a:solidFill>
                <a:sysClr val="windowText" lastClr="000000"/>
              </a:solidFill>
            </a:endParaRPr>
          </a:p>
          <a:p>
            <a:r>
              <a:rPr lang="en-US" altLang="ja-JP" sz="1400" dirty="0">
                <a:solidFill>
                  <a:sysClr val="windowText" lastClr="000000"/>
                </a:solidFill>
              </a:rPr>
              <a:t>1ch_VDD</a:t>
            </a:r>
          </a:p>
          <a:p>
            <a:r>
              <a:rPr lang="en-US" altLang="ja-JP" sz="1400" dirty="0">
                <a:solidFill>
                  <a:sysClr val="windowText" lastClr="000000"/>
                </a:solidFill>
              </a:rPr>
              <a:t>2ch_/SHUTDOWN</a:t>
            </a:r>
          </a:p>
          <a:p>
            <a:r>
              <a:rPr lang="en-US" altLang="ja-JP" sz="1400" dirty="0">
                <a:solidFill>
                  <a:sysClr val="windowText" lastClr="000000"/>
                </a:solidFill>
              </a:rPr>
              <a:t>3ch_OUT+</a:t>
            </a:r>
          </a:p>
          <a:p>
            <a:r>
              <a:rPr lang="en-US" altLang="ja-JP" sz="1400" dirty="0">
                <a:solidFill>
                  <a:sysClr val="windowText" lastClr="000000"/>
                </a:solidFill>
              </a:rPr>
              <a:t>4ch_OUT-</a:t>
            </a:r>
            <a:endParaRPr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40230" y="4383106"/>
            <a:ext cx="15555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With Speaker Load</a:t>
            </a:r>
            <a:endParaRPr lang="ja-JP" altLang="en-US" sz="1400" dirty="0"/>
          </a:p>
          <a:p>
            <a:r>
              <a:rPr lang="en-US" altLang="ja-JP" sz="1400" dirty="0"/>
              <a:t>1ch_IN+</a:t>
            </a:r>
          </a:p>
          <a:p>
            <a:r>
              <a:rPr lang="en-US" altLang="ja-JP" sz="1400" dirty="0"/>
              <a:t>2ch_IN-</a:t>
            </a:r>
          </a:p>
          <a:p>
            <a:r>
              <a:rPr lang="en-US" altLang="ja-JP" sz="1400" dirty="0"/>
              <a:t>3ch_OUT+</a:t>
            </a:r>
          </a:p>
          <a:p>
            <a:r>
              <a:rPr lang="en-US" altLang="ja-JP" sz="1400" dirty="0"/>
              <a:t>4ch_OUT-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87824" y="1032001"/>
            <a:ext cx="776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4ms/div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148064" y="1030512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400us/div</a:t>
            </a:r>
            <a:endParaRPr kumimoji="1" lang="ja-JP" altLang="en-US" sz="1400" dirty="0"/>
          </a:p>
        </p:txBody>
      </p:sp>
      <p:sp>
        <p:nvSpPr>
          <p:cNvPr id="24" name="テキスト ボックス 15"/>
          <p:cNvSpPr txBox="1"/>
          <p:nvPr/>
        </p:nvSpPr>
        <p:spPr>
          <a:xfrm>
            <a:off x="7380312" y="1030511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/>
              <a:t>200n</a:t>
            </a:r>
            <a:r>
              <a:rPr kumimoji="1" lang="en-US" altLang="ja-JP" sz="1400" dirty="0" smtClean="0"/>
              <a:t>s/div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122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93</Words>
  <Application>Microsoft Office PowerPoint</Application>
  <PresentationFormat>画面に合わせる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ams_user</dc:creator>
  <cp:lastModifiedBy>牛窪 俊夫</cp:lastModifiedBy>
  <cp:revision>32</cp:revision>
  <cp:lastPrinted>2016-01-14T04:24:44Z</cp:lastPrinted>
  <dcterms:created xsi:type="dcterms:W3CDTF">2016-01-14T03:52:01Z</dcterms:created>
  <dcterms:modified xsi:type="dcterms:W3CDTF">2016-02-04T11:53:28Z</dcterms:modified>
</cp:coreProperties>
</file>