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7" r:id="rId2"/>
    <p:sldId id="263" r:id="rId3"/>
    <p:sldId id="280" r:id="rId4"/>
    <p:sldId id="276" r:id="rId5"/>
    <p:sldId id="278" r:id="rId6"/>
    <p:sldId id="279" r:id="rId7"/>
    <p:sldId id="271" r:id="rId8"/>
    <p:sldId id="281" r:id="rId9"/>
    <p:sldId id="282" r:id="rId10"/>
    <p:sldId id="283" r:id="rId11"/>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65" autoAdjust="0"/>
    <p:restoredTop sz="94598" autoAdjust="0"/>
  </p:normalViewPr>
  <p:slideViewPr>
    <p:cSldViewPr snapToGrid="0">
      <p:cViewPr varScale="1">
        <p:scale>
          <a:sx n="146" d="100"/>
          <a:sy n="146" d="100"/>
        </p:scale>
        <p:origin x="960" y="114"/>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850" y="-96"/>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dirty="0"/>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dirty="0"/>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dirty="0"/>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dirty="0"/>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dirty="0"/>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dirty="0"/>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dirty="0"/>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03BA23CF-AA30-4A18-B744-605C3E9DBF0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3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4537472"/>
            <a:ext cx="2133600" cy="154782"/>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23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endParaRPr lang="en-US" noProof="0" dirty="0"/>
          </a:p>
        </p:txBody>
      </p:sp>
      <p:sp>
        <p:nvSpPr>
          <p:cNvPr id="4" name="Text Placeholder 3"/>
          <p:cNvSpPr>
            <a:spLocks noGrp="1"/>
          </p:cNvSpPr>
          <p:nvPr>
            <p:ph type="body" sz="half" idx="2"/>
          </p:nvPr>
        </p:nvSpPr>
        <p:spPr>
          <a:xfrm>
            <a:off x="1792288" y="4025503"/>
            <a:ext cx="5486400" cy="603647"/>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07157"/>
            <a:ext cx="2141537" cy="4301728"/>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231775" y="107157"/>
            <a:ext cx="6275388" cy="43017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AC919B-4D01-4240-BDFD-860B66B017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3C7E7816-A48B-4805-9A47-CE865F4F101F}"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6263"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1"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extLst>
      <p:ext uri="{BB962C8B-B14F-4D97-AF65-F5344CB8AC3E}">
        <p14:creationId xmlns:p14="http://schemas.microsoft.com/office/powerpoint/2010/main" val="154480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F557F9C-1201-3A47-8D2D-7E98BF45F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3C7E7816-A48B-4805-9A47-CE865F4F101F}"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6263"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11"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extLst>
      <p:ext uri="{BB962C8B-B14F-4D97-AF65-F5344CB8AC3E}">
        <p14:creationId xmlns:p14="http://schemas.microsoft.com/office/powerpoint/2010/main" val="397706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D158AE-82CC-924D-B2D9-111EE21E38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3C7E7816-A48B-4805-9A47-CE865F4F101F}"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6263"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1"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extLst>
      <p:ext uri="{BB962C8B-B14F-4D97-AF65-F5344CB8AC3E}">
        <p14:creationId xmlns:p14="http://schemas.microsoft.com/office/powerpoint/2010/main" val="432982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C35851-DCE0-F247-A73D-CE5DAF7E1A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3C7E7816-A48B-4805-9A47-CE865F4F101F}"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6263"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1"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extLst>
      <p:ext uri="{BB962C8B-B14F-4D97-AF65-F5344CB8AC3E}">
        <p14:creationId xmlns:p14="http://schemas.microsoft.com/office/powerpoint/2010/main" val="308787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DE67D-74D6-E24F-A53E-44A9C5B752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3C7E7816-A48B-4805-9A47-CE865F4F101F}"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6263"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1"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extLst>
      <p:ext uri="{BB962C8B-B14F-4D97-AF65-F5344CB8AC3E}">
        <p14:creationId xmlns:p14="http://schemas.microsoft.com/office/powerpoint/2010/main" val="244574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552890-0675-5942-BD45-247DCD612F5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64" y="86"/>
            <a:ext cx="9166479" cy="5143413"/>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dirty="0"/>
              <a:t>Click to edit Master subtitle style</a:t>
            </a:r>
          </a:p>
        </p:txBody>
      </p:sp>
      <p:sp>
        <p:nvSpPr>
          <p:cNvPr id="9"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7355571E-02C7-4909-A943-092A83DD3418}" type="slidenum">
              <a:rPr lang="en-US">
                <a:solidFill>
                  <a:srgbClr val="000000"/>
                </a:solidFill>
              </a:rPr>
              <a:pPr>
                <a:defRPr/>
              </a:pPr>
              <a:t>‹#›</a:t>
            </a:fld>
            <a:endParaRPr lang="en-US" dirty="0">
              <a:solidFill>
                <a:srgbClr val="000000"/>
              </a:solidFill>
            </a:endParaRPr>
          </a:p>
        </p:txBody>
      </p:sp>
      <p:grpSp>
        <p:nvGrpSpPr>
          <p:cNvPr id="16" name="Group 15"/>
          <p:cNvGrpSpPr/>
          <p:nvPr userDrawn="1"/>
        </p:nvGrpSpPr>
        <p:grpSpPr>
          <a:xfrm>
            <a:off x="-12526" y="4706938"/>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0"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extLst>
      <p:ext uri="{BB962C8B-B14F-4D97-AF65-F5344CB8AC3E}">
        <p14:creationId xmlns:p14="http://schemas.microsoft.com/office/powerpoint/2010/main" val="36345249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06B6E4-36B5-2A4D-8795-84CABEE4FA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solidFill>
                  <a:schemeClr val="bg1"/>
                </a:solidFill>
              </a:defRPr>
            </a:lvl1pPr>
          </a:lstStyle>
          <a:p>
            <a:r>
              <a:rPr lang="en-US" dirty="0"/>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solidFill>
                  <a:schemeClr val="bg1"/>
                </a:solidFill>
              </a:defRPr>
            </a:lvl1pPr>
          </a:lstStyle>
          <a:p>
            <a:pPr>
              <a:defRPr/>
            </a:pPr>
            <a:fld id="{3C7E7816-A48B-4805-9A47-CE865F4F101F}" type="slidenum">
              <a:rPr lang="en-US" smtClean="0">
                <a:solidFill>
                  <a:srgbClr val="FFFFFF"/>
                </a:solidFill>
              </a:rPr>
              <a:pPr>
                <a:defRPr/>
              </a:pPr>
              <a:t>‹#›</a:t>
            </a:fld>
            <a:endParaRPr lang="en-US" dirty="0">
              <a:solidFill>
                <a:srgbClr val="FFFFFF"/>
              </a:solidFill>
            </a:endParaRPr>
          </a:p>
        </p:txBody>
      </p:sp>
      <p:grpSp>
        <p:nvGrpSpPr>
          <p:cNvPr id="20" name="Group 19"/>
          <p:cNvGrpSpPr/>
          <p:nvPr userDrawn="1"/>
        </p:nvGrpSpPr>
        <p:grpSpPr>
          <a:xfrm>
            <a:off x="-6263"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11"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extLst>
      <p:ext uri="{BB962C8B-B14F-4D97-AF65-F5344CB8AC3E}">
        <p14:creationId xmlns:p14="http://schemas.microsoft.com/office/powerpoint/2010/main" val="103170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3"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dirty="0"/>
          </a:p>
        </p:txBody>
      </p:sp>
      <p:sp>
        <p:nvSpPr>
          <p:cNvPr id="19" name="Rectangle 18"/>
          <p:cNvSpPr/>
          <p:nvPr userDrawn="1"/>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dirty="0"/>
          </a:p>
        </p:txBody>
      </p:sp>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642100" y="453747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dirty="0"/>
          </a:p>
        </p:txBody>
      </p:sp>
      <p:sp>
        <p:nvSpPr>
          <p:cNvPr id="23"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grpSp>
        <p:nvGrpSpPr>
          <p:cNvPr id="16" name="Group 15"/>
          <p:cNvGrpSpPr/>
          <p:nvPr userDrawn="1"/>
        </p:nvGrpSpPr>
        <p:grpSpPr>
          <a:xfrm>
            <a:off x="0" y="4706938"/>
            <a:ext cx="8826500" cy="38862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7" descr="ti_logo_powerpoint_1_line.png"/>
            <p:cNvPicPr>
              <a:picLocks noChangeAspect="1"/>
            </p:cNvPicPr>
            <p:nvPr userDrawn="1"/>
          </p:nvPicPr>
          <p:blipFill>
            <a:blip r:embed="rId20" cstate="print"/>
            <a:srcRect/>
            <a:stretch>
              <a:fillRect/>
            </a:stretch>
          </p:blipFill>
          <p:spPr bwMode="auto">
            <a:xfrm>
              <a:off x="8593138" y="6440488"/>
              <a:ext cx="1874837" cy="2317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9" r:id="rId1"/>
    <p:sldLayoutId id="2147483725" r:id="rId2"/>
    <p:sldLayoutId id="2147483726" r:id="rId3"/>
    <p:sldLayoutId id="2147483727" r:id="rId4"/>
    <p:sldLayoutId id="2147483728" r:id="rId5"/>
    <p:sldLayoutId id="2147483729" r:id="rId6"/>
    <p:sldLayoutId id="2147483730" r:id="rId7"/>
    <p:sldLayoutId id="2147483731"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hf hdr="0" ftr="0" dt="0"/>
  <p:txStyles>
    <p:title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p:titleStyle>
    <p:body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600">
          <a:solidFill>
            <a:schemeClr val="tx1"/>
          </a:solidFill>
          <a:latin typeface="+mn-lt"/>
        </a:defRPr>
      </a:lvl3pPr>
      <a:lvl4pPr marL="1001168" indent="-194416" algn="l" rtl="0" eaLnBrk="0" fontAlgn="base" hangingPunct="0">
        <a:spcBef>
          <a:spcPct val="5000"/>
        </a:spcBef>
        <a:spcAft>
          <a:spcPct val="0"/>
        </a:spcAft>
        <a:buChar char="–"/>
        <a:defRPr sz="1600">
          <a:solidFill>
            <a:schemeClr val="tx1"/>
          </a:solidFill>
          <a:latin typeface="+mn-lt"/>
        </a:defRPr>
      </a:lvl4pPr>
      <a:lvl5pPr marL="1240546" indent="-144163" algn="l" rtl="0" eaLnBrk="0" fontAlgn="base" hangingPunct="0">
        <a:spcBef>
          <a:spcPct val="0"/>
        </a:spcBef>
        <a:spcAft>
          <a:spcPct val="0"/>
        </a:spcAft>
        <a:buChar char="»"/>
        <a:defRPr sz="16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70168F-C754-48AF-BFD6-FDC708AA0651}"/>
              </a:ext>
            </a:extLst>
          </p:cNvPr>
          <p:cNvPicPr>
            <a:picLocks noChangeAspect="1"/>
          </p:cNvPicPr>
          <p:nvPr/>
        </p:nvPicPr>
        <p:blipFill>
          <a:blip r:embed="rId2"/>
          <a:stretch>
            <a:fillRect/>
          </a:stretch>
        </p:blipFill>
        <p:spPr>
          <a:xfrm>
            <a:off x="228600" y="381695"/>
            <a:ext cx="8530046" cy="3382604"/>
          </a:xfrm>
          <a:prstGeom prst="rect">
            <a:avLst/>
          </a:prstGeom>
        </p:spPr>
      </p:pic>
    </p:spTree>
    <p:extLst>
      <p:ext uri="{BB962C8B-B14F-4D97-AF65-F5344CB8AC3E}">
        <p14:creationId xmlns:p14="http://schemas.microsoft.com/office/powerpoint/2010/main" val="3072372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18" t="-1" r="-48513" b="-6911"/>
          <a:stretch/>
        </p:blipFill>
        <p:spPr bwMode="auto">
          <a:xfrm>
            <a:off x="67056" y="188976"/>
            <a:ext cx="7290816" cy="466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직사각형 2"/>
          <p:cNvSpPr/>
          <p:nvPr/>
        </p:nvSpPr>
        <p:spPr>
          <a:xfrm>
            <a:off x="3938016" y="307884"/>
            <a:ext cx="4572000" cy="4247317"/>
          </a:xfrm>
          <a:prstGeom prst="rect">
            <a:avLst/>
          </a:prstGeom>
        </p:spPr>
        <p:txBody>
          <a:bodyPr>
            <a:spAutoFit/>
          </a:bodyPr>
          <a:lstStyle/>
          <a:p>
            <a:r>
              <a:rPr lang="en-US" dirty="0"/>
              <a:t>In conclusion, I would like to change the circuit structure to the one on the left, but I would like to hear the opinion of a TI engineer.</a:t>
            </a:r>
          </a:p>
          <a:p>
            <a:endParaRPr lang="en-US" dirty="0"/>
          </a:p>
          <a:p>
            <a:r>
              <a:rPr lang="en-US" dirty="0"/>
              <a:t>When making an in-house judgment, there is an error equal to the shunt resistance value in the low side diagnosis, but it does not seem to mean that the diagnosis itself is impossible. (Planned to cover with tuning)</a:t>
            </a:r>
          </a:p>
          <a:p>
            <a:endParaRPr lang="en-US" dirty="0"/>
          </a:p>
          <a:p>
            <a:r>
              <a:rPr lang="en-US" dirty="0"/>
              <a:t>Please give your opinion on whether PGND must be connected to the FET Source.</a:t>
            </a:r>
          </a:p>
        </p:txBody>
      </p:sp>
    </p:spTree>
    <p:extLst>
      <p:ext uri="{BB962C8B-B14F-4D97-AF65-F5344CB8AC3E}">
        <p14:creationId xmlns:p14="http://schemas.microsoft.com/office/powerpoint/2010/main" val="259501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69" y="-867716"/>
            <a:ext cx="8603269" cy="537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69" y="57310"/>
            <a:ext cx="7821806" cy="4444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372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15" y="148593"/>
            <a:ext cx="7929151" cy="435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43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02" y="62046"/>
            <a:ext cx="7879057" cy="4472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48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30" y="16997"/>
            <a:ext cx="7921995" cy="4522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76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360A278-D7C0-45FD-9BAD-04D65C10E1BD}"/>
              </a:ext>
            </a:extLst>
          </p:cNvPr>
          <p:cNvPicPr>
            <a:picLocks noChangeAspect="1"/>
          </p:cNvPicPr>
          <p:nvPr/>
        </p:nvPicPr>
        <p:blipFill>
          <a:blip r:embed="rId2"/>
          <a:stretch>
            <a:fillRect/>
          </a:stretch>
        </p:blipFill>
        <p:spPr>
          <a:xfrm>
            <a:off x="1219151" y="1023257"/>
            <a:ext cx="3262821" cy="3096985"/>
          </a:xfrm>
          <a:prstGeom prst="rect">
            <a:avLst/>
          </a:prstGeom>
        </p:spPr>
      </p:pic>
      <p:cxnSp>
        <p:nvCxnSpPr>
          <p:cNvPr id="7" name="Straight Arrow Connector 6">
            <a:extLst>
              <a:ext uri="{FF2B5EF4-FFF2-40B4-BE49-F238E27FC236}">
                <a16:creationId xmlns:a16="http://schemas.microsoft.com/office/drawing/2014/main" id="{32A2DF00-767F-4B8D-8F87-95BCDEA13AA3}"/>
              </a:ext>
            </a:extLst>
          </p:cNvPr>
          <p:cNvCxnSpPr/>
          <p:nvPr/>
        </p:nvCxnSpPr>
        <p:spPr>
          <a:xfrm flipH="1">
            <a:off x="3768634" y="836976"/>
            <a:ext cx="1234440" cy="293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7FC69AD-A929-4A95-AA63-BE3CA56C7481}"/>
              </a:ext>
            </a:extLst>
          </p:cNvPr>
          <p:cNvCxnSpPr/>
          <p:nvPr/>
        </p:nvCxnSpPr>
        <p:spPr>
          <a:xfrm flipH="1">
            <a:off x="3258262" y="904058"/>
            <a:ext cx="1867989" cy="1257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88DCF0F-79A2-4654-8AAF-69945B3463C3}"/>
              </a:ext>
            </a:extLst>
          </p:cNvPr>
          <p:cNvSpPr txBox="1"/>
          <p:nvPr/>
        </p:nvSpPr>
        <p:spPr>
          <a:xfrm>
            <a:off x="4481972" y="561592"/>
            <a:ext cx="3729446" cy="1200329"/>
          </a:xfrm>
          <a:prstGeom prst="rect">
            <a:avLst/>
          </a:prstGeom>
          <a:solidFill>
            <a:srgbClr val="FFFF00"/>
          </a:solidFill>
        </p:spPr>
        <p:txBody>
          <a:bodyPr wrap="square" rtlCol="0">
            <a:spAutoFit/>
          </a:bodyPr>
          <a:lstStyle/>
          <a:p>
            <a:r>
              <a:rPr lang="en-US" sz="1200" dirty="0"/>
              <a:t>DRAIN pin should be connected “Drain of external FET” directly. DRAIN is used for VDS comparator</a:t>
            </a:r>
          </a:p>
          <a:p>
            <a:endParaRPr lang="en-US" sz="1200" dirty="0"/>
          </a:p>
          <a:p>
            <a:endParaRPr lang="en-US" sz="1200" dirty="0">
              <a:solidFill>
                <a:srgbClr val="FF0000"/>
              </a:solidFill>
            </a:endParaRPr>
          </a:p>
          <a:p>
            <a:endParaRPr lang="en-US" sz="1200" dirty="0">
              <a:solidFill>
                <a:srgbClr val="FF0000"/>
              </a:solidFill>
            </a:endParaRPr>
          </a:p>
          <a:p>
            <a:r>
              <a:rPr lang="en-US" sz="1200" dirty="0">
                <a:solidFill>
                  <a:srgbClr val="FF0000"/>
                </a:solidFill>
              </a:rPr>
              <a:t>Changed Circuit</a:t>
            </a:r>
          </a:p>
        </p:txBody>
      </p:sp>
      <p:cxnSp>
        <p:nvCxnSpPr>
          <p:cNvPr id="12" name="Straight Connector 11">
            <a:extLst>
              <a:ext uri="{FF2B5EF4-FFF2-40B4-BE49-F238E27FC236}">
                <a16:creationId xmlns:a16="http://schemas.microsoft.com/office/drawing/2014/main" id="{94005E20-B3F3-42A2-A8FD-DBE3F0A4526C}"/>
              </a:ext>
            </a:extLst>
          </p:cNvPr>
          <p:cNvCxnSpPr/>
          <p:nvPr/>
        </p:nvCxnSpPr>
        <p:spPr>
          <a:xfrm>
            <a:off x="3827417" y="1238522"/>
            <a:ext cx="44413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726CD1-0D08-4972-B27E-2D6E494C16A7}"/>
              </a:ext>
            </a:extLst>
          </p:cNvPr>
          <p:cNvCxnSpPr>
            <a:cxnSpLocks/>
          </p:cNvCxnSpPr>
          <p:nvPr/>
        </p:nvCxnSpPr>
        <p:spPr>
          <a:xfrm>
            <a:off x="4249814" y="1238522"/>
            <a:ext cx="0" cy="35296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04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6D219-6269-4D19-BDDD-3DC78392A231}"/>
              </a:ext>
            </a:extLst>
          </p:cNvPr>
          <p:cNvPicPr>
            <a:picLocks noChangeAspect="1"/>
          </p:cNvPicPr>
          <p:nvPr/>
        </p:nvPicPr>
        <p:blipFill>
          <a:blip r:embed="rId2"/>
          <a:stretch>
            <a:fillRect/>
          </a:stretch>
        </p:blipFill>
        <p:spPr>
          <a:xfrm>
            <a:off x="243772" y="292099"/>
            <a:ext cx="3020127" cy="3446391"/>
          </a:xfrm>
          <a:prstGeom prst="rect">
            <a:avLst/>
          </a:prstGeom>
        </p:spPr>
      </p:pic>
      <p:cxnSp>
        <p:nvCxnSpPr>
          <p:cNvPr id="4" name="Straight Arrow Connector 3">
            <a:extLst>
              <a:ext uri="{FF2B5EF4-FFF2-40B4-BE49-F238E27FC236}">
                <a16:creationId xmlns:a16="http://schemas.microsoft.com/office/drawing/2014/main" id="{647E7353-92D5-4DE3-A0CB-18A34F4F216F}"/>
              </a:ext>
            </a:extLst>
          </p:cNvPr>
          <p:cNvCxnSpPr/>
          <p:nvPr/>
        </p:nvCxnSpPr>
        <p:spPr>
          <a:xfrm flipH="1" flipV="1">
            <a:off x="2260600" y="1244600"/>
            <a:ext cx="1143000" cy="1327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D37D84A-42A0-4EF5-869D-5245B1F6217E}"/>
              </a:ext>
            </a:extLst>
          </p:cNvPr>
          <p:cNvSpPr txBox="1"/>
          <p:nvPr/>
        </p:nvSpPr>
        <p:spPr>
          <a:xfrm>
            <a:off x="3181350" y="2571750"/>
            <a:ext cx="1447800" cy="1061829"/>
          </a:xfrm>
          <a:prstGeom prst="rect">
            <a:avLst/>
          </a:prstGeom>
          <a:solidFill>
            <a:srgbClr val="FFFF00"/>
          </a:solidFill>
        </p:spPr>
        <p:txBody>
          <a:bodyPr wrap="square" rtlCol="0">
            <a:spAutoFit/>
          </a:bodyPr>
          <a:lstStyle/>
          <a:p>
            <a:r>
              <a:rPr lang="en-US" sz="900" dirty="0"/>
              <a:t>DRV8718-Q1 can support Inline current sense. Could be preferable solution to measure the motor current waveform directly</a:t>
            </a:r>
          </a:p>
        </p:txBody>
      </p:sp>
      <p:pic>
        <p:nvPicPr>
          <p:cNvPr id="6" name="Picture 5">
            <a:extLst>
              <a:ext uri="{FF2B5EF4-FFF2-40B4-BE49-F238E27FC236}">
                <a16:creationId xmlns:a16="http://schemas.microsoft.com/office/drawing/2014/main" id="{8806F772-BE1B-4E53-83CB-FC975AE2AB19}"/>
              </a:ext>
            </a:extLst>
          </p:cNvPr>
          <p:cNvPicPr>
            <a:picLocks noChangeAspect="1"/>
          </p:cNvPicPr>
          <p:nvPr/>
        </p:nvPicPr>
        <p:blipFill>
          <a:blip r:embed="rId3"/>
          <a:stretch>
            <a:fillRect/>
          </a:stretch>
        </p:blipFill>
        <p:spPr>
          <a:xfrm>
            <a:off x="7032936" y="903019"/>
            <a:ext cx="1850473" cy="2883103"/>
          </a:xfrm>
          <a:prstGeom prst="rect">
            <a:avLst/>
          </a:prstGeom>
        </p:spPr>
      </p:pic>
      <p:pic>
        <p:nvPicPr>
          <p:cNvPr id="8" name="Picture 7">
            <a:extLst>
              <a:ext uri="{FF2B5EF4-FFF2-40B4-BE49-F238E27FC236}">
                <a16:creationId xmlns:a16="http://schemas.microsoft.com/office/drawing/2014/main" id="{23F5717C-A554-4686-B175-2F93A78A6C13}"/>
              </a:ext>
            </a:extLst>
          </p:cNvPr>
          <p:cNvPicPr>
            <a:picLocks noChangeAspect="1"/>
          </p:cNvPicPr>
          <p:nvPr/>
        </p:nvPicPr>
        <p:blipFill>
          <a:blip r:embed="rId4"/>
          <a:stretch>
            <a:fillRect/>
          </a:stretch>
        </p:blipFill>
        <p:spPr>
          <a:xfrm>
            <a:off x="4862033" y="861713"/>
            <a:ext cx="1957867" cy="2924409"/>
          </a:xfrm>
          <a:prstGeom prst="rect">
            <a:avLst/>
          </a:prstGeom>
        </p:spPr>
      </p:pic>
      <p:sp>
        <p:nvSpPr>
          <p:cNvPr id="14" name="TextBox 13">
            <a:extLst>
              <a:ext uri="{FF2B5EF4-FFF2-40B4-BE49-F238E27FC236}">
                <a16:creationId xmlns:a16="http://schemas.microsoft.com/office/drawing/2014/main" id="{E44A177D-1CAC-4CCA-8B0A-891F2C6983C6}"/>
              </a:ext>
            </a:extLst>
          </p:cNvPr>
          <p:cNvSpPr txBox="1"/>
          <p:nvPr/>
        </p:nvSpPr>
        <p:spPr>
          <a:xfrm>
            <a:off x="5530850" y="2483996"/>
            <a:ext cx="444500" cy="169277"/>
          </a:xfrm>
          <a:prstGeom prst="rect">
            <a:avLst/>
          </a:prstGeom>
          <a:solidFill>
            <a:schemeClr val="bg1"/>
          </a:solidFill>
        </p:spPr>
        <p:txBody>
          <a:bodyPr wrap="square" rtlCol="0">
            <a:spAutoFit/>
          </a:bodyPr>
          <a:lstStyle/>
          <a:p>
            <a:r>
              <a:rPr lang="en-US" sz="500" dirty="0"/>
              <a:t>PGNDx</a:t>
            </a:r>
          </a:p>
        </p:txBody>
      </p:sp>
      <p:sp>
        <p:nvSpPr>
          <p:cNvPr id="17" name="TextBox 16">
            <a:extLst>
              <a:ext uri="{FF2B5EF4-FFF2-40B4-BE49-F238E27FC236}">
                <a16:creationId xmlns:a16="http://schemas.microsoft.com/office/drawing/2014/main" id="{AD3C40E7-9341-4594-894F-2D840545525C}"/>
              </a:ext>
            </a:extLst>
          </p:cNvPr>
          <p:cNvSpPr txBox="1"/>
          <p:nvPr/>
        </p:nvSpPr>
        <p:spPr>
          <a:xfrm>
            <a:off x="7852244" y="2471721"/>
            <a:ext cx="444500" cy="169277"/>
          </a:xfrm>
          <a:prstGeom prst="rect">
            <a:avLst/>
          </a:prstGeom>
          <a:solidFill>
            <a:schemeClr val="bg1"/>
          </a:solidFill>
        </p:spPr>
        <p:txBody>
          <a:bodyPr wrap="square" rtlCol="0">
            <a:spAutoFit/>
          </a:bodyPr>
          <a:lstStyle/>
          <a:p>
            <a:r>
              <a:rPr lang="en-US" sz="500" dirty="0"/>
              <a:t>PGNDx</a:t>
            </a:r>
          </a:p>
        </p:txBody>
      </p:sp>
      <p:sp>
        <p:nvSpPr>
          <p:cNvPr id="15" name="TextBox 14">
            <a:extLst>
              <a:ext uri="{FF2B5EF4-FFF2-40B4-BE49-F238E27FC236}">
                <a16:creationId xmlns:a16="http://schemas.microsoft.com/office/drawing/2014/main" id="{1F1D0FAB-256B-43FA-B83C-A1ECBB9B22C4}"/>
              </a:ext>
            </a:extLst>
          </p:cNvPr>
          <p:cNvSpPr txBox="1"/>
          <p:nvPr/>
        </p:nvSpPr>
        <p:spPr>
          <a:xfrm>
            <a:off x="5076828" y="527050"/>
            <a:ext cx="1411767" cy="369332"/>
          </a:xfrm>
          <a:prstGeom prst="rect">
            <a:avLst/>
          </a:prstGeom>
          <a:noFill/>
        </p:spPr>
        <p:txBody>
          <a:bodyPr wrap="square" rtlCol="0">
            <a:spAutoFit/>
          </a:bodyPr>
          <a:lstStyle/>
          <a:p>
            <a:r>
              <a:rPr lang="en-US" dirty="0"/>
              <a:t>InLine</a:t>
            </a:r>
          </a:p>
        </p:txBody>
      </p:sp>
      <p:sp>
        <p:nvSpPr>
          <p:cNvPr id="18" name="TextBox 17">
            <a:extLst>
              <a:ext uri="{FF2B5EF4-FFF2-40B4-BE49-F238E27FC236}">
                <a16:creationId xmlns:a16="http://schemas.microsoft.com/office/drawing/2014/main" id="{0FDB0542-34C5-4BBD-A177-EEB7F7C996F4}"/>
              </a:ext>
            </a:extLst>
          </p:cNvPr>
          <p:cNvSpPr txBox="1"/>
          <p:nvPr/>
        </p:nvSpPr>
        <p:spPr>
          <a:xfrm>
            <a:off x="7272135" y="479681"/>
            <a:ext cx="1411767" cy="369332"/>
          </a:xfrm>
          <a:prstGeom prst="rect">
            <a:avLst/>
          </a:prstGeom>
          <a:noFill/>
        </p:spPr>
        <p:txBody>
          <a:bodyPr wrap="square" rtlCol="0">
            <a:spAutoFit/>
          </a:bodyPr>
          <a:lstStyle/>
          <a:p>
            <a:r>
              <a:rPr lang="en-US" dirty="0"/>
              <a:t>LowSide</a:t>
            </a:r>
          </a:p>
        </p:txBody>
      </p:sp>
      <p:sp>
        <p:nvSpPr>
          <p:cNvPr id="3" name="직사각형 2"/>
          <p:cNvSpPr/>
          <p:nvPr/>
        </p:nvSpPr>
        <p:spPr>
          <a:xfrm>
            <a:off x="6804660" y="284479"/>
            <a:ext cx="1958340" cy="38379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D37D84A-42A0-4EF5-869D-5245B1F6217E}"/>
              </a:ext>
            </a:extLst>
          </p:cNvPr>
          <p:cNvSpPr txBox="1"/>
          <p:nvPr/>
        </p:nvSpPr>
        <p:spPr>
          <a:xfrm>
            <a:off x="8883409" y="350535"/>
            <a:ext cx="1447800" cy="3554819"/>
          </a:xfrm>
          <a:prstGeom prst="rect">
            <a:avLst/>
          </a:prstGeom>
          <a:solidFill>
            <a:srgbClr val="FFFF00"/>
          </a:solidFill>
        </p:spPr>
        <p:txBody>
          <a:bodyPr wrap="square" rtlCol="0">
            <a:spAutoFit/>
          </a:bodyPr>
          <a:lstStyle/>
          <a:p>
            <a:r>
              <a:rPr lang="en-US" sz="900" dirty="0"/>
              <a:t>In this circuit we want to monitor the current using the low side concept. Is it correct to connect PGNDx to the + terminal of RSHUNT?</a:t>
            </a:r>
          </a:p>
          <a:p>
            <a:r>
              <a:rPr lang="en-US" sz="900" dirty="0"/>
              <a:t>We are currently evaluating the product after production, and it appears that there is an offset in the DRV8718 diagnostic function, so we would like to contact you to confirm.</a:t>
            </a:r>
          </a:p>
          <a:p>
            <a:r>
              <a:rPr lang="en-US" sz="900" dirty="0"/>
              <a:t>Additionally, there is current sensing voltage interference between loads that commonly use PGND1 or PGND2, so we are reviewing the impact on the PGNDx connection point above and would like to request confirmation of the above information.</a:t>
            </a:r>
          </a:p>
        </p:txBody>
      </p:sp>
    </p:spTree>
    <p:extLst>
      <p:ext uri="{BB962C8B-B14F-4D97-AF65-F5344CB8AC3E}">
        <p14:creationId xmlns:p14="http://schemas.microsoft.com/office/powerpoint/2010/main" val="380908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r="50000" b="-6911"/>
          <a:stretch/>
        </p:blipFill>
        <p:spPr bwMode="auto">
          <a:xfrm>
            <a:off x="22966" y="188976"/>
            <a:ext cx="3821450" cy="4667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297447" y="484810"/>
            <a:ext cx="5846553" cy="3939540"/>
          </a:xfrm>
          <a:prstGeom prst="rect">
            <a:avLst/>
          </a:prstGeom>
          <a:noFill/>
        </p:spPr>
        <p:txBody>
          <a:bodyPr wrap="square" rtlCol="0">
            <a:spAutoFit/>
          </a:bodyPr>
          <a:lstStyle/>
          <a:p>
            <a:r>
              <a:rPr lang="en-US" dirty="0"/>
              <a:t>Current circuit structure considering PCB artwork</a:t>
            </a:r>
          </a:p>
          <a:p>
            <a:endParaRPr lang="en-US" sz="800" dirty="0"/>
          </a:p>
          <a:p>
            <a:r>
              <a:rPr lang="en-US" sz="800" dirty="0"/>
              <a:t>We confirmed that the circuit is connected by PGND1, but due to the impedance difference due to the pattern, </a:t>
            </a:r>
          </a:p>
          <a:p>
            <a:r>
              <a:rPr lang="en-US" sz="800" dirty="0"/>
              <a:t>the two shunt resistors are not combined in parallel and the current is measured as each set.</a:t>
            </a:r>
          </a:p>
          <a:p>
            <a:endParaRPr lang="en-US" sz="800" dirty="0"/>
          </a:p>
          <a:p>
            <a:r>
              <a:rPr lang="en-US" sz="800" dirty="0"/>
              <a:t>However, there are two problems here and I would like to inquire.</a:t>
            </a:r>
          </a:p>
          <a:p>
            <a:r>
              <a:rPr lang="en-US" sz="800" dirty="0"/>
              <a:t>1. When driving the CS_1 line load, an off-set occurs on the opposite (CS_2) line (increased according to the output current.)</a:t>
            </a:r>
          </a:p>
          <a:p>
            <a:endParaRPr lang="en-US" sz="800" dirty="0"/>
          </a:p>
          <a:p>
            <a:r>
              <a:rPr lang="en-US" sz="800" dirty="0"/>
              <a:t>2. An error of more than 30% occurs in the current sensing part of the GATE DRIVER through 1mΩ. </a:t>
            </a:r>
          </a:p>
          <a:p>
            <a:r>
              <a:rPr lang="en-US" sz="800" dirty="0"/>
              <a:t>(The voltage across the shunt resistor is measured normally, but the VSO output has an error of about 30% in the calculated value - the error rate is maintained even when the load increases.)</a:t>
            </a:r>
          </a:p>
          <a:p>
            <a:r>
              <a:rPr lang="en-US" sz="800" dirty="0"/>
              <a:t>Ex) At 16.8A load, the voltage across the shunt is calculated as 0.0168V / VSO output voltage is calculated as 2.034V (offset not included), but when actually measured, the voltage across the shunt is almost the same / VSO output voltage is measured as 2.48V.)</a:t>
            </a:r>
          </a:p>
          <a:p>
            <a:r>
              <a:rPr lang="en-US" sz="800" dirty="0"/>
              <a:t>※ Current sensing register settings are as follows.</a:t>
            </a:r>
          </a:p>
          <a:p>
            <a:r>
              <a:rPr lang="en-US" sz="800" dirty="0"/>
              <a:t>In the data sheet, there is only tolerance information for amplification and no information on output deviation, so please confirm whether there may be a 30% error.</a:t>
            </a:r>
          </a:p>
          <a:p>
            <a:endParaRPr lang="en-US" sz="800" dirty="0"/>
          </a:p>
          <a:p>
            <a:r>
              <a:rPr lang="en-US" sz="800" dirty="0"/>
              <a:t>For additional inquiries, please confirm whether your understanding of "Current Shunt Amplifier Configuration" is correct.</a:t>
            </a:r>
          </a:p>
          <a:p>
            <a:endParaRPr lang="en-US" sz="800" dirty="0"/>
          </a:p>
          <a:p>
            <a:r>
              <a:rPr lang="en-US" sz="800" dirty="0"/>
              <a:t>When VAREF = 5V, VSO_BI = 2.25V / VSO_UNI = 4.125V. Can I think of the voltage value calculated here as the range that can be sensed?</a:t>
            </a:r>
          </a:p>
          <a:p>
            <a:endParaRPr lang="en-US" sz="800" dirty="0"/>
          </a:p>
          <a:p>
            <a:r>
              <a:rPr lang="en-US" sz="800" dirty="0"/>
              <a:t>Example 1. When VSO_BI is set, the offset of VSO is approximately 2.5V. When inline sensing, current sensing can be used up to +2.25V when rising / -2.25V when falling based on 2.5V.</a:t>
            </a:r>
          </a:p>
          <a:p>
            <a:endParaRPr lang="en-US" sz="800" dirty="0"/>
          </a:p>
          <a:p>
            <a:r>
              <a:rPr lang="en-US" sz="800" dirty="0"/>
              <a:t>Example 2. When VSO_UNI is set, the offset of VSO is approximately 0.7V. When sensing high side or low side, current sensing can be used up to 4.125V when rising from 0.7V.</a:t>
            </a:r>
          </a:p>
          <a:p>
            <a:endParaRPr lang="en-US" sz="800" dirty="0"/>
          </a:p>
          <a:p>
            <a:r>
              <a:rPr lang="en-US" sz="800" dirty="0"/>
              <a:t>Is it correct to understand it as above?</a:t>
            </a:r>
          </a:p>
        </p:txBody>
      </p:sp>
    </p:spTree>
    <p:extLst>
      <p:ext uri="{BB962C8B-B14F-4D97-AF65-F5344CB8AC3E}">
        <p14:creationId xmlns:p14="http://schemas.microsoft.com/office/powerpoint/2010/main" val="3705067143"/>
      </p:ext>
    </p:extLst>
  </p:cSld>
  <p:clrMapOvr>
    <a:masterClrMapping/>
  </p:clrMapOvr>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2289</TotalTime>
  <Words>617</Words>
  <Application>Microsoft Office PowerPoint</Application>
  <PresentationFormat>화면 슬라이드 쇼(16:9)</PresentationFormat>
  <Paragraphs>41</Paragraphs>
  <Slides>10</Slides>
  <Notes>0</Notes>
  <HiddenSlides>0</HiddenSlides>
  <MMClips>0</MMClips>
  <ScaleCrop>false</ScaleCrop>
  <HeadingPairs>
    <vt:vector size="6" baseType="variant">
      <vt:variant>
        <vt:lpstr>사용한 글꼴</vt:lpstr>
      </vt:variant>
      <vt:variant>
        <vt:i4>1</vt:i4>
      </vt:variant>
      <vt:variant>
        <vt:lpstr>테마</vt:lpstr>
      </vt:variant>
      <vt:variant>
        <vt:i4>1</vt:i4>
      </vt:variant>
      <vt:variant>
        <vt:lpstr>슬라이드 제목</vt:lpstr>
      </vt:variant>
      <vt:variant>
        <vt:i4>10</vt:i4>
      </vt:variant>
    </vt:vector>
  </HeadingPairs>
  <TitlesOfParts>
    <vt:vector size="12" baseType="lpstr">
      <vt:lpstr>Arial</vt:lpstr>
      <vt:lpstr>FinalPowerpoint</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Texas Instruments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Kari Drews</dc:creator>
  <cp:lastModifiedBy>Jeffrey Chung</cp:lastModifiedBy>
  <cp:revision>154</cp:revision>
  <dcterms:created xsi:type="dcterms:W3CDTF">2007-12-19T20:51:45Z</dcterms:created>
  <dcterms:modified xsi:type="dcterms:W3CDTF">2023-12-28T10:49:02Z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79e395e-e3b5-421f-8616-70a10f9451af_Enabled">
    <vt:lpwstr>true</vt:lpwstr>
  </property>
  <property fmtid="{D5CDD505-2E9C-101B-9397-08002B2CF9AE}" pid="3" name="MSIP_Label_879e395e-e3b5-421f-8616-70a10f9451af_SetDate">
    <vt:lpwstr>2023-12-28T10:48:53Z</vt:lpwstr>
  </property>
  <property fmtid="{D5CDD505-2E9C-101B-9397-08002B2CF9AE}" pid="4" name="MSIP_Label_879e395e-e3b5-421f-8616-70a10f9451af_Method">
    <vt:lpwstr>Standard</vt:lpwstr>
  </property>
  <property fmtid="{D5CDD505-2E9C-101B-9397-08002B2CF9AE}" pid="5" name="MSIP_Label_879e395e-e3b5-421f-8616-70a10f9451af_Name">
    <vt:lpwstr>879e395e-e3b5-421f-8616-70a10f9451af</vt:lpwstr>
  </property>
  <property fmtid="{D5CDD505-2E9C-101B-9397-08002B2CF9AE}" pid="6" name="MSIP_Label_879e395e-e3b5-421f-8616-70a10f9451af_SiteId">
    <vt:lpwstr>0beb0c35-9cbb-4feb-99e5-589e415c7944</vt:lpwstr>
  </property>
  <property fmtid="{D5CDD505-2E9C-101B-9397-08002B2CF9AE}" pid="7" name="MSIP_Label_879e395e-e3b5-421f-8616-70a10f9451af_ActionId">
    <vt:lpwstr>d74a4a7d-04c4-4490-8228-7742980fab40</vt:lpwstr>
  </property>
  <property fmtid="{D5CDD505-2E9C-101B-9397-08002B2CF9AE}" pid="8" name="MSIP_Label_879e395e-e3b5-421f-8616-70a10f9451af_ContentBits">
    <vt:lpwstr>0</vt:lpwstr>
  </property>
</Properties>
</file>