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3" r:id="rId2"/>
    <p:sldId id="2076137920" r:id="rId3"/>
    <p:sldId id="2076137922" r:id="rId4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65" autoAdjust="0"/>
    <p:restoredTop sz="94598" autoAdjust="0"/>
  </p:normalViewPr>
  <p:slideViewPr>
    <p:cSldViewPr snapToGrid="0">
      <p:cViewPr>
        <p:scale>
          <a:sx n="150" d="100"/>
          <a:sy n="150" d="100"/>
        </p:scale>
        <p:origin x="840" y="60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AC919B-4D01-4240-BDFD-860B66B017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154480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F557F9C-1201-3A47-8D2D-7E98BF45F0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3977060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DD158AE-82CC-924D-B2D9-111EE21E38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43298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BC35851-DCE0-F247-A73D-CE5DAF7E1A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308787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86DE67D-74D6-E24F-A53E-44A9C5B752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244574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F552890-0675-5942-BD45-247DCD612F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264" y="86"/>
            <a:ext cx="9166479" cy="5143413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-12526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363452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B06B6E4-36B5-2A4D-8795-84CABEE4FA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C7E7816-A48B-4805-9A47-CE865F4F101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10317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  <p:sldLayoutId id="2147483718" r:id="rId18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0" fontAlgn="base" hangingPunct="0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322C392-1150-4FE0-85EF-BF728FA6BF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885" y="502675"/>
            <a:ext cx="7256417" cy="3756869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86548C70-87D2-4B5E-B43A-3D41DA7CF5FB}"/>
              </a:ext>
            </a:extLst>
          </p:cNvPr>
          <p:cNvSpPr txBox="1"/>
          <p:nvPr/>
        </p:nvSpPr>
        <p:spPr>
          <a:xfrm>
            <a:off x="3414713" y="1431367"/>
            <a:ext cx="1533523" cy="3231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00" dirty="0"/>
              <a:t>Ohm and Cap DNP is recommended.</a:t>
            </a:r>
          </a:p>
          <a:p>
            <a:r>
              <a:rPr lang="en-US" sz="500" dirty="0"/>
              <a:t>Filter makes delay for VDS overcurrent protection response.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133AEDF-90CA-411B-829D-4C90C7E71F33}"/>
              </a:ext>
            </a:extLst>
          </p:cNvPr>
          <p:cNvCxnSpPr/>
          <p:nvPr/>
        </p:nvCxnSpPr>
        <p:spPr>
          <a:xfrm flipH="1">
            <a:off x="3100388" y="1709738"/>
            <a:ext cx="314325" cy="223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AF029B4-13F1-4996-AB30-6C22BE498A38}"/>
              </a:ext>
            </a:extLst>
          </p:cNvPr>
          <p:cNvCxnSpPr>
            <a:cxnSpLocks/>
          </p:cNvCxnSpPr>
          <p:nvPr/>
        </p:nvCxnSpPr>
        <p:spPr>
          <a:xfrm flipV="1">
            <a:off x="1574266" y="785625"/>
            <a:ext cx="0" cy="4408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D773537-0566-4B00-B2E9-59E6EEC9179E}"/>
              </a:ext>
            </a:extLst>
          </p:cNvPr>
          <p:cNvSpPr txBox="1"/>
          <p:nvPr/>
        </p:nvSpPr>
        <p:spPr>
          <a:xfrm>
            <a:off x="1681172" y="976162"/>
            <a:ext cx="41909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0ohm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EC15222-59C7-4CE6-B460-AE80755D8029}"/>
              </a:ext>
            </a:extLst>
          </p:cNvPr>
          <p:cNvSpPr/>
          <p:nvPr/>
        </p:nvSpPr>
        <p:spPr>
          <a:xfrm rot="5400000">
            <a:off x="1501144" y="1002059"/>
            <a:ext cx="170939" cy="1139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B73B167-530C-4293-9254-F308D602D5DC}"/>
              </a:ext>
            </a:extLst>
          </p:cNvPr>
          <p:cNvSpPr txBox="1"/>
          <p:nvPr/>
        </p:nvSpPr>
        <p:spPr>
          <a:xfrm>
            <a:off x="2100271" y="361587"/>
            <a:ext cx="1057267" cy="3231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00" dirty="0"/>
              <a:t>0ohm 0402(inch) resistor: </a:t>
            </a:r>
          </a:p>
          <a:p>
            <a:r>
              <a:rPr lang="en-US" sz="500" dirty="0"/>
              <a:t>Optional: helpful debug for EMC or workaround.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23CC6BC-BB8A-4490-8645-01C75D002590}"/>
              </a:ext>
            </a:extLst>
          </p:cNvPr>
          <p:cNvCxnSpPr>
            <a:cxnSpLocks/>
            <a:stCxn id="37" idx="1"/>
          </p:cNvCxnSpPr>
          <p:nvPr/>
        </p:nvCxnSpPr>
        <p:spPr>
          <a:xfrm flipH="1">
            <a:off x="1703919" y="523170"/>
            <a:ext cx="396352" cy="5070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>
            <a:extLst>
              <a:ext uri="{FF2B5EF4-FFF2-40B4-BE49-F238E27FC236}">
                <a16:creationId xmlns:a16="http://schemas.microsoft.com/office/drawing/2014/main" id="{7388F097-6BF2-4630-9686-66ABCE2B85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0204" y="577279"/>
            <a:ext cx="390342" cy="2129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B28BFDA-FDA1-42B0-A157-8A97041C9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21" y="2187757"/>
            <a:ext cx="977596" cy="1266825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BFBBABD3-253D-4999-B535-05584D110DB5}"/>
              </a:ext>
            </a:extLst>
          </p:cNvPr>
          <p:cNvSpPr txBox="1"/>
          <p:nvPr/>
        </p:nvSpPr>
        <p:spPr>
          <a:xfrm>
            <a:off x="291418" y="1704499"/>
            <a:ext cx="1833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Lowside</a:t>
            </a:r>
            <a:r>
              <a:rPr lang="en-US" dirty="0"/>
              <a:t> sense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6E5C4CEF-51A3-45CF-8E68-1E20388EE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2439" y="2187757"/>
            <a:ext cx="977596" cy="1266825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57738B09-0CF7-416E-B02E-8D5050E03E9D}"/>
              </a:ext>
            </a:extLst>
          </p:cNvPr>
          <p:cNvSpPr txBox="1"/>
          <p:nvPr/>
        </p:nvSpPr>
        <p:spPr>
          <a:xfrm>
            <a:off x="4326707" y="3406028"/>
            <a:ext cx="4417243" cy="24622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/>
              <a:t>PGND1 is for HB1-2 (SH1/2/3/4) and PGND2 is for HB3-4(SH5/6/7/8)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FA6F2F4-C26E-447D-A01D-7415A5F5E956}"/>
              </a:ext>
            </a:extLst>
          </p:cNvPr>
          <p:cNvCxnSpPr>
            <a:cxnSpLocks/>
          </p:cNvCxnSpPr>
          <p:nvPr/>
        </p:nvCxnSpPr>
        <p:spPr>
          <a:xfrm flipH="1">
            <a:off x="1162050" y="3055727"/>
            <a:ext cx="12712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27FD1312-8040-4672-A5E2-AE278A39ABA9}"/>
              </a:ext>
            </a:extLst>
          </p:cNvPr>
          <p:cNvSpPr txBox="1"/>
          <p:nvPr/>
        </p:nvSpPr>
        <p:spPr>
          <a:xfrm>
            <a:off x="572132" y="2916815"/>
            <a:ext cx="15049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PGND1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BD5FCED-E350-451B-A0FC-E155E2DFF6BC}"/>
              </a:ext>
            </a:extLst>
          </p:cNvPr>
          <p:cNvSpPr txBox="1"/>
          <p:nvPr/>
        </p:nvSpPr>
        <p:spPr>
          <a:xfrm>
            <a:off x="1677032" y="2489347"/>
            <a:ext cx="400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HB1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B620448-C009-46B0-B50A-BE9EB66369AB}"/>
              </a:ext>
            </a:extLst>
          </p:cNvPr>
          <p:cNvSpPr txBox="1"/>
          <p:nvPr/>
        </p:nvSpPr>
        <p:spPr>
          <a:xfrm>
            <a:off x="2003217" y="2490183"/>
            <a:ext cx="400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HB2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BED95EB-84E7-44DE-A96F-82B53D03E323}"/>
              </a:ext>
            </a:extLst>
          </p:cNvPr>
          <p:cNvSpPr txBox="1"/>
          <p:nvPr/>
        </p:nvSpPr>
        <p:spPr>
          <a:xfrm>
            <a:off x="2837915" y="2486304"/>
            <a:ext cx="400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HB3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31A94BA-5BCD-4213-A8F5-AFACA29F54FC}"/>
              </a:ext>
            </a:extLst>
          </p:cNvPr>
          <p:cNvSpPr txBox="1"/>
          <p:nvPr/>
        </p:nvSpPr>
        <p:spPr>
          <a:xfrm>
            <a:off x="3164100" y="2480410"/>
            <a:ext cx="400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HB4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866DFE05-BE89-4F47-B80F-F885046D23CB}"/>
              </a:ext>
            </a:extLst>
          </p:cNvPr>
          <p:cNvCxnSpPr>
            <a:cxnSpLocks/>
          </p:cNvCxnSpPr>
          <p:nvPr/>
        </p:nvCxnSpPr>
        <p:spPr>
          <a:xfrm flipH="1">
            <a:off x="2035719" y="2197147"/>
            <a:ext cx="1426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686F1D1-131A-4B77-8E23-616B5EB8BA23}"/>
              </a:ext>
            </a:extLst>
          </p:cNvPr>
          <p:cNvCxnSpPr>
            <a:cxnSpLocks/>
          </p:cNvCxnSpPr>
          <p:nvPr/>
        </p:nvCxnSpPr>
        <p:spPr>
          <a:xfrm>
            <a:off x="3030908" y="2197622"/>
            <a:ext cx="7212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0349F32A-BBCA-4BDB-A36C-F663629458EF}"/>
              </a:ext>
            </a:extLst>
          </p:cNvPr>
          <p:cNvSpPr txBox="1"/>
          <p:nvPr/>
        </p:nvSpPr>
        <p:spPr>
          <a:xfrm>
            <a:off x="3781425" y="2057197"/>
            <a:ext cx="15049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/>
              <a:t>DRAINpin</a:t>
            </a:r>
            <a:endParaRPr lang="en-US" sz="1050" dirty="0"/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7FC675D0-2D16-4EF0-B808-E14DFEA3234C}"/>
              </a:ext>
            </a:extLst>
          </p:cNvPr>
          <p:cNvCxnSpPr/>
          <p:nvPr/>
        </p:nvCxnSpPr>
        <p:spPr>
          <a:xfrm flipV="1">
            <a:off x="2600309" y="1918224"/>
            <a:ext cx="0" cy="2857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7E85B2BB-2033-4ED6-B01A-03272DF5F530}"/>
              </a:ext>
            </a:extLst>
          </p:cNvPr>
          <p:cNvSpPr txBox="1"/>
          <p:nvPr/>
        </p:nvSpPr>
        <p:spPr>
          <a:xfrm>
            <a:off x="2359898" y="1714123"/>
            <a:ext cx="15049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VBAT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91ED87F-47C7-4A5E-A550-376B3C1FBEEA}"/>
              </a:ext>
            </a:extLst>
          </p:cNvPr>
          <p:cNvSpPr txBox="1"/>
          <p:nvPr/>
        </p:nvSpPr>
        <p:spPr>
          <a:xfrm>
            <a:off x="3762107" y="1680521"/>
            <a:ext cx="1833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Inline sense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F9451763-5DA0-49FD-9735-F6D742F926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7457" y="2203972"/>
            <a:ext cx="975798" cy="126682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8BD68F2-B9F2-4850-ABEA-862BC0900615}"/>
              </a:ext>
            </a:extLst>
          </p:cNvPr>
          <p:cNvSpPr/>
          <p:nvPr/>
        </p:nvSpPr>
        <p:spPr>
          <a:xfrm>
            <a:off x="2737469" y="2252170"/>
            <a:ext cx="945786" cy="1590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8E56220F-9739-4540-A44E-32DE16716A28}"/>
              </a:ext>
            </a:extLst>
          </p:cNvPr>
          <p:cNvCxnSpPr>
            <a:cxnSpLocks/>
          </p:cNvCxnSpPr>
          <p:nvPr/>
        </p:nvCxnSpPr>
        <p:spPr>
          <a:xfrm>
            <a:off x="3206761" y="3252577"/>
            <a:ext cx="7628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9A2C53C-C490-4BF5-83D2-7E95866B9D28}"/>
              </a:ext>
            </a:extLst>
          </p:cNvPr>
          <p:cNvCxnSpPr/>
          <p:nvPr/>
        </p:nvCxnSpPr>
        <p:spPr>
          <a:xfrm>
            <a:off x="2033319" y="3275223"/>
            <a:ext cx="11579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FDAAA2B4-5A34-47E8-9768-1D024F8E45CA}"/>
              </a:ext>
            </a:extLst>
          </p:cNvPr>
          <p:cNvSpPr txBox="1"/>
          <p:nvPr/>
        </p:nvSpPr>
        <p:spPr>
          <a:xfrm>
            <a:off x="2837915" y="2493158"/>
            <a:ext cx="400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HB3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66F9952-4FB4-4A36-92C8-664FA2BA81B4}"/>
              </a:ext>
            </a:extLst>
          </p:cNvPr>
          <p:cNvSpPr txBox="1"/>
          <p:nvPr/>
        </p:nvSpPr>
        <p:spPr>
          <a:xfrm>
            <a:off x="3164100" y="2493994"/>
            <a:ext cx="400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HB4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3A2A327-3EC8-4D2D-87A5-2ACAAD89EB22}"/>
              </a:ext>
            </a:extLst>
          </p:cNvPr>
          <p:cNvCxnSpPr>
            <a:endCxn id="39" idx="0"/>
          </p:cNvCxnSpPr>
          <p:nvPr/>
        </p:nvCxnSpPr>
        <p:spPr>
          <a:xfrm>
            <a:off x="2702439" y="2187757"/>
            <a:ext cx="4887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BB5E71E-D275-4B08-912B-A67B29597B7E}"/>
              </a:ext>
            </a:extLst>
          </p:cNvPr>
          <p:cNvCxnSpPr>
            <a:stCxn id="41" idx="0"/>
          </p:cNvCxnSpPr>
          <p:nvPr/>
        </p:nvCxnSpPr>
        <p:spPr>
          <a:xfrm flipH="1">
            <a:off x="3191237" y="2203972"/>
            <a:ext cx="4119" cy="2072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8FBF3929-A922-470C-8B07-3CF0316FAD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2967493" y="2657494"/>
            <a:ext cx="136041" cy="20006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2277C089-8679-4C52-B940-78CD8EE89941}"/>
              </a:ext>
            </a:extLst>
          </p:cNvPr>
          <p:cNvSpPr txBox="1"/>
          <p:nvPr/>
        </p:nvSpPr>
        <p:spPr>
          <a:xfrm>
            <a:off x="158749" y="336550"/>
            <a:ext cx="8407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not MUST have, but better for low side current sensing. Low side VDS overcurrent detection is not impacted by sense resister.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8A89F01-385F-4D89-BD19-BC7562D630FC}"/>
              </a:ext>
            </a:extLst>
          </p:cNvPr>
          <p:cNvSpPr txBox="1"/>
          <p:nvPr/>
        </p:nvSpPr>
        <p:spPr>
          <a:xfrm>
            <a:off x="3969579" y="3144418"/>
            <a:ext cx="15049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PGND2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2843E32-897F-4CFC-8CD7-D61F44DADA97}"/>
              </a:ext>
            </a:extLst>
          </p:cNvPr>
          <p:cNvSpPr txBox="1"/>
          <p:nvPr/>
        </p:nvSpPr>
        <p:spPr>
          <a:xfrm>
            <a:off x="2811675" y="3421564"/>
            <a:ext cx="15049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System GND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BCE128E-C19C-4121-A0BB-6D37227C5C82}"/>
              </a:ext>
            </a:extLst>
          </p:cNvPr>
          <p:cNvSpPr txBox="1"/>
          <p:nvPr/>
        </p:nvSpPr>
        <p:spPr>
          <a:xfrm>
            <a:off x="1628238" y="3413927"/>
            <a:ext cx="15049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System GND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15CAEF5-A10D-4B23-BB2E-7A23BB707C63}"/>
              </a:ext>
            </a:extLst>
          </p:cNvPr>
          <p:cNvSpPr txBox="1"/>
          <p:nvPr/>
        </p:nvSpPr>
        <p:spPr>
          <a:xfrm>
            <a:off x="1471413" y="4024331"/>
            <a:ext cx="4417243" cy="5539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/>
              <a:t>Please be careful. Current schematic is paired with SH1 and SH8, SH4 and SH5. It will cause the problem with above PGND1/2 connection. </a:t>
            </a:r>
          </a:p>
        </p:txBody>
      </p:sp>
    </p:spTree>
    <p:extLst>
      <p:ext uri="{BB962C8B-B14F-4D97-AF65-F5344CB8AC3E}">
        <p14:creationId xmlns:p14="http://schemas.microsoft.com/office/powerpoint/2010/main" val="1768202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5221541-CD2E-4F82-871B-ED4BEA352F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4181" y="98613"/>
            <a:ext cx="4090143" cy="288183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F7556F2-5029-4B70-ABBD-6B2CE41F31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350" y="2825380"/>
            <a:ext cx="2648224" cy="1619787"/>
          </a:xfrm>
          <a:prstGeom prst="rect">
            <a:avLst/>
          </a:prstGeom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4864558-EB7E-4C0D-84AB-1E862FB09469}"/>
              </a:ext>
            </a:extLst>
          </p:cNvPr>
          <p:cNvCxnSpPr>
            <a:cxnSpLocks/>
          </p:cNvCxnSpPr>
          <p:nvPr/>
        </p:nvCxnSpPr>
        <p:spPr>
          <a:xfrm flipV="1">
            <a:off x="2673350" y="596900"/>
            <a:ext cx="2406650" cy="2286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59971A7-5656-4C1E-B995-F3C06A275853}"/>
              </a:ext>
            </a:extLst>
          </p:cNvPr>
          <p:cNvSpPr txBox="1"/>
          <p:nvPr/>
        </p:nvSpPr>
        <p:spPr>
          <a:xfrm>
            <a:off x="352562" y="1689147"/>
            <a:ext cx="2463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PI Filter ? This may be required for EMC. This is not TI DRV8718-Q1 requirement. PWM driving could need PI filter as EMC solution.</a:t>
            </a:r>
          </a:p>
        </p:txBody>
      </p:sp>
    </p:spTree>
    <p:extLst>
      <p:ext uri="{BB962C8B-B14F-4D97-AF65-F5344CB8AC3E}">
        <p14:creationId xmlns:p14="http://schemas.microsoft.com/office/powerpoint/2010/main" val="2224120964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1730</TotalTime>
  <Words>146</Words>
  <Application>Microsoft Office PowerPoint</Application>
  <PresentationFormat>On-screen Show (16:9)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FinalPowerpoint</vt:lpstr>
      <vt:lpstr>PowerPoint Presentation</vt:lpstr>
      <vt:lpstr>PowerPoint Presentation</vt:lpstr>
      <vt:lpstr>PowerPoint Presentation</vt:lpstr>
    </vt:vector>
  </TitlesOfParts>
  <Company>Texas Instruments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cp:lastModifiedBy>Morita, Shinya</cp:lastModifiedBy>
  <cp:revision>166</cp:revision>
  <dcterms:created xsi:type="dcterms:W3CDTF">2007-12-19T20:51:45Z</dcterms:created>
  <dcterms:modified xsi:type="dcterms:W3CDTF">2024-11-20T23:13:40Z</dcterms:modified>
</cp:coreProperties>
</file>