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5143500" type="screen16x9"/>
  <p:notesSz cx="9296400" cy="14770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285362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666253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047146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652">
          <p15:clr>
            <a:srgbClr val="A4A3A4"/>
          </p15:clr>
        </p15:guide>
        <p15:guide id="2" pos="29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AAA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41" autoAdjust="0"/>
    <p:restoredTop sz="94598" autoAdjust="0"/>
  </p:normalViewPr>
  <p:slideViewPr>
    <p:cSldViewPr snapToGrid="0">
      <p:cViewPr varScale="1">
        <p:scale>
          <a:sx n="150" d="100"/>
          <a:sy n="150" d="100"/>
        </p:scale>
        <p:origin x="918" y="114"/>
      </p:cViewPr>
      <p:guideLst>
        <p:guide orient="horz" pos="162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50" y="-96"/>
      </p:cViewPr>
      <p:guideLst>
        <p:guide orient="horz" pos="4652"/>
        <p:guide pos="29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8D56EAE8-38CB-4EE5-8A34-F5F49B68F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07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274638" y="1108075"/>
            <a:ext cx="9845676" cy="5538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854" y="7016308"/>
            <a:ext cx="7436693" cy="664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BED2394B-E06C-4DC9-BCC2-551C3DED9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35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362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6253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7146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7"/>
          </a:xfrm>
        </p:spPr>
        <p:txBody>
          <a:bodyPr anchor="t"/>
          <a:lstStyle>
            <a:lvl1pPr algn="l">
              <a:defRPr sz="3300" b="1" cap="all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700"/>
            </a:lvl1pPr>
            <a:lvl2pPr marL="380895" indent="0">
              <a:buNone/>
              <a:defRPr sz="1500"/>
            </a:lvl2pPr>
            <a:lvl3pPr marL="761790" indent="0">
              <a:buNone/>
              <a:defRPr sz="1300"/>
            </a:lvl3pPr>
            <a:lvl4pPr marL="1142683" indent="0">
              <a:buNone/>
              <a:defRPr sz="1200"/>
            </a:lvl4pPr>
            <a:lvl5pPr marL="1523573" indent="0">
              <a:buNone/>
              <a:defRPr sz="1200"/>
            </a:lvl5pPr>
            <a:lvl6pPr marL="1904467" indent="0">
              <a:buNone/>
              <a:defRPr sz="1200"/>
            </a:lvl6pPr>
            <a:lvl7pPr marL="2285362" indent="0">
              <a:buNone/>
              <a:defRPr sz="1200"/>
            </a:lvl7pPr>
            <a:lvl8pPr marL="2666253" indent="0">
              <a:buNone/>
              <a:defRPr sz="1200"/>
            </a:lvl8pPr>
            <a:lvl9pPr marL="3047146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4537472"/>
            <a:ext cx="2133600" cy="15478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118DC-F0C3-4C61-9EEA-2C495CD04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889398"/>
            <a:ext cx="4157663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8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7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30B41-3034-4777-B6DE-71856D985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8"/>
          </a:xfrm>
        </p:spPr>
        <p:txBody>
          <a:bodyPr anchor="b"/>
          <a:lstStyle>
            <a:lvl1pPr algn="l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8298"/>
          </a:xfrm>
        </p:spPr>
        <p:txBody>
          <a:bodyPr/>
          <a:lstStyle>
            <a:lvl1pPr marL="0" indent="0">
              <a:buNone/>
              <a:defRPr sz="1700"/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3"/>
          </a:xfrm>
        </p:spPr>
        <p:txBody>
          <a:bodyPr anchor="b"/>
          <a:lstStyle>
            <a:lvl1pPr algn="l">
              <a:defRPr sz="23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/>
          <a:lstStyle>
            <a:lvl1pPr marL="0" indent="0">
              <a:buNone/>
              <a:defRPr sz="2700"/>
            </a:lvl1pPr>
            <a:lvl2pPr marL="380895" indent="0">
              <a:buNone/>
              <a:defRPr sz="2300"/>
            </a:lvl2pPr>
            <a:lvl3pPr marL="761790" indent="0">
              <a:buNone/>
              <a:defRPr sz="2000"/>
            </a:lvl3pPr>
            <a:lvl4pPr marL="1142683" indent="0">
              <a:buNone/>
              <a:defRPr sz="1700"/>
            </a:lvl4pPr>
            <a:lvl5pPr marL="1523573" indent="0">
              <a:buNone/>
              <a:defRPr sz="1700"/>
            </a:lvl5pPr>
            <a:lvl6pPr marL="1904467" indent="0">
              <a:buNone/>
              <a:defRPr sz="1700"/>
            </a:lvl6pPr>
            <a:lvl7pPr marL="2285362" indent="0">
              <a:buNone/>
              <a:defRPr sz="1700"/>
            </a:lvl7pPr>
            <a:lvl8pPr marL="2666253" indent="0">
              <a:buNone/>
              <a:defRPr sz="1700"/>
            </a:lvl8pPr>
            <a:lvl9pPr marL="3047146" indent="0">
              <a:buNone/>
              <a:defRPr sz="17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Aft>
                <a:spcPct val="0"/>
              </a:spcAft>
              <a:buNone/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5F34B-1C25-4090-A4A7-9CEE84F430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E2BCE-81FD-49AD-8F3F-8C803C0A8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07157"/>
            <a:ext cx="2141537" cy="430172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07157"/>
            <a:ext cx="6275388" cy="430172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3E699-3BC5-4E82-A48B-54CC42B0E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9AC919B-4D01-4240-BDFD-860B66B017A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1544807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F557F9C-1201-3A47-8D2D-7E98BF45F03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3977060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DD158AE-82CC-924D-B2D9-111EE21E38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432982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BC35851-DCE0-F247-A73D-CE5DAF7E1A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3087872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86DE67D-74D6-E24F-A53E-44A9C5B7527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2445741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F552890-0675-5942-BD45-247DCD612F5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6264" y="86"/>
            <a:ext cx="9166479" cy="5143413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5571E-02C7-4909-A943-092A83DD341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-12526" y="4706938"/>
            <a:ext cx="8826500" cy="388620"/>
            <a:chOff x="0" y="6321425"/>
            <a:chExt cx="10591800" cy="46634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18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3634524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B06B6E4-36B5-2A4D-8795-84CABEE4FA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C7E7816-A48B-4805-9A47-CE865F4F101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10317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86357"/>
            <a:ext cx="8467725" cy="3709449"/>
          </a:xfrm>
        </p:spPr>
        <p:txBody>
          <a:bodyPr/>
          <a:lstStyle>
            <a:lvl1pPr>
              <a:spcBef>
                <a:spcPts val="667"/>
              </a:spcBef>
              <a:defRPr/>
            </a:lvl1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3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41910" y="4743450"/>
            <a:ext cx="874014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63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794149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4537472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pPr>
              <a:defRPr/>
            </a:pPr>
            <a:fld id="{B6C70261-DCF8-4A97-9502-E8EEF2364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  <p:sldLayoutId id="2147483715" r:id="rId15"/>
    <p:sldLayoutId id="2147483716" r:id="rId16"/>
    <p:sldLayoutId id="2147483717" r:id="rId17"/>
    <p:sldLayoutId id="2147483718" r:id="rId18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80895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6pPr>
      <a:lvl7pPr marL="761790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7pPr>
      <a:lvl8pPr marL="114268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8pPr>
      <a:lvl9pPr marL="152357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9pPr>
    </p:titleStyle>
    <p:bodyStyle>
      <a:lvl1pPr marL="189124" indent="-189124" algn="l" rtl="0" eaLnBrk="0" fontAlgn="base" hangingPunct="0">
        <a:spcBef>
          <a:spcPts val="667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78763" indent="-194416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711530" indent="-137548" algn="l" rtl="0" eaLnBrk="0" fontAlgn="base" hangingPunct="0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001168" indent="-194416" algn="l" rtl="0" eaLnBrk="0" fontAlgn="base" hangingPunct="0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240546" indent="-144163" algn="l" rtl="0" eaLnBrk="0" fontAlgn="base" hangingPunct="0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621441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002336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83230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64124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895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79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68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57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467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362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25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146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CD5812A-24B4-44F2-9CCA-BBE76222B7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368240"/>
            <a:ext cx="8496300" cy="3230922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4CF1777-C501-47E8-A177-72667CCB0CFB}"/>
              </a:ext>
            </a:extLst>
          </p:cNvPr>
          <p:cNvCxnSpPr>
            <a:cxnSpLocks/>
          </p:cNvCxnSpPr>
          <p:nvPr/>
        </p:nvCxnSpPr>
        <p:spPr>
          <a:xfrm flipH="1">
            <a:off x="7091822" y="583684"/>
            <a:ext cx="1123950" cy="9715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C23C3EDC-7C12-4E12-95D4-E34B56F7272D}"/>
              </a:ext>
            </a:extLst>
          </p:cNvPr>
          <p:cNvSpPr txBox="1"/>
          <p:nvPr/>
        </p:nvSpPr>
        <p:spPr>
          <a:xfrm>
            <a:off x="7364308" y="368240"/>
            <a:ext cx="1702928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800" dirty="0"/>
              <a:t>Do not drive 2 FETs on one </a:t>
            </a:r>
            <a:r>
              <a:rPr lang="en-US" sz="800" dirty="0" err="1"/>
              <a:t>GHx</a:t>
            </a:r>
            <a:r>
              <a:rPr lang="en-US" sz="800" dirty="0"/>
              <a:t>/</a:t>
            </a:r>
            <a:r>
              <a:rPr lang="en-US" sz="800" dirty="0" err="1"/>
              <a:t>GLx</a:t>
            </a:r>
            <a:r>
              <a:rPr lang="en-US" sz="800" dirty="0"/>
              <a:t>. Only 1 FET is allowed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A49F7B6-DAC0-46E4-A2EA-495CD3A3C730}"/>
              </a:ext>
            </a:extLst>
          </p:cNvPr>
          <p:cNvCxnSpPr>
            <a:cxnSpLocks/>
          </p:cNvCxnSpPr>
          <p:nvPr/>
        </p:nvCxnSpPr>
        <p:spPr>
          <a:xfrm>
            <a:off x="2444750" y="537517"/>
            <a:ext cx="863600" cy="2435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58C92FA5-D8B2-4541-B5E8-53EDC9297F5D}"/>
              </a:ext>
            </a:extLst>
          </p:cNvPr>
          <p:cNvSpPr txBox="1"/>
          <p:nvPr/>
        </p:nvSpPr>
        <p:spPr>
          <a:xfrm>
            <a:off x="842858" y="114325"/>
            <a:ext cx="1702928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800" dirty="0"/>
              <a:t>DRV8106S-Q1 is single Half bridge version of DRV8706-Q1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4E7A000-8745-443F-B1B8-19BFBCBE6212}"/>
              </a:ext>
            </a:extLst>
          </p:cNvPr>
          <p:cNvCxnSpPr>
            <a:cxnSpLocks/>
          </p:cNvCxnSpPr>
          <p:nvPr/>
        </p:nvCxnSpPr>
        <p:spPr>
          <a:xfrm flipV="1">
            <a:off x="3952492" y="269909"/>
            <a:ext cx="0" cy="4408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03F7D3B6-5775-4603-B6B2-7FE88B922D47}"/>
              </a:ext>
            </a:extLst>
          </p:cNvPr>
          <p:cNvSpPr txBox="1"/>
          <p:nvPr/>
        </p:nvSpPr>
        <p:spPr>
          <a:xfrm>
            <a:off x="3580836" y="422159"/>
            <a:ext cx="41909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0ohm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13DB3F8-430B-4C3E-BE51-690665330206}"/>
              </a:ext>
            </a:extLst>
          </p:cNvPr>
          <p:cNvSpPr/>
          <p:nvPr/>
        </p:nvSpPr>
        <p:spPr>
          <a:xfrm rot="5400000">
            <a:off x="3879370" y="486343"/>
            <a:ext cx="170939" cy="11395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158A425-8333-4918-8AB0-18C93178069B}"/>
              </a:ext>
            </a:extLst>
          </p:cNvPr>
          <p:cNvSpPr txBox="1"/>
          <p:nvPr/>
        </p:nvSpPr>
        <p:spPr>
          <a:xfrm>
            <a:off x="4421347" y="45075"/>
            <a:ext cx="1057267" cy="3231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500" dirty="0"/>
              <a:t>0ohm 0402(inch) resistor: </a:t>
            </a:r>
          </a:p>
          <a:p>
            <a:r>
              <a:rPr lang="en-US" sz="500" dirty="0"/>
              <a:t>Optional: helpful debug for EMC or workaround.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B46014D-53A2-4C57-9211-54F56EA80288}"/>
              </a:ext>
            </a:extLst>
          </p:cNvPr>
          <p:cNvCxnSpPr>
            <a:cxnSpLocks/>
          </p:cNvCxnSpPr>
          <p:nvPr/>
        </p:nvCxnSpPr>
        <p:spPr>
          <a:xfrm flipH="1">
            <a:off x="4082145" y="301579"/>
            <a:ext cx="339202" cy="2129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5">
            <a:extLst>
              <a:ext uri="{FF2B5EF4-FFF2-40B4-BE49-F238E27FC236}">
                <a16:creationId xmlns:a16="http://schemas.microsoft.com/office/drawing/2014/main" id="{4244595C-4DC8-428D-8A66-6E4B891BF3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2080" y="61563"/>
            <a:ext cx="390342" cy="212914"/>
          </a:xfrm>
          <a:prstGeom prst="rect">
            <a:avLst/>
          </a:prstGeom>
        </p:spPr>
      </p:pic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CFE4757-E318-4780-8AD5-4195DEF6E4A0}"/>
              </a:ext>
            </a:extLst>
          </p:cNvPr>
          <p:cNvCxnSpPr>
            <a:cxnSpLocks/>
          </p:cNvCxnSpPr>
          <p:nvPr/>
        </p:nvCxnSpPr>
        <p:spPr>
          <a:xfrm>
            <a:off x="2004736" y="2755900"/>
            <a:ext cx="0" cy="51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CE3ADCD-A369-4184-8100-2CB5CE6E407E}"/>
              </a:ext>
            </a:extLst>
          </p:cNvPr>
          <p:cNvCxnSpPr/>
          <p:nvPr/>
        </p:nvCxnSpPr>
        <p:spPr>
          <a:xfrm>
            <a:off x="1942824" y="2807873"/>
            <a:ext cx="114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7F1C931-C136-4B39-BEB4-A17D3D0DF36A}"/>
              </a:ext>
            </a:extLst>
          </p:cNvPr>
          <p:cNvCxnSpPr/>
          <p:nvPr/>
        </p:nvCxnSpPr>
        <p:spPr>
          <a:xfrm>
            <a:off x="1942823" y="2865022"/>
            <a:ext cx="1285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710CB8D6-4197-4011-9622-62501245AA87}"/>
              </a:ext>
            </a:extLst>
          </p:cNvPr>
          <p:cNvCxnSpPr/>
          <p:nvPr/>
        </p:nvCxnSpPr>
        <p:spPr>
          <a:xfrm>
            <a:off x="2007117" y="2865022"/>
            <a:ext cx="0" cy="1071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39AA6BBB-79A3-42A4-9C6E-4635571A45D5}"/>
              </a:ext>
            </a:extLst>
          </p:cNvPr>
          <p:cNvCxnSpPr/>
          <p:nvPr/>
        </p:nvCxnSpPr>
        <p:spPr>
          <a:xfrm>
            <a:off x="1961874" y="2966785"/>
            <a:ext cx="952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42A30DA6-873E-4B97-AD31-D799E27D1D74}"/>
              </a:ext>
            </a:extLst>
          </p:cNvPr>
          <p:cNvSpPr txBox="1"/>
          <p:nvPr/>
        </p:nvSpPr>
        <p:spPr>
          <a:xfrm>
            <a:off x="1907104" y="2918600"/>
            <a:ext cx="36432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" dirty="0"/>
              <a:t>GND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82A9247-771A-4476-957C-5887844D5BD3}"/>
              </a:ext>
            </a:extLst>
          </p:cNvPr>
          <p:cNvSpPr txBox="1"/>
          <p:nvPr/>
        </p:nvSpPr>
        <p:spPr>
          <a:xfrm>
            <a:off x="1323884" y="3665823"/>
            <a:ext cx="1044978" cy="24622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500" dirty="0"/>
              <a:t>~1 </a:t>
            </a:r>
            <a:r>
              <a:rPr lang="en-US" sz="500" dirty="0" err="1"/>
              <a:t>nF</a:t>
            </a:r>
            <a:r>
              <a:rPr lang="en-US" sz="500" dirty="0"/>
              <a:t> (DNP):Foot print only.</a:t>
            </a:r>
          </a:p>
          <a:p>
            <a:r>
              <a:rPr lang="en-US" sz="500" dirty="0"/>
              <a:t>Optional filter back up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4C4B6D1E-6C06-4035-95D3-5D3554999E2E}"/>
              </a:ext>
            </a:extLst>
          </p:cNvPr>
          <p:cNvCxnSpPr>
            <a:cxnSpLocks/>
          </p:cNvCxnSpPr>
          <p:nvPr/>
        </p:nvCxnSpPr>
        <p:spPr>
          <a:xfrm flipV="1">
            <a:off x="1742802" y="2918600"/>
            <a:ext cx="219072" cy="7325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4B0371EF-394C-49CA-A427-E31FB3FD0ED1}"/>
              </a:ext>
            </a:extLst>
          </p:cNvPr>
          <p:cNvSpPr/>
          <p:nvPr/>
        </p:nvSpPr>
        <p:spPr>
          <a:xfrm>
            <a:off x="3850932" y="1695923"/>
            <a:ext cx="114300" cy="76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2B7F0C1-3F60-4242-A6A0-7071883906C5}"/>
              </a:ext>
            </a:extLst>
          </p:cNvPr>
          <p:cNvSpPr txBox="1"/>
          <p:nvPr/>
        </p:nvSpPr>
        <p:spPr>
          <a:xfrm>
            <a:off x="4310413" y="2107796"/>
            <a:ext cx="176370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600" dirty="0"/>
              <a:t>0ohm on </a:t>
            </a:r>
            <a:r>
              <a:rPr lang="en-US" sz="600" dirty="0" err="1"/>
              <a:t>GHx</a:t>
            </a:r>
            <a:r>
              <a:rPr lang="en-US" sz="600" dirty="0"/>
              <a:t> and </a:t>
            </a:r>
            <a:r>
              <a:rPr lang="en-US" sz="600" dirty="0" err="1"/>
              <a:t>GLx.Optional</a:t>
            </a:r>
            <a:r>
              <a:rPr lang="en-US" sz="600" dirty="0"/>
              <a:t>. Can put some resister value if further slow down of tr/</a:t>
            </a:r>
            <a:r>
              <a:rPr lang="en-US" sz="600" dirty="0" err="1"/>
              <a:t>tf</a:t>
            </a:r>
            <a:r>
              <a:rPr lang="en-US" sz="600" dirty="0"/>
              <a:t> is needed.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1A6771DA-ECE2-4341-8CF8-E330ECED8878}"/>
              </a:ext>
            </a:extLst>
          </p:cNvPr>
          <p:cNvCxnSpPr>
            <a:cxnSpLocks/>
            <a:stCxn id="41" idx="1"/>
          </p:cNvCxnSpPr>
          <p:nvPr/>
        </p:nvCxnSpPr>
        <p:spPr>
          <a:xfrm flipH="1" flipV="1">
            <a:off x="3999935" y="1877448"/>
            <a:ext cx="310478" cy="4150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FA3DF05B-A24E-418C-B019-758A19B5B060}"/>
              </a:ext>
            </a:extLst>
          </p:cNvPr>
          <p:cNvSpPr/>
          <p:nvPr/>
        </p:nvSpPr>
        <p:spPr>
          <a:xfrm>
            <a:off x="3850710" y="1838085"/>
            <a:ext cx="114300" cy="76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1725</TotalTime>
  <Words>80</Words>
  <Application>Microsoft Office PowerPoint</Application>
  <PresentationFormat>On-screen Show (16:9)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FinalPowerpoint</vt:lpstr>
      <vt:lpstr>PowerPoint Presentation</vt:lpstr>
    </vt:vector>
  </TitlesOfParts>
  <Company>Texas Instruments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cp:lastModifiedBy>Morita, Shinya</cp:lastModifiedBy>
  <cp:revision>169</cp:revision>
  <dcterms:created xsi:type="dcterms:W3CDTF">2007-12-19T20:51:45Z</dcterms:created>
  <dcterms:modified xsi:type="dcterms:W3CDTF">2025-09-03T19:37:07Z</dcterms:modified>
</cp:coreProperties>
</file>