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80" r:id="rId3"/>
    <p:sldId id="282" r:id="rId4"/>
    <p:sldId id="278" r:id="rId5"/>
    <p:sldId id="281" r:id="rId6"/>
    <p:sldId id="283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3F8B6D-FF97-4F2F-997B-16640B9B10FA}">
          <p14:sldIdLst>
            <p14:sldId id="272"/>
            <p14:sldId id="280"/>
            <p14:sldId id="282"/>
            <p14:sldId id="278"/>
            <p14:sldId id="281"/>
            <p14:sldId id="283"/>
          </p14:sldIdLst>
        </p14:section>
        <p14:section name="Backup" id="{5E5C69D7-ACBA-4044-B914-CB3582B724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53"/>
    <a:srgbClr val="B400B4"/>
    <a:srgbClr val="03DB18"/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63" d="100"/>
          <a:sy n="163" d="100"/>
        </p:scale>
        <p:origin x="126" y="204"/>
      </p:cViewPr>
      <p:guideLst>
        <p:guide orient="horz" pos="1620"/>
        <p:guide pos="28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DRV3946-Q1</a:t>
            </a:r>
            <a:br>
              <a:rPr lang="en-US" altLang="zh-CN" dirty="0"/>
            </a:br>
            <a:r>
              <a:rPr lang="en-US" altLang="zh-CN" dirty="0"/>
              <a:t>QTO Waveforms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942676"/>
            <a:ext cx="8458200" cy="1114425"/>
          </a:xfrm>
        </p:spPr>
        <p:txBody>
          <a:bodyPr/>
          <a:lstStyle/>
          <a:p>
            <a:pPr eaLnBrk="1" hangingPunct="1"/>
            <a:r>
              <a:rPr lang="en-US" dirty="0"/>
              <a:t>ASC-MD-BSM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020F-D07A-48B2-A289-1FAE667F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QTO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72E957-6EB3-47DA-9BE7-D1E96CD67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2" y="1171875"/>
            <a:ext cx="3476868" cy="1955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87C37-092C-4855-9C5D-03F3AE50E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392A0-3415-4897-A941-052A42B6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717954"/>
            <a:ext cx="2395518" cy="3704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667D0-FDC2-4500-91E4-D8B772A34A1E}"/>
              </a:ext>
            </a:extLst>
          </p:cNvPr>
          <p:cNvSpPr txBox="1"/>
          <p:nvPr/>
        </p:nvSpPr>
        <p:spPr>
          <a:xfrm>
            <a:off x="7998071" y="2979290"/>
            <a:ext cx="1195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</a:rPr>
              <a:t>PVDD_I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F80B52-B020-4542-9D7B-EC482875ECEF}"/>
              </a:ext>
            </a:extLst>
          </p:cNvPr>
          <p:cNvSpPr txBox="1">
            <a:spLocks/>
          </p:cNvSpPr>
          <p:nvPr/>
        </p:nvSpPr>
        <p:spPr bwMode="auto">
          <a:xfrm>
            <a:off x="2939979" y="49966"/>
            <a:ext cx="5861124" cy="4451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Turn OFF commanded</a:t>
            </a:r>
          </a:p>
          <a:p>
            <a:r>
              <a:rPr lang="en-US" kern="0" dirty="0"/>
              <a:t>Current will decay in the path shown</a:t>
            </a:r>
          </a:p>
          <a:p>
            <a:r>
              <a:rPr lang="en-US" kern="0" dirty="0"/>
              <a:t>No current flow from the PVDD supply path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Clamp voltages will follow the spec  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5466E2-5C63-4FD5-BD5F-90C4CA3B1F22}"/>
              </a:ext>
            </a:extLst>
          </p:cNvPr>
          <p:cNvCxnSpPr/>
          <p:nvPr/>
        </p:nvCxnSpPr>
        <p:spPr>
          <a:xfrm flipH="1">
            <a:off x="2391508" y="1131277"/>
            <a:ext cx="797169" cy="44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F657C6-59EE-49E6-A006-E74B39F40AF2}"/>
              </a:ext>
            </a:extLst>
          </p:cNvPr>
          <p:cNvCxnSpPr>
            <a:cxnSpLocks/>
          </p:cNvCxnSpPr>
          <p:nvPr/>
        </p:nvCxnSpPr>
        <p:spPr>
          <a:xfrm flipV="1">
            <a:off x="2503252" y="767861"/>
            <a:ext cx="0" cy="568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8A4139-47FF-4923-BFCF-B619ECBF2574}"/>
              </a:ext>
            </a:extLst>
          </p:cNvPr>
          <p:cNvSpPr txBox="1"/>
          <p:nvPr/>
        </p:nvSpPr>
        <p:spPr>
          <a:xfrm>
            <a:off x="1992923" y="574641"/>
            <a:ext cx="119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PVDD Supply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3F2E9D-CC25-491F-8420-F8850A6BB305}"/>
              </a:ext>
            </a:extLst>
          </p:cNvPr>
          <p:cNvSpPr/>
          <p:nvPr/>
        </p:nvSpPr>
        <p:spPr>
          <a:xfrm>
            <a:off x="2391508" y="990600"/>
            <a:ext cx="257905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6EB79E-956E-4143-B8BF-B7A3BEEAB619}"/>
              </a:ext>
            </a:extLst>
          </p:cNvPr>
          <p:cNvSpPr txBox="1"/>
          <p:nvPr/>
        </p:nvSpPr>
        <p:spPr>
          <a:xfrm>
            <a:off x="1992923" y="959812"/>
            <a:ext cx="1195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PVDD_I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35877-2880-240A-3F74-DCB65A87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793" y="3750186"/>
            <a:ext cx="5213841" cy="1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A1B7077-E048-4B7E-9228-D8BC7164E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38" y="2194691"/>
            <a:ext cx="4303671" cy="242081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7C3F4-DB83-4B50-8776-0AE7460F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66" y="752143"/>
            <a:ext cx="2252446" cy="3639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7F020F-D07A-48B2-A289-1FAE667F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QTO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87C37-092C-4855-9C5D-03F3AE50E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667D0-FDC2-4500-91E4-D8B772A34A1E}"/>
              </a:ext>
            </a:extLst>
          </p:cNvPr>
          <p:cNvSpPr txBox="1"/>
          <p:nvPr/>
        </p:nvSpPr>
        <p:spPr>
          <a:xfrm>
            <a:off x="7948246" y="3041743"/>
            <a:ext cx="1195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</a:rPr>
              <a:t>PVDD_I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F80B52-B020-4542-9D7B-EC482875ECEF}"/>
              </a:ext>
            </a:extLst>
          </p:cNvPr>
          <p:cNvSpPr txBox="1">
            <a:spLocks/>
          </p:cNvSpPr>
          <p:nvPr/>
        </p:nvSpPr>
        <p:spPr bwMode="auto">
          <a:xfrm>
            <a:off x="2919287" y="452992"/>
            <a:ext cx="5770688" cy="1648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Redundant mechanism for HS QTO</a:t>
            </a:r>
          </a:p>
          <a:p>
            <a:r>
              <a:rPr lang="en-US" kern="0" dirty="0"/>
              <a:t>By default, comes when contactor turns OFF at OV condition</a:t>
            </a:r>
          </a:p>
          <a:p>
            <a:r>
              <a:rPr lang="en-US" kern="0" dirty="0"/>
              <a:t>Current will decay in the path shown</a:t>
            </a:r>
          </a:p>
          <a:p>
            <a:r>
              <a:rPr lang="en-US" kern="0" dirty="0"/>
              <a:t>PVDD supply path will also show the current 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5466E2-5C63-4FD5-BD5F-90C4CA3B1F22}"/>
              </a:ext>
            </a:extLst>
          </p:cNvPr>
          <p:cNvCxnSpPr>
            <a:cxnSpLocks/>
          </p:cNvCxnSpPr>
          <p:nvPr/>
        </p:nvCxnSpPr>
        <p:spPr>
          <a:xfrm flipH="1">
            <a:off x="2268416" y="1079508"/>
            <a:ext cx="855784" cy="49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7A2D89-8222-4466-AF6C-1A9B822DCE28}"/>
              </a:ext>
            </a:extLst>
          </p:cNvPr>
          <p:cNvCxnSpPr>
            <a:cxnSpLocks/>
          </p:cNvCxnSpPr>
          <p:nvPr/>
        </p:nvCxnSpPr>
        <p:spPr>
          <a:xfrm flipV="1">
            <a:off x="2368437" y="779498"/>
            <a:ext cx="0" cy="568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FF5D2C-F6FE-4B95-BEAD-FA0B8CEAD575}"/>
              </a:ext>
            </a:extLst>
          </p:cNvPr>
          <p:cNvSpPr txBox="1"/>
          <p:nvPr/>
        </p:nvSpPr>
        <p:spPr>
          <a:xfrm>
            <a:off x="1858108" y="586278"/>
            <a:ext cx="119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PVDD Supply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05D99-9C25-4847-A18C-49D9312F1375}"/>
              </a:ext>
            </a:extLst>
          </p:cNvPr>
          <p:cNvSpPr txBox="1"/>
          <p:nvPr/>
        </p:nvSpPr>
        <p:spPr>
          <a:xfrm>
            <a:off x="2477130" y="948880"/>
            <a:ext cx="1195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PVDD_I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9EFC79-576E-40D4-B35C-DAC913EA6FEC}"/>
              </a:ext>
            </a:extLst>
          </p:cNvPr>
          <p:cNvSpPr/>
          <p:nvPr/>
        </p:nvSpPr>
        <p:spPr>
          <a:xfrm>
            <a:off x="2259745" y="964963"/>
            <a:ext cx="257905" cy="140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7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290F-DC3B-4FC1-82F0-106286C6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LS clamp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607B-630B-445C-B4F1-5A0210BA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078" y="1419404"/>
            <a:ext cx="5770688" cy="1636216"/>
          </a:xfrm>
        </p:spPr>
        <p:txBody>
          <a:bodyPr/>
          <a:lstStyle/>
          <a:p>
            <a:r>
              <a:rPr lang="en-US" dirty="0"/>
              <a:t>Passive LS clamp is activated</a:t>
            </a:r>
          </a:p>
          <a:p>
            <a:pPr lvl="1"/>
            <a:r>
              <a:rPr lang="en-US" dirty="0"/>
              <a:t>In case of any energy dumped on OUTx node during Standby Mode, passive LS clamp will limit the voltage on OUTx node</a:t>
            </a:r>
          </a:p>
          <a:p>
            <a:pPr lvl="1"/>
            <a:r>
              <a:rPr lang="en-US" dirty="0"/>
              <a:t>PVDD goes into UV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2BAE-DBDA-4345-9F7A-F31581392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B48E6-36CC-4B86-992E-E697C7F0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7" y="786357"/>
            <a:ext cx="2063487" cy="352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8C3DC-C43D-41A1-82E7-0B2D70886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45" y="3142958"/>
            <a:ext cx="6113584" cy="3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9462-1E9C-4C0E-92AD-DACD5178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PVDD OFF : Only HS switch shut off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13A6B-CE52-45F9-B15A-98EAD03EA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8" y="1060914"/>
            <a:ext cx="4651375" cy="26163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65BC-E9A8-4F59-A4C8-95711F1B5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58F3-69BC-4023-9CC1-334E65EE284D}"/>
              </a:ext>
            </a:extLst>
          </p:cNvPr>
          <p:cNvSpPr txBox="1"/>
          <p:nvPr/>
        </p:nvSpPr>
        <p:spPr>
          <a:xfrm>
            <a:off x="6271849" y="1365343"/>
            <a:ext cx="1195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C000"/>
                </a:solidFill>
              </a:rPr>
              <a:t>PVDD_I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FD1EE6-731B-485E-9427-0B79A826C771}"/>
              </a:ext>
            </a:extLst>
          </p:cNvPr>
          <p:cNvSpPr txBox="1">
            <a:spLocks/>
          </p:cNvSpPr>
          <p:nvPr/>
        </p:nvSpPr>
        <p:spPr bwMode="auto">
          <a:xfrm>
            <a:off x="231775" y="602730"/>
            <a:ext cx="3836133" cy="2234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PVDD turned OFF</a:t>
            </a:r>
          </a:p>
          <a:p>
            <a:pPr lvl="1"/>
            <a:r>
              <a:rPr lang="en-US" kern="0" dirty="0"/>
              <a:t>PVDD will come down gradually due to the cap on PVDD</a:t>
            </a:r>
          </a:p>
          <a:p>
            <a:pPr lvl="1"/>
            <a:r>
              <a:rPr lang="en-US" kern="0" dirty="0"/>
              <a:t>Current will be still regulated till PVDD reaches UV</a:t>
            </a:r>
          </a:p>
          <a:p>
            <a:pPr lvl="1"/>
            <a:r>
              <a:rPr lang="en-US" kern="0" dirty="0"/>
              <a:t>When PVDD reaches PVDD_UV device turned OFF with Passive clamp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E3C94-89F6-46DF-BEFD-C51E0652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3344044"/>
            <a:ext cx="6435728" cy="11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699E-93AC-475A-A896-28A80D1B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PVDD OFF : Only HS switch shut off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81AD-838A-4C50-A143-04B56F64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64" y="1587266"/>
            <a:ext cx="3500855" cy="1798027"/>
          </a:xfrm>
        </p:spPr>
        <p:txBody>
          <a:bodyPr/>
          <a:lstStyle/>
          <a:p>
            <a:r>
              <a:rPr lang="en-US" sz="1600" dirty="0"/>
              <a:t>For the current path to complete, there is a small duration of time PVDD goes slightly negative</a:t>
            </a:r>
          </a:p>
          <a:p>
            <a:pPr lvl="1"/>
            <a:r>
              <a:rPr lang="en-US" sz="1400" dirty="0"/>
              <a:t>During this time diode helps conduct</a:t>
            </a:r>
          </a:p>
          <a:p>
            <a:pPr lvl="1"/>
            <a:r>
              <a:rPr lang="en-US" sz="1400" dirty="0"/>
              <a:t>If diode is not present the PVDD can go lower and cause failures on the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39CF2-5B53-49EC-B7C4-0EC1C221B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78EAA-EE85-44A3-9F45-56F640337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0" y="647694"/>
            <a:ext cx="5326358" cy="1956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60E61-BA18-4F4A-8266-C7C0C155FFE8}"/>
              </a:ext>
            </a:extLst>
          </p:cNvPr>
          <p:cNvSpPr txBox="1"/>
          <p:nvPr/>
        </p:nvSpPr>
        <p:spPr>
          <a:xfrm>
            <a:off x="3614005" y="841926"/>
            <a:ext cx="1599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Orange : Load Current</a:t>
            </a:r>
          </a:p>
          <a:p>
            <a:r>
              <a:rPr lang="en-US" sz="600" dirty="0">
                <a:solidFill>
                  <a:schemeClr val="bg1"/>
                </a:solidFill>
              </a:rPr>
              <a:t>Red : Diode Current</a:t>
            </a:r>
          </a:p>
          <a:p>
            <a:r>
              <a:rPr lang="en-US" sz="600" dirty="0">
                <a:solidFill>
                  <a:schemeClr val="bg1"/>
                </a:solidFill>
              </a:rPr>
              <a:t>Blue : PVDD close to the pin(zoomed )</a:t>
            </a:r>
          </a:p>
          <a:p>
            <a:r>
              <a:rPr lang="en-US" sz="600" dirty="0">
                <a:solidFill>
                  <a:schemeClr val="bg1"/>
                </a:solidFill>
              </a:rPr>
              <a:t>Pink : </a:t>
            </a:r>
            <a:r>
              <a:rPr lang="en-US" sz="600" dirty="0" err="1">
                <a:solidFill>
                  <a:schemeClr val="bg1"/>
                </a:solidFill>
              </a:rPr>
              <a:t>OUTx</a:t>
            </a:r>
            <a:endParaRPr lang="en-US" sz="600" dirty="0">
              <a:solidFill>
                <a:schemeClr val="bg1"/>
              </a:solidFill>
            </a:endParaRPr>
          </a:p>
          <a:p>
            <a:r>
              <a:rPr lang="en-US" sz="600" dirty="0">
                <a:solidFill>
                  <a:schemeClr val="bg1"/>
                </a:solidFill>
              </a:rPr>
              <a:t>Yellow : PVDD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B2A01-7B46-4D93-B1ED-616C54F8B920}"/>
              </a:ext>
            </a:extLst>
          </p:cNvPr>
          <p:cNvSpPr txBox="1"/>
          <p:nvPr/>
        </p:nvSpPr>
        <p:spPr>
          <a:xfrm>
            <a:off x="1478503" y="730557"/>
            <a:ext cx="1599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With Diode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5C3AC2-D40F-48CE-AD7E-4233C1B0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0" y="3061116"/>
            <a:ext cx="5437727" cy="1623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55A1C-4051-48BE-B71B-1A07002701E2}"/>
              </a:ext>
            </a:extLst>
          </p:cNvPr>
          <p:cNvSpPr txBox="1"/>
          <p:nvPr/>
        </p:nvSpPr>
        <p:spPr>
          <a:xfrm>
            <a:off x="1515454" y="3141060"/>
            <a:ext cx="1599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Without  Diode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12691-FAA5-4A2C-B487-57030C4386EE}"/>
              </a:ext>
            </a:extLst>
          </p:cNvPr>
          <p:cNvSpPr txBox="1"/>
          <p:nvPr/>
        </p:nvSpPr>
        <p:spPr>
          <a:xfrm>
            <a:off x="3614005" y="3264170"/>
            <a:ext cx="159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Orange : Load Current</a:t>
            </a:r>
          </a:p>
          <a:p>
            <a:r>
              <a:rPr lang="en-US" sz="600" dirty="0">
                <a:solidFill>
                  <a:schemeClr val="bg1"/>
                </a:solidFill>
              </a:rPr>
              <a:t>Blue : PVDD close to the pin(zoomed )</a:t>
            </a:r>
          </a:p>
          <a:p>
            <a:r>
              <a:rPr lang="en-US" sz="600" dirty="0">
                <a:solidFill>
                  <a:schemeClr val="bg1"/>
                </a:solidFill>
              </a:rPr>
              <a:t>Pink : </a:t>
            </a:r>
            <a:r>
              <a:rPr lang="en-US" sz="600" dirty="0" err="1">
                <a:solidFill>
                  <a:schemeClr val="bg1"/>
                </a:solidFill>
              </a:rPr>
              <a:t>OUTx</a:t>
            </a:r>
            <a:endParaRPr lang="en-US" sz="600" dirty="0">
              <a:solidFill>
                <a:schemeClr val="bg1"/>
              </a:solidFill>
            </a:endParaRPr>
          </a:p>
          <a:p>
            <a:r>
              <a:rPr lang="en-US" sz="600" dirty="0">
                <a:solidFill>
                  <a:schemeClr val="bg1"/>
                </a:solidFill>
              </a:rPr>
              <a:t>Yellow : PVDD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2662F8-BD39-438C-8857-C693016F28D6}"/>
              </a:ext>
            </a:extLst>
          </p:cNvPr>
          <p:cNvCxnSpPr>
            <a:cxnSpLocks/>
          </p:cNvCxnSpPr>
          <p:nvPr/>
        </p:nvCxnSpPr>
        <p:spPr>
          <a:xfrm flipH="1">
            <a:off x="1688124" y="2943671"/>
            <a:ext cx="4431322" cy="1446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E82A23-646F-4824-85E3-6E6301A01D75}"/>
              </a:ext>
            </a:extLst>
          </p:cNvPr>
          <p:cNvCxnSpPr>
            <a:cxnSpLocks/>
          </p:cNvCxnSpPr>
          <p:nvPr/>
        </p:nvCxnSpPr>
        <p:spPr>
          <a:xfrm flipH="1" flipV="1">
            <a:off x="1635371" y="1545338"/>
            <a:ext cx="4393221" cy="940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AA7D42A-E2D1-45C6-902D-A089FB07F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877" y="3735068"/>
            <a:ext cx="3701793" cy="6258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2F94EA-AA62-4278-86C9-C12D77DE4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468366"/>
            <a:ext cx="3985154" cy="1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481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31CA30-24D9-4364-9488-FDB07E7FECF5}" vid="{48BA85CE-0C6B-49C4-A166-2FCF3F2F44D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NDA Restrictions</Template>
  <TotalTime>10108</TotalTime>
  <Words>265</Words>
  <Application>Microsoft Office PowerPoint</Application>
  <PresentationFormat>On-screen Show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FinalPowerpoint</vt:lpstr>
      <vt:lpstr>DRV3946-Q1 QTO Waveforms</vt:lpstr>
      <vt:lpstr>HS QTO</vt:lpstr>
      <vt:lpstr>LS QTO</vt:lpstr>
      <vt:lpstr>Passive LS clamp</vt:lpstr>
      <vt:lpstr>PVDD OFF : Only HS switch shut off case</vt:lpstr>
      <vt:lpstr>PVDD OFF : Only HS switch shut off case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Maitra, Richeek</dc:creator>
  <cp:keywords>NDA Restrictions</cp:keywords>
  <cp:lastModifiedBy>Alaudeen Nadeera (he-him), Ibinu</cp:lastModifiedBy>
  <cp:revision>191</cp:revision>
  <dcterms:created xsi:type="dcterms:W3CDTF">2024-02-27T09:22:08Z</dcterms:created>
  <dcterms:modified xsi:type="dcterms:W3CDTF">2026-02-20T21:49:45Z</dcterms:modified>
</cp:coreProperties>
</file>