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  <p:sldMasterId id="2147483837" r:id="rId5"/>
  </p:sldMasterIdLst>
  <p:notesMasterIdLst>
    <p:notesMasterId r:id="rId11"/>
  </p:notesMasterIdLst>
  <p:handoutMasterIdLst>
    <p:handoutMasterId r:id="rId12"/>
  </p:handoutMasterIdLst>
  <p:sldIdLst>
    <p:sldId id="822" r:id="rId6"/>
    <p:sldId id="803" r:id="rId7"/>
    <p:sldId id="817" r:id="rId8"/>
    <p:sldId id="818" r:id="rId9"/>
    <p:sldId id="819" r:id="rId10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635"/>
    <a:srgbClr val="009242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3593" autoAdjust="0"/>
  </p:normalViewPr>
  <p:slideViewPr>
    <p:cSldViewPr snapToGrid="0">
      <p:cViewPr varScale="1">
        <p:scale>
          <a:sx n="184" d="100"/>
          <a:sy n="184" d="100"/>
        </p:scale>
        <p:origin x="-487" y="-48"/>
      </p:cViewPr>
      <p:guideLst>
        <p:guide orient="horz"/>
        <p:guide orient="horz" pos="433"/>
        <p:guide orient="horz" pos="2807"/>
        <p:guide orient="horz" pos="1586"/>
        <p:guide orient="horz" pos="2228"/>
        <p:guide orient="horz" pos="1012"/>
        <p:guide pos="4293"/>
        <p:guide pos="5180"/>
        <p:guide pos="385"/>
        <p:guide pos="193"/>
        <p:guide pos="1189"/>
        <p:guide pos="1635"/>
        <p:guide pos="2525"/>
        <p:guide pos="341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2" y="-84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25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25" y="1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72" y="4422145"/>
            <a:ext cx="5618157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868185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0E2B1EF-9167-E748-B0DA-12D650F7F1F6}"/>
              </a:ext>
            </a:extLst>
          </p:cNvPr>
          <p:cNvSpPr/>
          <p:nvPr userDrawn="1"/>
        </p:nvSpPr>
        <p:spPr>
          <a:xfrm>
            <a:off x="0" y="2465798"/>
            <a:ext cx="7294652" cy="1273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0903" y="2551535"/>
            <a:ext cx="2383605" cy="1102519"/>
          </a:xfrm>
          <a:ln/>
        </p:spPr>
        <p:txBody>
          <a:bodyPr anchor="ctr"/>
          <a:lstStyle>
            <a:lvl1pPr marL="0" indent="0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2CC272-FBBE-2141-9F91-060657636C4C}"/>
              </a:ext>
            </a:extLst>
          </p:cNvPr>
          <p:cNvSpPr/>
          <p:nvPr userDrawn="1"/>
        </p:nvSpPr>
        <p:spPr>
          <a:xfrm>
            <a:off x="7448764" y="2465798"/>
            <a:ext cx="1684962" cy="127399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F8341BD-8058-9B4E-BBAC-482C9EDF5460}"/>
              </a:ext>
            </a:extLst>
          </p:cNvPr>
          <p:cNvSpPr/>
          <p:nvPr userDrawn="1"/>
        </p:nvSpPr>
        <p:spPr>
          <a:xfrm>
            <a:off x="0" y="2702103"/>
            <a:ext cx="4376791" cy="750014"/>
          </a:xfrm>
          <a:prstGeom prst="rect">
            <a:avLst/>
          </a:prstGeom>
          <a:solidFill>
            <a:srgbClr val="093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55" y="2551535"/>
            <a:ext cx="4348536" cy="1102519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630051-7480-F049-92B0-5A23A1DDE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-2131" r="5251" b="317"/>
          <a:stretch/>
        </p:blipFill>
        <p:spPr>
          <a:xfrm>
            <a:off x="1" y="320634"/>
            <a:ext cx="5044610" cy="48079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1FD3DBD-CF89-6546-A356-F6FE02F7605C}"/>
              </a:ext>
            </a:extLst>
          </p:cNvPr>
          <p:cNvSpPr/>
          <p:nvPr userDrawn="1"/>
        </p:nvSpPr>
        <p:spPr>
          <a:xfrm>
            <a:off x="0" y="421240"/>
            <a:ext cx="5044611" cy="47222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1882" y="718441"/>
            <a:ext cx="3109217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1044F2-C910-6147-8B2C-AE9CB2C0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29C68F-0A99-5B49-9388-4BA5AB4A6DD2}"/>
              </a:ext>
            </a:extLst>
          </p:cNvPr>
          <p:cNvSpPr/>
          <p:nvPr userDrawn="1"/>
        </p:nvSpPr>
        <p:spPr>
          <a:xfrm>
            <a:off x="0" y="0"/>
            <a:ext cx="3868825" cy="5239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856" y="80383"/>
            <a:ext cx="3708970" cy="504872"/>
          </a:xfrm>
        </p:spPr>
        <p:txBody>
          <a:bodyPr/>
          <a:lstStyle>
            <a:lvl1pPr>
              <a:defRPr lang="en-US" sz="2200" smtClean="0"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Brushless DC Motor Drivers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3CB8AF-C23F-354E-B5B9-44C88C006F7D}"/>
              </a:ext>
            </a:extLst>
          </p:cNvPr>
          <p:cNvSpPr/>
          <p:nvPr userDrawn="1"/>
        </p:nvSpPr>
        <p:spPr>
          <a:xfrm>
            <a:off x="3868826" y="0"/>
            <a:ext cx="5275174" cy="523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91CDDE-BD96-8F49-A569-BF5DFC507F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16327" y="60195"/>
            <a:ext cx="5275173" cy="5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200" b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sz="1900" kern="0" dirty="0">
                <a:solidFill>
                  <a:srgbClr val="7F7F7F">
                    <a:lumMod val="75000"/>
                  </a:srgbClr>
                </a:solidFill>
                <a:latin typeface="Helvetica" pitchFamily="2" charset="0"/>
              </a:rPr>
              <a:t>Efficient &amp; powerful | Quiet | Functional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52603"/>
            <a:ext cx="4157663" cy="338532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="" xmlns:a16="http://schemas.microsoft.com/office/drawing/2014/main" id="{61D0884F-0E8D-A44E-BD31-976AF93303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958838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defTabSz="761790">
              <a:spcBef>
                <a:spcPct val="50000"/>
              </a:spcBef>
              <a:defRPr/>
            </a:pPr>
            <a:r>
              <a:rPr lang="en-US" sz="700" dirty="0">
                <a:solidFill>
                  <a:srgbClr val="808080">
                    <a:lumMod val="40000"/>
                    <a:lumOff val="60000"/>
                  </a:srgbClr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189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1044F2-C910-6147-8B2C-AE9CB2C0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3A502D-0039-D44B-8DC7-560FCA8576CE}"/>
              </a:ext>
            </a:extLst>
          </p:cNvPr>
          <p:cNvSpPr/>
          <p:nvPr userDrawn="1"/>
        </p:nvSpPr>
        <p:spPr>
          <a:xfrm>
            <a:off x="0" y="0"/>
            <a:ext cx="3868825" cy="5239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7149620-831D-5048-BDD0-2C9598DF6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56" y="80383"/>
            <a:ext cx="3708970" cy="504872"/>
          </a:xfrm>
        </p:spPr>
        <p:txBody>
          <a:bodyPr/>
          <a:lstStyle>
            <a:lvl1pPr>
              <a:defRPr lang="en-US" sz="2200" smtClean="0"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Brushless DC Motor Drivers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609E0C-3543-934C-A9E4-8F5CC5106D18}"/>
              </a:ext>
            </a:extLst>
          </p:cNvPr>
          <p:cNvSpPr/>
          <p:nvPr userDrawn="1"/>
        </p:nvSpPr>
        <p:spPr>
          <a:xfrm>
            <a:off x="3868826" y="0"/>
            <a:ext cx="5275174" cy="523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5447A46-33EF-E343-934C-7171C4281F8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16327" y="60195"/>
            <a:ext cx="5275173" cy="5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200" b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sz="1900" kern="0" dirty="0">
                <a:solidFill>
                  <a:srgbClr val="7F7F7F">
                    <a:lumMod val="75000"/>
                  </a:srgbClr>
                </a:solidFill>
                <a:latin typeface="Helvetica" pitchFamily="2" charset="0"/>
              </a:rPr>
              <a:t>Efficient &amp; powerful | Quiet | Functional Safety</a:t>
            </a:r>
          </a:p>
        </p:txBody>
      </p:sp>
    </p:spTree>
    <p:extLst>
      <p:ext uri="{BB962C8B-B14F-4D97-AF65-F5344CB8AC3E}">
        <p14:creationId xmlns:p14="http://schemas.microsoft.com/office/powerpoint/2010/main" val="7620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8"/>
            <a:ext cx="3086100" cy="172599"/>
          </a:xfrm>
          <a:prstGeom prst="rect">
            <a:avLst/>
          </a:prstGeom>
        </p:spPr>
        <p:txBody>
          <a:bodyPr vert="horz" lIns="91391" tIns="45698" rIns="91391" bIns="45698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40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TI Confidential – NDA Restrictions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57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84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7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71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6263" y="4706938"/>
            <a:ext cx="8826500" cy="38862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8" y="4806157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9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1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13" y="107163"/>
            <a:ext cx="7939962" cy="61079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13" y="786357"/>
            <a:ext cx="7939962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4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3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3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3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3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Flow.pn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3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425662"/>
            <a:ext cx="8484492" cy="61079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83" y="1130157"/>
            <a:ext cx="8484492" cy="33656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107163"/>
            <a:ext cx="8433121" cy="61079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54" y="786357"/>
            <a:ext cx="8433121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755ACC-7934-9C4C-B24F-592150FAF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1044F2-C910-6147-8B2C-AE9CB2C0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03" y="205978"/>
            <a:ext cx="8229600" cy="8572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603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603" y="1631157"/>
            <a:ext cx="4040188" cy="277469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431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431" y="1631157"/>
            <a:ext cx="4041775" cy="277469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5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45"/>
            <a:ext cx="3008313" cy="871538"/>
          </a:xfrm>
        </p:spPr>
        <p:txBody>
          <a:bodyPr anchor="b"/>
          <a:lstStyle>
            <a:lvl1pPr algn="l">
              <a:defRPr sz="27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0545"/>
            <a:ext cx="5111750" cy="39973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07560"/>
            <a:ext cx="3008313" cy="3045416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630051-7480-F049-92B0-5A23A1DDE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491"/>
          <a:stretch/>
        </p:blipFill>
        <p:spPr>
          <a:xfrm>
            <a:off x="1" y="92618"/>
            <a:ext cx="5044610" cy="5056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1FD3DBD-CF89-6546-A356-F6FE02F7605C}"/>
              </a:ext>
            </a:extLst>
          </p:cNvPr>
          <p:cNvSpPr/>
          <p:nvPr userDrawn="1"/>
        </p:nvSpPr>
        <p:spPr>
          <a:xfrm>
            <a:off x="0" y="421240"/>
            <a:ext cx="5044611" cy="47222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1882" y="718441"/>
            <a:ext cx="3109217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1044F2-C910-6147-8B2C-AE9CB2C0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29C68F-0A99-5B49-9388-4BA5AB4A6DD2}"/>
              </a:ext>
            </a:extLst>
          </p:cNvPr>
          <p:cNvSpPr/>
          <p:nvPr userDrawn="1"/>
        </p:nvSpPr>
        <p:spPr>
          <a:xfrm>
            <a:off x="0" y="0"/>
            <a:ext cx="3729519" cy="523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856" y="72070"/>
            <a:ext cx="3569663" cy="504872"/>
          </a:xfrm>
        </p:spPr>
        <p:txBody>
          <a:bodyPr/>
          <a:lstStyle>
            <a:lvl1pPr>
              <a:defRPr lang="en-US" sz="2200" smtClean="0"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Brushed DC Motor Drivers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3CB8AF-C23F-354E-B5B9-44C88C006F7D}"/>
              </a:ext>
            </a:extLst>
          </p:cNvPr>
          <p:cNvSpPr/>
          <p:nvPr userDrawn="1"/>
        </p:nvSpPr>
        <p:spPr>
          <a:xfrm>
            <a:off x="3729519" y="0"/>
            <a:ext cx="5414481" cy="523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91CDDE-BD96-8F49-A569-BF5DFC507F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68827" y="72070"/>
            <a:ext cx="5275173" cy="5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200" b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kern="0" dirty="0">
                <a:solidFill>
                  <a:srgbClr val="7F7F7F">
                    <a:lumMod val="75000"/>
                  </a:srgbClr>
                </a:solidFill>
                <a:latin typeface="Helvetica" pitchFamily="2" charset="0"/>
              </a:rPr>
              <a:t>Easy and accurate control and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52603"/>
            <a:ext cx="4157663" cy="338532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="" xmlns:a16="http://schemas.microsoft.com/office/drawing/2014/main" id="{61D0884F-0E8D-A44E-BD31-976AF93303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958838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defTabSz="761790">
              <a:spcBef>
                <a:spcPct val="50000"/>
              </a:spcBef>
              <a:defRPr/>
            </a:pPr>
            <a:r>
              <a:rPr lang="en-US" sz="700" dirty="0">
                <a:solidFill>
                  <a:srgbClr val="808080">
                    <a:lumMod val="40000"/>
                    <a:lumOff val="60000"/>
                  </a:srgbClr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288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1044F2-C910-6147-8B2C-AE9CB2C0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3" b="7294"/>
          <a:stretch/>
        </p:blipFill>
        <p:spPr>
          <a:xfrm>
            <a:off x="0" y="4408885"/>
            <a:ext cx="9144000" cy="564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29C68F-0A99-5B49-9388-4BA5AB4A6DD2}"/>
              </a:ext>
            </a:extLst>
          </p:cNvPr>
          <p:cNvSpPr/>
          <p:nvPr userDrawn="1"/>
        </p:nvSpPr>
        <p:spPr>
          <a:xfrm>
            <a:off x="0" y="0"/>
            <a:ext cx="3729519" cy="523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856" y="72070"/>
            <a:ext cx="3569663" cy="504872"/>
          </a:xfrm>
        </p:spPr>
        <p:txBody>
          <a:bodyPr/>
          <a:lstStyle>
            <a:lvl1pPr>
              <a:defRPr lang="en-US" sz="2200" smtClean="0"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Brushed DC Motor Drivers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3CB8AF-C23F-354E-B5B9-44C88C006F7D}"/>
              </a:ext>
            </a:extLst>
          </p:cNvPr>
          <p:cNvSpPr/>
          <p:nvPr userDrawn="1"/>
        </p:nvSpPr>
        <p:spPr>
          <a:xfrm>
            <a:off x="3729519" y="0"/>
            <a:ext cx="5414481" cy="523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91CDDE-BD96-8F49-A569-BF5DFC507F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68827" y="72070"/>
            <a:ext cx="5275173" cy="5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200" b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kern="0" dirty="0">
                <a:solidFill>
                  <a:srgbClr val="7F7F7F">
                    <a:lumMod val="75000"/>
                  </a:srgbClr>
                </a:solidFill>
                <a:latin typeface="Helvetica" pitchFamily="2" charset="0"/>
              </a:rPr>
              <a:t>Easy and accurate control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33753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://www.ti.com/motor-drivers/overview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e2e.ti.com/support/motor-drivers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9737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599" y="4819308"/>
            <a:ext cx="412663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11153" y="452642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defTabSz="761790">
              <a:spcBef>
                <a:spcPct val="50000"/>
              </a:spcBef>
              <a:defRPr/>
            </a:pPr>
            <a:r>
              <a:rPr lang="en-US" sz="700" dirty="0">
                <a:solidFill>
                  <a:srgbClr val="000000"/>
                </a:solidFill>
              </a:rPr>
              <a:t>TI </a:t>
            </a:r>
            <a:r>
              <a:rPr lang="en-US" sz="700" dirty="0" smtClean="0">
                <a:solidFill>
                  <a:srgbClr val="000000"/>
                </a:solidFill>
              </a:rPr>
              <a:t>Confidential – NDA Restrictions</a:t>
            </a:r>
            <a:endParaRPr lang="en-US" sz="7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 userDrawn="1"/>
        </p:nvSpPr>
        <p:spPr>
          <a:xfrm>
            <a:off x="833433" y="4899025"/>
            <a:ext cx="705642" cy="178510"/>
          </a:xfrm>
          <a:prstGeom prst="rect">
            <a:avLst/>
          </a:prstGeom>
        </p:spPr>
        <p:txBody>
          <a:bodyPr wrap="none" tIns="27432" bIns="27432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15"/>
              </a:rPr>
              <a:t>E2E Forum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33433" y="4720515"/>
            <a:ext cx="1058303" cy="178510"/>
          </a:xfrm>
          <a:prstGeom prst="rect">
            <a:avLst/>
          </a:prstGeom>
        </p:spPr>
        <p:txBody>
          <a:bodyPr wrap="none" tIns="27432" bIns="27432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16"/>
              </a:rPr>
              <a:t>ti.com/</a:t>
            </a:r>
            <a:r>
              <a:rPr lang="en-US" sz="800" dirty="0" err="1">
                <a:solidFill>
                  <a:srgbClr val="000000"/>
                </a:solidFill>
                <a:hlinkClick r:id="rId16"/>
              </a:rPr>
              <a:t>motordrivers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7" y="4699364"/>
            <a:ext cx="574293" cy="42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Gate Driver switching behavior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1" y="2290047"/>
            <a:ext cx="187007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" y="620321"/>
            <a:ext cx="4511675" cy="37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DRV832x </a:t>
            </a:r>
            <a:r>
              <a:rPr lang="en-US" dirty="0" smtClean="0"/>
              <a:t>Gate Driver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60570" y="2682240"/>
            <a:ext cx="106172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5400000">
            <a:off x="5082794" y="2548890"/>
            <a:ext cx="309372" cy="266700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0" y="2290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880" y="804386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 out of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r>
              <a:rPr lang="en-US" sz="1400" dirty="0" smtClean="0">
                <a:solidFill>
                  <a:srgbClr val="000000"/>
                </a:solidFill>
              </a:rPr>
              <a:t>, High-side turning ON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LS ON, current flowing out of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LS turns off, LS diode catches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HS ON, current switches to HS FET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60570" y="2696959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19270" y="271272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19270" y="2682240"/>
            <a:ext cx="24130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19270" y="152400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33205" y="695417"/>
            <a:ext cx="488272" cy="4734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08437" y="564104"/>
            <a:ext cx="181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* On the DRV832x, this capacitor is placed from VCP to VM. This image is actually the DRV835x but the analysis is the same</a:t>
            </a:r>
            <a:endParaRPr 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0" y="2290047"/>
            <a:ext cx="187007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" y="620321"/>
            <a:ext cx="4511675" cy="37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DRV832x Gate Driver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60570" y="2682240"/>
            <a:ext cx="106172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5400000">
            <a:off x="5082794" y="2548890"/>
            <a:ext cx="309372" cy="266700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0" y="2290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880" y="804386"/>
            <a:ext cx="3438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 out of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r>
              <a:rPr lang="en-US" sz="1400" dirty="0" smtClean="0">
                <a:solidFill>
                  <a:srgbClr val="000000"/>
                </a:solidFill>
              </a:rPr>
              <a:t>, Low-side turning ON</a:t>
            </a:r>
          </a:p>
          <a:p>
            <a:pPr marL="342900" indent="-342900">
              <a:buFontTx/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S ON, current flowing out of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S turns off, LS diode catches</a:t>
            </a:r>
          </a:p>
          <a:p>
            <a:pPr marL="342900" indent="-342900">
              <a:buFontTx/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L</a:t>
            </a:r>
            <a:r>
              <a:rPr lang="en-US" sz="1400" dirty="0" smtClean="0">
                <a:solidFill>
                  <a:srgbClr val="000000"/>
                </a:solidFill>
              </a:rPr>
              <a:t>S ON, current switches to LS FET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60570" y="271272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19270" y="152400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19270" y="2682240"/>
            <a:ext cx="24130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19270" y="271272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" y="620321"/>
            <a:ext cx="4511675" cy="37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1" y="2290048"/>
            <a:ext cx="187007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DRV832x Gate Driver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60570" y="2682240"/>
            <a:ext cx="106172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16200000">
            <a:off x="5082794" y="2548890"/>
            <a:ext cx="309372" cy="266700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0" y="2290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880" y="804386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 into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r>
              <a:rPr lang="en-US" sz="1400" dirty="0" smtClean="0">
                <a:solidFill>
                  <a:srgbClr val="000000"/>
                </a:solidFill>
              </a:rPr>
              <a:t>, High-side turning ON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LS ON, current flowing into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LS turns off, HS diode catches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HS ON, current switches to HS FET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60570" y="150876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19270" y="271272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19270" y="2682240"/>
            <a:ext cx="24130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19270" y="152400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0" y="2290048"/>
            <a:ext cx="187007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" y="620321"/>
            <a:ext cx="4511675" cy="37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DRV832x Gate Driver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60570" y="2682240"/>
            <a:ext cx="106172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16200000">
            <a:off x="5082794" y="2548890"/>
            <a:ext cx="309372" cy="266700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0" y="2290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880" y="804386"/>
            <a:ext cx="3318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Current into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r>
              <a:rPr lang="en-US" sz="1400" dirty="0" smtClean="0">
                <a:solidFill>
                  <a:srgbClr val="000000"/>
                </a:solidFill>
              </a:rPr>
              <a:t>, Low-side turning ON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HS ON, current flowing into </a:t>
            </a:r>
            <a:r>
              <a:rPr lang="en-US" sz="1400" dirty="0" err="1" smtClean="0">
                <a:solidFill>
                  <a:srgbClr val="000000"/>
                </a:solidFill>
              </a:rPr>
              <a:t>SHx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HS turns off, HS diode catches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LS ON, current switches to LS FET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60570" y="150876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19270" y="152400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19270" y="2682240"/>
            <a:ext cx="241300" cy="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19270" y="2682240"/>
            <a:ext cx="0" cy="1135380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FinalPowerpoint">
  <a:themeElements>
    <a:clrScheme name="Custom 6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117788"/>
      </a:hlink>
      <a:folHlink>
        <a:srgbClr val="117788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440DBC01FE047AA880CD238A1F241" ma:contentTypeVersion="6" ma:contentTypeDescription="Create a new document." ma:contentTypeScope="" ma:versionID="28a4df5af8c254a409c2302d99a4b9ce">
  <xsd:schema xmlns:xsd="http://www.w3.org/2001/XMLSchema" xmlns:xs="http://www.w3.org/2001/XMLSchema" xmlns:p="http://schemas.microsoft.com/office/2006/metadata/properties" xmlns:ns2="a35123d7-b127-4321-b2c3-9a2c3563c7fe" targetNamespace="http://schemas.microsoft.com/office/2006/metadata/properties" ma:root="true" ma:fieldsID="d4020d2895e400530942a3b1753b2a25" ns2:_="">
    <xsd:import namespace="a35123d7-b127-4321-b2c3-9a2c3563c7f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123d7-b127-4321-b2c3-9a2c3563c7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2D2D6-7D9D-4324-9801-E6B7857E4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1284C-B038-4A1F-A5BB-0B34B9CEF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123d7-b127-4321-b2c3-9a2c3563c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38B6B4-8B65-491C-955C-F2EFE804913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35123d7-b127-4321-b2c3-9a2c3563c7f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9777</TotalTime>
  <Words>174</Words>
  <Application>Microsoft Office PowerPoint</Application>
  <PresentationFormat>On-screen Show (16:9)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5_FinalPowerpoint</vt:lpstr>
      <vt:lpstr>6_FinalPowerpoint</vt:lpstr>
      <vt:lpstr>Gate Driver switching behavior</vt:lpstr>
      <vt:lpstr>DRV832x Gate Driver Switching</vt:lpstr>
      <vt:lpstr>DRV832x Gate Driver Switching</vt:lpstr>
      <vt:lpstr>DRV832x Gate Driver Switching</vt:lpstr>
      <vt:lpstr>DRV832x Gate Driver Switching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slides</dc:title>
  <dc:creator>Kari Drews</dc:creator>
  <cp:lastModifiedBy>Windows User</cp:lastModifiedBy>
  <cp:revision>763</cp:revision>
  <cp:lastPrinted>2018-10-29T14:20:01Z</cp:lastPrinted>
  <dcterms:created xsi:type="dcterms:W3CDTF">2007-12-19T20:51:45Z</dcterms:created>
  <dcterms:modified xsi:type="dcterms:W3CDTF">2021-02-02T14:54:07Z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0x010100128440DBC01FE047AA880CD238A1F241</vt:lpwstr>
  </property>
</Properties>
</file>