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76" r:id="rId5"/>
    <p:sldId id="277" r:id="rId6"/>
    <p:sldId id="278" r:id="rId7"/>
    <p:sldId id="279" r:id="rId8"/>
    <p:sldId id="280" r:id="rId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2C2196-0EEC-49E2-9E03-4ED682E7A37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66AA873A-CAFA-4995-9754-7011A475C5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BBEACBB4-BC90-487D-91DE-5C2923680BFB}"/>
              </a:ext>
            </a:extLst>
          </p:cNvPr>
          <p:cNvSpPr>
            <a:spLocks noGrp="1"/>
          </p:cNvSpPr>
          <p:nvPr>
            <p:ph type="dt" sz="half" idx="10"/>
          </p:nvPr>
        </p:nvSpPr>
        <p:spPr/>
        <p:txBody>
          <a:bodyPr/>
          <a:lstStyle/>
          <a:p>
            <a:fld id="{E4AE99EE-D1C8-401A-92C8-720C7E51C69E}" type="datetimeFigureOut">
              <a:rPr lang="zh-TW" altLang="en-US" smtClean="0"/>
              <a:t>2023/9/25</a:t>
            </a:fld>
            <a:endParaRPr lang="zh-TW" altLang="en-US"/>
          </a:p>
        </p:txBody>
      </p:sp>
      <p:sp>
        <p:nvSpPr>
          <p:cNvPr id="5" name="頁尾版面配置區 4">
            <a:extLst>
              <a:ext uri="{FF2B5EF4-FFF2-40B4-BE49-F238E27FC236}">
                <a16:creationId xmlns:a16="http://schemas.microsoft.com/office/drawing/2014/main" id="{1B117158-0BD3-4DFE-BB12-564A1E5C5C1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6BE7DD1-144D-4E23-94FE-E2422E52ED35}"/>
              </a:ext>
            </a:extLst>
          </p:cNvPr>
          <p:cNvSpPr>
            <a:spLocks noGrp="1"/>
          </p:cNvSpPr>
          <p:nvPr>
            <p:ph type="sldNum" sz="quarter" idx="12"/>
          </p:nvPr>
        </p:nvSpPr>
        <p:spPr/>
        <p:txBody>
          <a:bodyPr/>
          <a:lstStyle/>
          <a:p>
            <a:fld id="{7912D6EE-EE95-490D-9CA0-48CE349B8065}" type="slidenum">
              <a:rPr lang="zh-TW" altLang="en-US" smtClean="0"/>
              <a:t>‹#›</a:t>
            </a:fld>
            <a:endParaRPr lang="zh-TW" altLang="en-US"/>
          </a:p>
        </p:txBody>
      </p:sp>
    </p:spTree>
    <p:extLst>
      <p:ext uri="{BB962C8B-B14F-4D97-AF65-F5344CB8AC3E}">
        <p14:creationId xmlns:p14="http://schemas.microsoft.com/office/powerpoint/2010/main" val="50044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F0FD92-832C-422B-8FD3-6194E764EC1C}"/>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BE97A43-E40C-47AE-9B34-D5BA79FB0A5F}"/>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363A533-BF02-42D7-93E9-8C2068FFC77B}"/>
              </a:ext>
            </a:extLst>
          </p:cNvPr>
          <p:cNvSpPr>
            <a:spLocks noGrp="1"/>
          </p:cNvSpPr>
          <p:nvPr>
            <p:ph type="dt" sz="half" idx="10"/>
          </p:nvPr>
        </p:nvSpPr>
        <p:spPr/>
        <p:txBody>
          <a:bodyPr/>
          <a:lstStyle/>
          <a:p>
            <a:fld id="{E4AE99EE-D1C8-401A-92C8-720C7E51C69E}" type="datetimeFigureOut">
              <a:rPr lang="zh-TW" altLang="en-US" smtClean="0"/>
              <a:t>2023/9/25</a:t>
            </a:fld>
            <a:endParaRPr lang="zh-TW" altLang="en-US"/>
          </a:p>
        </p:txBody>
      </p:sp>
      <p:sp>
        <p:nvSpPr>
          <p:cNvPr id="5" name="頁尾版面配置區 4">
            <a:extLst>
              <a:ext uri="{FF2B5EF4-FFF2-40B4-BE49-F238E27FC236}">
                <a16:creationId xmlns:a16="http://schemas.microsoft.com/office/drawing/2014/main" id="{146EB7A2-B042-410A-9B96-3D6BADB81C0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922D772-80EF-4CF0-932F-B5AD83B7A151}"/>
              </a:ext>
            </a:extLst>
          </p:cNvPr>
          <p:cNvSpPr>
            <a:spLocks noGrp="1"/>
          </p:cNvSpPr>
          <p:nvPr>
            <p:ph type="sldNum" sz="quarter" idx="12"/>
          </p:nvPr>
        </p:nvSpPr>
        <p:spPr/>
        <p:txBody>
          <a:bodyPr/>
          <a:lstStyle/>
          <a:p>
            <a:fld id="{7912D6EE-EE95-490D-9CA0-48CE349B8065}" type="slidenum">
              <a:rPr lang="zh-TW" altLang="en-US" smtClean="0"/>
              <a:t>‹#›</a:t>
            </a:fld>
            <a:endParaRPr lang="zh-TW" altLang="en-US"/>
          </a:p>
        </p:txBody>
      </p:sp>
    </p:spTree>
    <p:extLst>
      <p:ext uri="{BB962C8B-B14F-4D97-AF65-F5344CB8AC3E}">
        <p14:creationId xmlns:p14="http://schemas.microsoft.com/office/powerpoint/2010/main" val="261483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10AFEBD-FF41-47F7-8AC2-0B9BABD5E8AB}"/>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9D5EC4D-53BE-429E-8234-5ADD1BB9549E}"/>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F003C95-291C-4541-9683-523238BB3035}"/>
              </a:ext>
            </a:extLst>
          </p:cNvPr>
          <p:cNvSpPr>
            <a:spLocks noGrp="1"/>
          </p:cNvSpPr>
          <p:nvPr>
            <p:ph type="dt" sz="half" idx="10"/>
          </p:nvPr>
        </p:nvSpPr>
        <p:spPr/>
        <p:txBody>
          <a:bodyPr/>
          <a:lstStyle/>
          <a:p>
            <a:fld id="{E4AE99EE-D1C8-401A-92C8-720C7E51C69E}" type="datetimeFigureOut">
              <a:rPr lang="zh-TW" altLang="en-US" smtClean="0"/>
              <a:t>2023/9/25</a:t>
            </a:fld>
            <a:endParaRPr lang="zh-TW" altLang="en-US"/>
          </a:p>
        </p:txBody>
      </p:sp>
      <p:sp>
        <p:nvSpPr>
          <p:cNvPr id="5" name="頁尾版面配置區 4">
            <a:extLst>
              <a:ext uri="{FF2B5EF4-FFF2-40B4-BE49-F238E27FC236}">
                <a16:creationId xmlns:a16="http://schemas.microsoft.com/office/drawing/2014/main" id="{2BE59EFF-A950-402E-AA40-84B29928E6A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0818A4C-C4A7-4167-9D1B-1A0A4728EC21}"/>
              </a:ext>
            </a:extLst>
          </p:cNvPr>
          <p:cNvSpPr>
            <a:spLocks noGrp="1"/>
          </p:cNvSpPr>
          <p:nvPr>
            <p:ph type="sldNum" sz="quarter" idx="12"/>
          </p:nvPr>
        </p:nvSpPr>
        <p:spPr/>
        <p:txBody>
          <a:bodyPr/>
          <a:lstStyle/>
          <a:p>
            <a:fld id="{7912D6EE-EE95-490D-9CA0-48CE349B8065}" type="slidenum">
              <a:rPr lang="zh-TW" altLang="en-US" smtClean="0"/>
              <a:t>‹#›</a:t>
            </a:fld>
            <a:endParaRPr lang="zh-TW" altLang="en-US"/>
          </a:p>
        </p:txBody>
      </p:sp>
    </p:spTree>
    <p:extLst>
      <p:ext uri="{BB962C8B-B14F-4D97-AF65-F5344CB8AC3E}">
        <p14:creationId xmlns:p14="http://schemas.microsoft.com/office/powerpoint/2010/main" val="292354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22C561-2DD0-4F3C-B941-15E983A1E10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B6308E7-5002-4B93-82C8-70DE5AE26879}"/>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EB50E63-9C5F-41E1-9014-ED6C9C427211}"/>
              </a:ext>
            </a:extLst>
          </p:cNvPr>
          <p:cNvSpPr>
            <a:spLocks noGrp="1"/>
          </p:cNvSpPr>
          <p:nvPr>
            <p:ph type="dt" sz="half" idx="10"/>
          </p:nvPr>
        </p:nvSpPr>
        <p:spPr/>
        <p:txBody>
          <a:bodyPr/>
          <a:lstStyle/>
          <a:p>
            <a:fld id="{E4AE99EE-D1C8-401A-92C8-720C7E51C69E}" type="datetimeFigureOut">
              <a:rPr lang="zh-TW" altLang="en-US" smtClean="0"/>
              <a:t>2023/9/25</a:t>
            </a:fld>
            <a:endParaRPr lang="zh-TW" altLang="en-US"/>
          </a:p>
        </p:txBody>
      </p:sp>
      <p:sp>
        <p:nvSpPr>
          <p:cNvPr id="5" name="頁尾版面配置區 4">
            <a:extLst>
              <a:ext uri="{FF2B5EF4-FFF2-40B4-BE49-F238E27FC236}">
                <a16:creationId xmlns:a16="http://schemas.microsoft.com/office/drawing/2014/main" id="{E0683460-9B69-4A66-8111-AE41ADA6187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379FA64-7461-49BE-A1DA-4820450B47AA}"/>
              </a:ext>
            </a:extLst>
          </p:cNvPr>
          <p:cNvSpPr>
            <a:spLocks noGrp="1"/>
          </p:cNvSpPr>
          <p:nvPr>
            <p:ph type="sldNum" sz="quarter" idx="12"/>
          </p:nvPr>
        </p:nvSpPr>
        <p:spPr/>
        <p:txBody>
          <a:bodyPr/>
          <a:lstStyle/>
          <a:p>
            <a:fld id="{7912D6EE-EE95-490D-9CA0-48CE349B8065}" type="slidenum">
              <a:rPr lang="zh-TW" altLang="en-US" smtClean="0"/>
              <a:t>‹#›</a:t>
            </a:fld>
            <a:endParaRPr lang="zh-TW" altLang="en-US"/>
          </a:p>
        </p:txBody>
      </p:sp>
    </p:spTree>
    <p:extLst>
      <p:ext uri="{BB962C8B-B14F-4D97-AF65-F5344CB8AC3E}">
        <p14:creationId xmlns:p14="http://schemas.microsoft.com/office/powerpoint/2010/main" val="146971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25A728-FE76-410A-8781-7D98DD39023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ED2B033E-D8FE-42DB-A1BA-720A226A2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9C0D0509-D9C1-4864-8AF0-70369DEA6D75}"/>
              </a:ext>
            </a:extLst>
          </p:cNvPr>
          <p:cNvSpPr>
            <a:spLocks noGrp="1"/>
          </p:cNvSpPr>
          <p:nvPr>
            <p:ph type="dt" sz="half" idx="10"/>
          </p:nvPr>
        </p:nvSpPr>
        <p:spPr/>
        <p:txBody>
          <a:bodyPr/>
          <a:lstStyle/>
          <a:p>
            <a:fld id="{E4AE99EE-D1C8-401A-92C8-720C7E51C69E}" type="datetimeFigureOut">
              <a:rPr lang="zh-TW" altLang="en-US" smtClean="0"/>
              <a:t>2023/9/25</a:t>
            </a:fld>
            <a:endParaRPr lang="zh-TW" altLang="en-US"/>
          </a:p>
        </p:txBody>
      </p:sp>
      <p:sp>
        <p:nvSpPr>
          <p:cNvPr id="5" name="頁尾版面配置區 4">
            <a:extLst>
              <a:ext uri="{FF2B5EF4-FFF2-40B4-BE49-F238E27FC236}">
                <a16:creationId xmlns:a16="http://schemas.microsoft.com/office/drawing/2014/main" id="{DCA851E1-DF1B-4E3C-82F7-BA634092C79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D4017F3-7A9C-4140-8894-E7432107126F}"/>
              </a:ext>
            </a:extLst>
          </p:cNvPr>
          <p:cNvSpPr>
            <a:spLocks noGrp="1"/>
          </p:cNvSpPr>
          <p:nvPr>
            <p:ph type="sldNum" sz="quarter" idx="12"/>
          </p:nvPr>
        </p:nvSpPr>
        <p:spPr/>
        <p:txBody>
          <a:bodyPr/>
          <a:lstStyle/>
          <a:p>
            <a:fld id="{7912D6EE-EE95-490D-9CA0-48CE349B8065}" type="slidenum">
              <a:rPr lang="zh-TW" altLang="en-US" smtClean="0"/>
              <a:t>‹#›</a:t>
            </a:fld>
            <a:endParaRPr lang="zh-TW" altLang="en-US"/>
          </a:p>
        </p:txBody>
      </p:sp>
    </p:spTree>
    <p:extLst>
      <p:ext uri="{BB962C8B-B14F-4D97-AF65-F5344CB8AC3E}">
        <p14:creationId xmlns:p14="http://schemas.microsoft.com/office/powerpoint/2010/main" val="168023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BB3B15-842B-4607-8AA7-950F98119B7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365D210-FF56-4D6A-BCD2-794D1D51634B}"/>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2901A5DB-D376-46AB-8C04-952945932C7E}"/>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24C5EE4C-2AE2-4207-82BF-2E55821100F4}"/>
              </a:ext>
            </a:extLst>
          </p:cNvPr>
          <p:cNvSpPr>
            <a:spLocks noGrp="1"/>
          </p:cNvSpPr>
          <p:nvPr>
            <p:ph type="dt" sz="half" idx="10"/>
          </p:nvPr>
        </p:nvSpPr>
        <p:spPr/>
        <p:txBody>
          <a:bodyPr/>
          <a:lstStyle/>
          <a:p>
            <a:fld id="{E4AE99EE-D1C8-401A-92C8-720C7E51C69E}" type="datetimeFigureOut">
              <a:rPr lang="zh-TW" altLang="en-US" smtClean="0"/>
              <a:t>2023/9/25</a:t>
            </a:fld>
            <a:endParaRPr lang="zh-TW" altLang="en-US"/>
          </a:p>
        </p:txBody>
      </p:sp>
      <p:sp>
        <p:nvSpPr>
          <p:cNvPr id="6" name="頁尾版面配置區 5">
            <a:extLst>
              <a:ext uri="{FF2B5EF4-FFF2-40B4-BE49-F238E27FC236}">
                <a16:creationId xmlns:a16="http://schemas.microsoft.com/office/drawing/2014/main" id="{0309BA8A-5B34-408C-B22D-2B4154C9DFC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9790EB0-E21E-42FF-9C08-A70660FF97F9}"/>
              </a:ext>
            </a:extLst>
          </p:cNvPr>
          <p:cNvSpPr>
            <a:spLocks noGrp="1"/>
          </p:cNvSpPr>
          <p:nvPr>
            <p:ph type="sldNum" sz="quarter" idx="12"/>
          </p:nvPr>
        </p:nvSpPr>
        <p:spPr/>
        <p:txBody>
          <a:bodyPr/>
          <a:lstStyle/>
          <a:p>
            <a:fld id="{7912D6EE-EE95-490D-9CA0-48CE349B8065}" type="slidenum">
              <a:rPr lang="zh-TW" altLang="en-US" smtClean="0"/>
              <a:t>‹#›</a:t>
            </a:fld>
            <a:endParaRPr lang="zh-TW" altLang="en-US"/>
          </a:p>
        </p:txBody>
      </p:sp>
    </p:spTree>
    <p:extLst>
      <p:ext uri="{BB962C8B-B14F-4D97-AF65-F5344CB8AC3E}">
        <p14:creationId xmlns:p14="http://schemas.microsoft.com/office/powerpoint/2010/main" val="184015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8B4878-0EC5-4CBF-9380-C6624D1E904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FC40C6C-B988-4E7E-B9C2-2D0E7F23B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8ADB3ECD-52EB-4268-9583-4B688E4CF9E9}"/>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881D7D63-5C03-4A10-996C-ED93C3C4CD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345F862F-EDF0-4A49-978F-42CEE6B05E60}"/>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1559DEEB-B30C-4EC6-8B59-BC0190D7425E}"/>
              </a:ext>
            </a:extLst>
          </p:cNvPr>
          <p:cNvSpPr>
            <a:spLocks noGrp="1"/>
          </p:cNvSpPr>
          <p:nvPr>
            <p:ph type="dt" sz="half" idx="10"/>
          </p:nvPr>
        </p:nvSpPr>
        <p:spPr/>
        <p:txBody>
          <a:bodyPr/>
          <a:lstStyle/>
          <a:p>
            <a:fld id="{E4AE99EE-D1C8-401A-92C8-720C7E51C69E}" type="datetimeFigureOut">
              <a:rPr lang="zh-TW" altLang="en-US" smtClean="0"/>
              <a:t>2023/9/25</a:t>
            </a:fld>
            <a:endParaRPr lang="zh-TW" altLang="en-US"/>
          </a:p>
        </p:txBody>
      </p:sp>
      <p:sp>
        <p:nvSpPr>
          <p:cNvPr id="8" name="頁尾版面配置區 7">
            <a:extLst>
              <a:ext uri="{FF2B5EF4-FFF2-40B4-BE49-F238E27FC236}">
                <a16:creationId xmlns:a16="http://schemas.microsoft.com/office/drawing/2014/main" id="{B50C5F49-D56F-4B02-869C-84966E3862AD}"/>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F7743875-89C0-4F8E-91ED-127E7F1EAACB}"/>
              </a:ext>
            </a:extLst>
          </p:cNvPr>
          <p:cNvSpPr>
            <a:spLocks noGrp="1"/>
          </p:cNvSpPr>
          <p:nvPr>
            <p:ph type="sldNum" sz="quarter" idx="12"/>
          </p:nvPr>
        </p:nvSpPr>
        <p:spPr/>
        <p:txBody>
          <a:bodyPr/>
          <a:lstStyle/>
          <a:p>
            <a:fld id="{7912D6EE-EE95-490D-9CA0-48CE349B8065}" type="slidenum">
              <a:rPr lang="zh-TW" altLang="en-US" smtClean="0"/>
              <a:t>‹#›</a:t>
            </a:fld>
            <a:endParaRPr lang="zh-TW" altLang="en-US"/>
          </a:p>
        </p:txBody>
      </p:sp>
    </p:spTree>
    <p:extLst>
      <p:ext uri="{BB962C8B-B14F-4D97-AF65-F5344CB8AC3E}">
        <p14:creationId xmlns:p14="http://schemas.microsoft.com/office/powerpoint/2010/main" val="1226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EFFE31-FD27-4B6B-A5D7-93CFC10F249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56CBF52C-DEDA-48CC-B76A-4F5B1A1AA8B5}"/>
              </a:ext>
            </a:extLst>
          </p:cNvPr>
          <p:cNvSpPr>
            <a:spLocks noGrp="1"/>
          </p:cNvSpPr>
          <p:nvPr>
            <p:ph type="dt" sz="half" idx="10"/>
          </p:nvPr>
        </p:nvSpPr>
        <p:spPr/>
        <p:txBody>
          <a:bodyPr/>
          <a:lstStyle/>
          <a:p>
            <a:fld id="{E4AE99EE-D1C8-401A-92C8-720C7E51C69E}" type="datetimeFigureOut">
              <a:rPr lang="zh-TW" altLang="en-US" smtClean="0"/>
              <a:t>2023/9/25</a:t>
            </a:fld>
            <a:endParaRPr lang="zh-TW" altLang="en-US"/>
          </a:p>
        </p:txBody>
      </p:sp>
      <p:sp>
        <p:nvSpPr>
          <p:cNvPr id="4" name="頁尾版面配置區 3">
            <a:extLst>
              <a:ext uri="{FF2B5EF4-FFF2-40B4-BE49-F238E27FC236}">
                <a16:creationId xmlns:a16="http://schemas.microsoft.com/office/drawing/2014/main" id="{00804AA7-C35F-4D58-93B8-429F631BD7F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B6DBD81-7D69-4374-92E7-601AE35BB6E8}"/>
              </a:ext>
            </a:extLst>
          </p:cNvPr>
          <p:cNvSpPr>
            <a:spLocks noGrp="1"/>
          </p:cNvSpPr>
          <p:nvPr>
            <p:ph type="sldNum" sz="quarter" idx="12"/>
          </p:nvPr>
        </p:nvSpPr>
        <p:spPr/>
        <p:txBody>
          <a:bodyPr/>
          <a:lstStyle/>
          <a:p>
            <a:fld id="{7912D6EE-EE95-490D-9CA0-48CE349B8065}" type="slidenum">
              <a:rPr lang="zh-TW" altLang="en-US" smtClean="0"/>
              <a:t>‹#›</a:t>
            </a:fld>
            <a:endParaRPr lang="zh-TW" altLang="en-US"/>
          </a:p>
        </p:txBody>
      </p:sp>
    </p:spTree>
    <p:extLst>
      <p:ext uri="{BB962C8B-B14F-4D97-AF65-F5344CB8AC3E}">
        <p14:creationId xmlns:p14="http://schemas.microsoft.com/office/powerpoint/2010/main" val="95998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01DE309-E327-44FE-BF16-D5E57D93C66C}"/>
              </a:ext>
            </a:extLst>
          </p:cNvPr>
          <p:cNvSpPr>
            <a:spLocks noGrp="1"/>
          </p:cNvSpPr>
          <p:nvPr>
            <p:ph type="dt" sz="half" idx="10"/>
          </p:nvPr>
        </p:nvSpPr>
        <p:spPr/>
        <p:txBody>
          <a:bodyPr/>
          <a:lstStyle/>
          <a:p>
            <a:fld id="{E4AE99EE-D1C8-401A-92C8-720C7E51C69E}" type="datetimeFigureOut">
              <a:rPr lang="zh-TW" altLang="en-US" smtClean="0"/>
              <a:t>2023/9/25</a:t>
            </a:fld>
            <a:endParaRPr lang="zh-TW" altLang="en-US"/>
          </a:p>
        </p:txBody>
      </p:sp>
      <p:sp>
        <p:nvSpPr>
          <p:cNvPr id="3" name="頁尾版面配置區 2">
            <a:extLst>
              <a:ext uri="{FF2B5EF4-FFF2-40B4-BE49-F238E27FC236}">
                <a16:creationId xmlns:a16="http://schemas.microsoft.com/office/drawing/2014/main" id="{97B4FC4B-C295-4E4C-83A3-97D48A5059C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8B6305D-9521-4606-9501-D0D25BB7C154}"/>
              </a:ext>
            </a:extLst>
          </p:cNvPr>
          <p:cNvSpPr>
            <a:spLocks noGrp="1"/>
          </p:cNvSpPr>
          <p:nvPr>
            <p:ph type="sldNum" sz="quarter" idx="12"/>
          </p:nvPr>
        </p:nvSpPr>
        <p:spPr/>
        <p:txBody>
          <a:bodyPr/>
          <a:lstStyle/>
          <a:p>
            <a:fld id="{7912D6EE-EE95-490D-9CA0-48CE349B8065}" type="slidenum">
              <a:rPr lang="zh-TW" altLang="en-US" smtClean="0"/>
              <a:t>‹#›</a:t>
            </a:fld>
            <a:endParaRPr lang="zh-TW" altLang="en-US"/>
          </a:p>
        </p:txBody>
      </p:sp>
    </p:spTree>
    <p:extLst>
      <p:ext uri="{BB962C8B-B14F-4D97-AF65-F5344CB8AC3E}">
        <p14:creationId xmlns:p14="http://schemas.microsoft.com/office/powerpoint/2010/main" val="348587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7A69B8-920C-431F-B80A-1F0E6B58272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BCE4B31E-2651-4947-90AB-205299167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5B47886-99DF-41A7-B5B0-902362A82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84B5FEB9-03A6-4524-8207-0F1DD866BC67}"/>
              </a:ext>
            </a:extLst>
          </p:cNvPr>
          <p:cNvSpPr>
            <a:spLocks noGrp="1"/>
          </p:cNvSpPr>
          <p:nvPr>
            <p:ph type="dt" sz="half" idx="10"/>
          </p:nvPr>
        </p:nvSpPr>
        <p:spPr/>
        <p:txBody>
          <a:bodyPr/>
          <a:lstStyle/>
          <a:p>
            <a:fld id="{E4AE99EE-D1C8-401A-92C8-720C7E51C69E}" type="datetimeFigureOut">
              <a:rPr lang="zh-TW" altLang="en-US" smtClean="0"/>
              <a:t>2023/9/25</a:t>
            </a:fld>
            <a:endParaRPr lang="zh-TW" altLang="en-US"/>
          </a:p>
        </p:txBody>
      </p:sp>
      <p:sp>
        <p:nvSpPr>
          <p:cNvPr id="6" name="頁尾版面配置區 5">
            <a:extLst>
              <a:ext uri="{FF2B5EF4-FFF2-40B4-BE49-F238E27FC236}">
                <a16:creationId xmlns:a16="http://schemas.microsoft.com/office/drawing/2014/main" id="{6997AD99-0025-4C5B-946F-AEC14E0115B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5FB9BB6-FDD8-464B-977E-0667B826316C}"/>
              </a:ext>
            </a:extLst>
          </p:cNvPr>
          <p:cNvSpPr>
            <a:spLocks noGrp="1"/>
          </p:cNvSpPr>
          <p:nvPr>
            <p:ph type="sldNum" sz="quarter" idx="12"/>
          </p:nvPr>
        </p:nvSpPr>
        <p:spPr/>
        <p:txBody>
          <a:bodyPr/>
          <a:lstStyle/>
          <a:p>
            <a:fld id="{7912D6EE-EE95-490D-9CA0-48CE349B8065}" type="slidenum">
              <a:rPr lang="zh-TW" altLang="en-US" smtClean="0"/>
              <a:t>‹#›</a:t>
            </a:fld>
            <a:endParaRPr lang="zh-TW" altLang="en-US"/>
          </a:p>
        </p:txBody>
      </p:sp>
    </p:spTree>
    <p:extLst>
      <p:ext uri="{BB962C8B-B14F-4D97-AF65-F5344CB8AC3E}">
        <p14:creationId xmlns:p14="http://schemas.microsoft.com/office/powerpoint/2010/main" val="6333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9E006E-926C-4E5D-9C65-E05F8F0EBDA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B08962CD-5442-46F6-B436-155A385DA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6C27E414-1487-4D12-85C5-7129E7A51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07BC933A-2023-41BD-9887-6D8E20412ADE}"/>
              </a:ext>
            </a:extLst>
          </p:cNvPr>
          <p:cNvSpPr>
            <a:spLocks noGrp="1"/>
          </p:cNvSpPr>
          <p:nvPr>
            <p:ph type="dt" sz="half" idx="10"/>
          </p:nvPr>
        </p:nvSpPr>
        <p:spPr/>
        <p:txBody>
          <a:bodyPr/>
          <a:lstStyle/>
          <a:p>
            <a:fld id="{E4AE99EE-D1C8-401A-92C8-720C7E51C69E}" type="datetimeFigureOut">
              <a:rPr lang="zh-TW" altLang="en-US" smtClean="0"/>
              <a:t>2023/9/25</a:t>
            </a:fld>
            <a:endParaRPr lang="zh-TW" altLang="en-US"/>
          </a:p>
        </p:txBody>
      </p:sp>
      <p:sp>
        <p:nvSpPr>
          <p:cNvPr id="6" name="頁尾版面配置區 5">
            <a:extLst>
              <a:ext uri="{FF2B5EF4-FFF2-40B4-BE49-F238E27FC236}">
                <a16:creationId xmlns:a16="http://schemas.microsoft.com/office/drawing/2014/main" id="{11901CD1-1DF7-4430-9A41-7B8BE8C9C56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FF5B56F-5310-4086-8E6D-563D351F7709}"/>
              </a:ext>
            </a:extLst>
          </p:cNvPr>
          <p:cNvSpPr>
            <a:spLocks noGrp="1"/>
          </p:cNvSpPr>
          <p:nvPr>
            <p:ph type="sldNum" sz="quarter" idx="12"/>
          </p:nvPr>
        </p:nvSpPr>
        <p:spPr/>
        <p:txBody>
          <a:bodyPr/>
          <a:lstStyle/>
          <a:p>
            <a:fld id="{7912D6EE-EE95-490D-9CA0-48CE349B8065}" type="slidenum">
              <a:rPr lang="zh-TW" altLang="en-US" smtClean="0"/>
              <a:t>‹#›</a:t>
            </a:fld>
            <a:endParaRPr lang="zh-TW" altLang="en-US"/>
          </a:p>
        </p:txBody>
      </p:sp>
    </p:spTree>
    <p:extLst>
      <p:ext uri="{BB962C8B-B14F-4D97-AF65-F5344CB8AC3E}">
        <p14:creationId xmlns:p14="http://schemas.microsoft.com/office/powerpoint/2010/main" val="166176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5BBC962-4541-4CF4-8DAB-5914A6C2C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45F8AA3-317D-4ADE-93A3-49222046A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5F57644-5451-4A90-8300-D7C437674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E99EE-D1C8-401A-92C8-720C7E51C69E}" type="datetimeFigureOut">
              <a:rPr lang="zh-TW" altLang="en-US" smtClean="0"/>
              <a:t>2023/9/25</a:t>
            </a:fld>
            <a:endParaRPr lang="zh-TW" altLang="en-US"/>
          </a:p>
        </p:txBody>
      </p:sp>
      <p:sp>
        <p:nvSpPr>
          <p:cNvPr id="5" name="頁尾版面配置區 4">
            <a:extLst>
              <a:ext uri="{FF2B5EF4-FFF2-40B4-BE49-F238E27FC236}">
                <a16:creationId xmlns:a16="http://schemas.microsoft.com/office/drawing/2014/main" id="{E773BDEB-6B81-40C8-97A0-9CC0DE5CE4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DB0FF15B-A199-4E64-B126-7FFF2EA0D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2D6EE-EE95-490D-9CA0-48CE349B8065}" type="slidenum">
              <a:rPr lang="zh-TW" altLang="en-US" smtClean="0"/>
              <a:t>‹#›</a:t>
            </a:fld>
            <a:endParaRPr lang="zh-TW" altLang="en-US"/>
          </a:p>
        </p:txBody>
      </p:sp>
    </p:spTree>
    <p:extLst>
      <p:ext uri="{BB962C8B-B14F-4D97-AF65-F5344CB8AC3E}">
        <p14:creationId xmlns:p14="http://schemas.microsoft.com/office/powerpoint/2010/main" val="2466731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DF55633-AF7C-4D27-B6A5-37FAA7FC9814}"/>
              </a:ext>
            </a:extLst>
          </p:cNvPr>
          <p:cNvSpPr txBox="1"/>
          <p:nvPr/>
        </p:nvSpPr>
        <p:spPr>
          <a:xfrm>
            <a:off x="773723" y="1774092"/>
            <a:ext cx="11418277" cy="1107996"/>
          </a:xfrm>
          <a:prstGeom prst="rect">
            <a:avLst/>
          </a:prstGeom>
          <a:noFill/>
        </p:spPr>
        <p:txBody>
          <a:bodyPr wrap="square" rtlCol="0">
            <a:spAutoFit/>
          </a:bodyPr>
          <a:lstStyle/>
          <a:p>
            <a:r>
              <a:rPr lang="en-US" altLang="zh-TW" sz="6600" dirty="0">
                <a:solidFill>
                  <a:srgbClr val="FF0000"/>
                </a:solidFill>
              </a:rPr>
              <a:t>Analysis of the VCP to VDRAIN </a:t>
            </a:r>
            <a:endParaRPr lang="en-US" sz="6600" dirty="0">
              <a:solidFill>
                <a:srgbClr val="FF0000"/>
              </a:solidFill>
            </a:endParaRPr>
          </a:p>
        </p:txBody>
      </p:sp>
      <p:sp>
        <p:nvSpPr>
          <p:cNvPr id="11" name="TextBox 10">
            <a:extLst>
              <a:ext uri="{FF2B5EF4-FFF2-40B4-BE49-F238E27FC236}">
                <a16:creationId xmlns:a16="http://schemas.microsoft.com/office/drawing/2014/main" id="{DDA8F6C1-2319-4502-9B7A-3835AC60FA7D}"/>
              </a:ext>
            </a:extLst>
          </p:cNvPr>
          <p:cNvSpPr txBox="1"/>
          <p:nvPr/>
        </p:nvSpPr>
        <p:spPr>
          <a:xfrm>
            <a:off x="969108" y="4189046"/>
            <a:ext cx="1430200" cy="369332"/>
          </a:xfrm>
          <a:prstGeom prst="rect">
            <a:avLst/>
          </a:prstGeom>
          <a:noFill/>
        </p:spPr>
        <p:txBody>
          <a:bodyPr wrap="none" rtlCol="0">
            <a:spAutoFit/>
          </a:bodyPr>
          <a:lstStyle/>
          <a:p>
            <a:r>
              <a:rPr lang="en-US" dirty="0"/>
              <a:t>Sep/25, 2023</a:t>
            </a:r>
          </a:p>
        </p:txBody>
      </p:sp>
    </p:spTree>
    <p:extLst>
      <p:ext uri="{BB962C8B-B14F-4D97-AF65-F5344CB8AC3E}">
        <p14:creationId xmlns:p14="http://schemas.microsoft.com/office/powerpoint/2010/main" val="225234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5">
            <a:extLst>
              <a:ext uri="{FF2B5EF4-FFF2-40B4-BE49-F238E27FC236}">
                <a16:creationId xmlns:a16="http://schemas.microsoft.com/office/drawing/2014/main" id="{FCB69D2B-73B3-4C47-9E87-25B318BA7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468" y="1673765"/>
            <a:ext cx="68294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34CC4A4-36A8-4F71-90FC-EE1E665F6759}"/>
              </a:ext>
            </a:extLst>
          </p:cNvPr>
          <p:cNvSpPr txBox="1"/>
          <p:nvPr/>
        </p:nvSpPr>
        <p:spPr>
          <a:xfrm>
            <a:off x="912551" y="648071"/>
            <a:ext cx="2470163" cy="584775"/>
          </a:xfrm>
          <a:prstGeom prst="rect">
            <a:avLst/>
          </a:prstGeom>
          <a:noFill/>
        </p:spPr>
        <p:txBody>
          <a:bodyPr wrap="none" rtlCol="0">
            <a:spAutoFit/>
          </a:bodyPr>
          <a:lstStyle/>
          <a:p>
            <a:r>
              <a:rPr lang="en-US" sz="3200" dirty="0"/>
              <a:t>VCP - VDRAIN</a:t>
            </a:r>
          </a:p>
        </p:txBody>
      </p:sp>
      <p:cxnSp>
        <p:nvCxnSpPr>
          <p:cNvPr id="6" name="Straight Arrow Connector 5">
            <a:extLst>
              <a:ext uri="{FF2B5EF4-FFF2-40B4-BE49-F238E27FC236}">
                <a16:creationId xmlns:a16="http://schemas.microsoft.com/office/drawing/2014/main" id="{2D9B2309-A3F6-4C4F-8309-99237C1DC00F}"/>
              </a:ext>
            </a:extLst>
          </p:cNvPr>
          <p:cNvCxnSpPr/>
          <p:nvPr/>
        </p:nvCxnSpPr>
        <p:spPr>
          <a:xfrm flipH="1">
            <a:off x="5814874" y="1047565"/>
            <a:ext cx="2583402" cy="2885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A1694F5-9F72-414A-9B2B-B9A4B683881F}"/>
              </a:ext>
            </a:extLst>
          </p:cNvPr>
          <p:cNvSpPr txBox="1"/>
          <p:nvPr/>
        </p:nvSpPr>
        <p:spPr>
          <a:xfrm>
            <a:off x="8114190" y="648071"/>
            <a:ext cx="968022" cy="369332"/>
          </a:xfrm>
          <a:prstGeom prst="rect">
            <a:avLst/>
          </a:prstGeom>
          <a:noFill/>
        </p:spPr>
        <p:txBody>
          <a:bodyPr wrap="none" rtlCol="0">
            <a:spAutoFit/>
          </a:bodyPr>
          <a:lstStyle/>
          <a:p>
            <a:r>
              <a:rPr lang="en-US" dirty="0">
                <a:solidFill>
                  <a:srgbClr val="FF0000"/>
                </a:solidFill>
              </a:rPr>
              <a:t>Dropout</a:t>
            </a:r>
          </a:p>
        </p:txBody>
      </p:sp>
    </p:spTree>
    <p:extLst>
      <p:ext uri="{BB962C8B-B14F-4D97-AF65-F5344CB8AC3E}">
        <p14:creationId xmlns:p14="http://schemas.microsoft.com/office/powerpoint/2010/main" val="352938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4CC4A4-36A8-4F71-90FC-EE1E665F6759}"/>
              </a:ext>
            </a:extLst>
          </p:cNvPr>
          <p:cNvSpPr txBox="1"/>
          <p:nvPr/>
        </p:nvSpPr>
        <p:spPr>
          <a:xfrm>
            <a:off x="914400" y="648071"/>
            <a:ext cx="5646198" cy="584775"/>
          </a:xfrm>
          <a:prstGeom prst="rect">
            <a:avLst/>
          </a:prstGeom>
          <a:noFill/>
        </p:spPr>
        <p:txBody>
          <a:bodyPr wrap="square" rtlCol="0">
            <a:spAutoFit/>
          </a:bodyPr>
          <a:lstStyle/>
          <a:p>
            <a:r>
              <a:rPr lang="en-US" sz="3200" dirty="0"/>
              <a:t>Impedance Measurements </a:t>
            </a:r>
          </a:p>
        </p:txBody>
      </p:sp>
      <p:graphicFrame>
        <p:nvGraphicFramePr>
          <p:cNvPr id="2" name="Table 1">
            <a:extLst>
              <a:ext uri="{FF2B5EF4-FFF2-40B4-BE49-F238E27FC236}">
                <a16:creationId xmlns:a16="http://schemas.microsoft.com/office/drawing/2014/main" id="{02959AA2-7C34-4603-ADA5-3FB8E43E696A}"/>
              </a:ext>
            </a:extLst>
          </p:cNvPr>
          <p:cNvGraphicFramePr>
            <a:graphicFrameLocks noGrp="1"/>
          </p:cNvGraphicFramePr>
          <p:nvPr>
            <p:extLst>
              <p:ext uri="{D42A27DB-BD31-4B8C-83A1-F6EECF244321}">
                <p14:modId xmlns:p14="http://schemas.microsoft.com/office/powerpoint/2010/main" val="4222644391"/>
              </p:ext>
            </p:extLst>
          </p:nvPr>
        </p:nvGraphicFramePr>
        <p:xfrm>
          <a:off x="3713797" y="1963896"/>
          <a:ext cx="4764405" cy="3891915"/>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1173992372"/>
                    </a:ext>
                  </a:extLst>
                </a:gridCol>
                <a:gridCol w="989965">
                  <a:extLst>
                    <a:ext uri="{9D8B030D-6E8A-4147-A177-3AD203B41FA5}">
                      <a16:colId xmlns:a16="http://schemas.microsoft.com/office/drawing/2014/main" val="2449910489"/>
                    </a:ext>
                  </a:extLst>
                </a:gridCol>
                <a:gridCol w="1116330">
                  <a:extLst>
                    <a:ext uri="{9D8B030D-6E8A-4147-A177-3AD203B41FA5}">
                      <a16:colId xmlns:a16="http://schemas.microsoft.com/office/drawing/2014/main" val="2783067000"/>
                    </a:ext>
                  </a:extLst>
                </a:gridCol>
                <a:gridCol w="1134110">
                  <a:extLst>
                    <a:ext uri="{9D8B030D-6E8A-4147-A177-3AD203B41FA5}">
                      <a16:colId xmlns:a16="http://schemas.microsoft.com/office/drawing/2014/main" val="1607931006"/>
                    </a:ext>
                  </a:extLst>
                </a:gridCol>
              </a:tblGrid>
              <a:tr h="160655">
                <a:tc>
                  <a:txBody>
                    <a:bodyPr/>
                    <a:lstStyle/>
                    <a:p>
                      <a:pPr marL="0" marR="0" algn="ctr">
                        <a:spcBef>
                          <a:spcPts val="0"/>
                        </a:spcBef>
                        <a:spcAft>
                          <a:spcPts val="0"/>
                        </a:spcAft>
                      </a:pPr>
                      <a:r>
                        <a:rPr lang="en-US" sz="1200">
                          <a:effectLst/>
                        </a:rPr>
                        <a:t>Pin - Pin</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ctr">
                        <a:spcBef>
                          <a:spcPts val="0"/>
                        </a:spcBef>
                        <a:spcAft>
                          <a:spcPts val="0"/>
                        </a:spcAft>
                      </a:pPr>
                      <a:r>
                        <a:rPr lang="en-US" sz="1200" dirty="0">
                          <a:effectLst/>
                        </a:rPr>
                        <a:t>Good Part</a:t>
                      </a:r>
                      <a:endParaRPr lang="en-US" sz="1200" dirty="0">
                        <a:effectLst/>
                        <a:latin typeface="Calibri" panose="020F0502020204030204" pitchFamily="34" charset="0"/>
                        <a:ea typeface="PMingLiU" panose="02020500000000000000" pitchFamily="18" charset="-120"/>
                      </a:endParaRPr>
                    </a:p>
                  </a:txBody>
                  <a:tcPr anchor="ctr"/>
                </a:tc>
                <a:tc>
                  <a:txBody>
                    <a:bodyPr/>
                    <a:lstStyle/>
                    <a:p>
                      <a:pPr marL="0" marR="0" algn="ctr">
                        <a:spcBef>
                          <a:spcPts val="0"/>
                        </a:spcBef>
                        <a:spcAft>
                          <a:spcPts val="0"/>
                        </a:spcAft>
                      </a:pPr>
                      <a:r>
                        <a:rPr lang="en-US" sz="1200" dirty="0">
                          <a:effectLst/>
                        </a:rPr>
                        <a:t>NG Part 1</a:t>
                      </a:r>
                      <a:endParaRPr lang="en-US" sz="1200" dirty="0">
                        <a:effectLst/>
                        <a:latin typeface="Calibri" panose="020F0502020204030204" pitchFamily="34" charset="0"/>
                        <a:ea typeface="PMingLiU" panose="02020500000000000000" pitchFamily="18" charset="-120"/>
                      </a:endParaRPr>
                    </a:p>
                  </a:txBody>
                  <a:tcPr anchor="ctr"/>
                </a:tc>
                <a:tc>
                  <a:txBody>
                    <a:bodyPr/>
                    <a:lstStyle/>
                    <a:p>
                      <a:pPr marL="0" marR="0" algn="ctr">
                        <a:spcBef>
                          <a:spcPts val="0"/>
                        </a:spcBef>
                        <a:spcAft>
                          <a:spcPts val="0"/>
                        </a:spcAft>
                      </a:pPr>
                      <a:r>
                        <a:rPr lang="en-US" sz="1200" dirty="0">
                          <a:effectLst/>
                        </a:rPr>
                        <a:t>NG Part 2</a:t>
                      </a:r>
                      <a:endParaRPr lang="en-US" sz="1200" dirty="0">
                        <a:effectLst/>
                        <a:latin typeface="Calibri" panose="020F0502020204030204" pitchFamily="34" charset="0"/>
                        <a:ea typeface="PMingLiU" panose="02020500000000000000" pitchFamily="18" charset="-120"/>
                      </a:endParaRPr>
                    </a:p>
                  </a:txBody>
                  <a:tcPr anchor="ctr"/>
                </a:tc>
                <a:extLst>
                  <a:ext uri="{0D108BD9-81ED-4DB2-BD59-A6C34878D82A}">
                    <a16:rowId xmlns:a16="http://schemas.microsoft.com/office/drawing/2014/main" val="2699868529"/>
                  </a:ext>
                </a:extLst>
              </a:tr>
              <a:tr h="220980">
                <a:tc>
                  <a:txBody>
                    <a:bodyPr/>
                    <a:lstStyle/>
                    <a:p>
                      <a:pPr marL="0" marR="0" algn="just">
                        <a:spcBef>
                          <a:spcPts val="0"/>
                        </a:spcBef>
                        <a:spcAft>
                          <a:spcPts val="0"/>
                        </a:spcAft>
                      </a:pPr>
                      <a:r>
                        <a:rPr lang="en-US" sz="1200">
                          <a:effectLst/>
                        </a:rPr>
                        <a:t>MODE </a:t>
                      </a:r>
                      <a:r>
                        <a:rPr lang="zh-TW" sz="1200">
                          <a:effectLst/>
                        </a:rPr>
                        <a:t>–</a:t>
                      </a:r>
                      <a:r>
                        <a:rPr lang="en-US" sz="1200">
                          <a:effectLst/>
                        </a:rPr>
                        <a:t> GND</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Open</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53M</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highlight>
                            <a:srgbClr val="FFFF00"/>
                          </a:highlight>
                        </a:rPr>
                        <a:t>4.7M</a:t>
                      </a:r>
                      <a:endParaRPr lang="en-US" sz="1200">
                        <a:effectLst/>
                        <a:latin typeface="Calibri" panose="020F0502020204030204" pitchFamily="34" charset="0"/>
                        <a:ea typeface="PMingLiU" panose="02020500000000000000" pitchFamily="18" charset="-120"/>
                      </a:endParaRPr>
                    </a:p>
                  </a:txBody>
                  <a:tcPr anchor="ctr"/>
                </a:tc>
                <a:extLst>
                  <a:ext uri="{0D108BD9-81ED-4DB2-BD59-A6C34878D82A}">
                    <a16:rowId xmlns:a16="http://schemas.microsoft.com/office/drawing/2014/main" val="1827323583"/>
                  </a:ext>
                </a:extLst>
              </a:tr>
              <a:tr h="220980">
                <a:tc>
                  <a:txBody>
                    <a:bodyPr/>
                    <a:lstStyle/>
                    <a:p>
                      <a:pPr marL="0" marR="0" algn="just">
                        <a:spcBef>
                          <a:spcPts val="0"/>
                        </a:spcBef>
                        <a:spcAft>
                          <a:spcPts val="0"/>
                        </a:spcAft>
                      </a:pPr>
                      <a:r>
                        <a:rPr lang="en-US" sz="1200">
                          <a:effectLst/>
                        </a:rPr>
                        <a:t>IDRIVE </a:t>
                      </a:r>
                      <a:r>
                        <a:rPr lang="zh-TW" sz="1200">
                          <a:effectLst/>
                        </a:rPr>
                        <a:t>–</a:t>
                      </a:r>
                      <a:r>
                        <a:rPr lang="en-US" sz="1200">
                          <a:effectLst/>
                        </a:rPr>
                        <a:t> GND</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Open</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Open</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highlight>
                            <a:srgbClr val="FFFF00"/>
                          </a:highlight>
                        </a:rPr>
                        <a:t>6M</a:t>
                      </a:r>
                      <a:endParaRPr lang="en-US" sz="1200">
                        <a:effectLst/>
                        <a:latin typeface="Calibri" panose="020F0502020204030204" pitchFamily="34" charset="0"/>
                        <a:ea typeface="PMingLiU" panose="02020500000000000000" pitchFamily="18" charset="-120"/>
                      </a:endParaRPr>
                    </a:p>
                  </a:txBody>
                  <a:tcPr anchor="ctr"/>
                </a:tc>
                <a:extLst>
                  <a:ext uri="{0D108BD9-81ED-4DB2-BD59-A6C34878D82A}">
                    <a16:rowId xmlns:a16="http://schemas.microsoft.com/office/drawing/2014/main" val="3396340601"/>
                  </a:ext>
                </a:extLst>
              </a:tr>
              <a:tr h="220980">
                <a:tc>
                  <a:txBody>
                    <a:bodyPr/>
                    <a:lstStyle/>
                    <a:p>
                      <a:pPr marL="0" marR="0" algn="just">
                        <a:spcBef>
                          <a:spcPts val="0"/>
                        </a:spcBef>
                        <a:spcAft>
                          <a:spcPts val="0"/>
                        </a:spcAft>
                      </a:pPr>
                      <a:r>
                        <a:rPr lang="en-US" sz="1200">
                          <a:effectLst/>
                        </a:rPr>
                        <a:t>VDS </a:t>
                      </a:r>
                      <a:r>
                        <a:rPr lang="zh-TW" sz="1200">
                          <a:effectLst/>
                        </a:rPr>
                        <a:t>–</a:t>
                      </a:r>
                      <a:r>
                        <a:rPr lang="en-US" sz="1200">
                          <a:effectLst/>
                        </a:rPr>
                        <a:t> GND</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Open</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Open</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highlight>
                            <a:srgbClr val="FFFF00"/>
                          </a:highlight>
                        </a:rPr>
                        <a:t>1.7M</a:t>
                      </a:r>
                      <a:endParaRPr lang="en-US" sz="1200">
                        <a:effectLst/>
                        <a:latin typeface="Calibri" panose="020F0502020204030204" pitchFamily="34" charset="0"/>
                        <a:ea typeface="PMingLiU" panose="02020500000000000000" pitchFamily="18" charset="-120"/>
                      </a:endParaRPr>
                    </a:p>
                  </a:txBody>
                  <a:tcPr anchor="ctr"/>
                </a:tc>
                <a:extLst>
                  <a:ext uri="{0D108BD9-81ED-4DB2-BD59-A6C34878D82A}">
                    <a16:rowId xmlns:a16="http://schemas.microsoft.com/office/drawing/2014/main" val="3175626637"/>
                  </a:ext>
                </a:extLst>
              </a:tr>
              <a:tr h="220980">
                <a:tc>
                  <a:txBody>
                    <a:bodyPr/>
                    <a:lstStyle/>
                    <a:p>
                      <a:pPr marL="0" marR="0" algn="just">
                        <a:spcBef>
                          <a:spcPts val="0"/>
                        </a:spcBef>
                        <a:spcAft>
                          <a:spcPts val="0"/>
                        </a:spcAft>
                      </a:pPr>
                      <a:r>
                        <a:rPr lang="en-US" sz="1200">
                          <a:effectLst/>
                        </a:rPr>
                        <a:t>nFAULT </a:t>
                      </a:r>
                      <a:r>
                        <a:rPr lang="zh-TW" sz="1200">
                          <a:effectLst/>
                        </a:rPr>
                        <a:t>–</a:t>
                      </a:r>
                      <a:r>
                        <a:rPr lang="en-US" sz="1200">
                          <a:effectLst/>
                        </a:rPr>
                        <a:t> GND</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Open</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Open</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highlight>
                            <a:srgbClr val="FFFF00"/>
                          </a:highlight>
                        </a:rPr>
                        <a:t>11.4M</a:t>
                      </a:r>
                      <a:endParaRPr lang="en-US" sz="1200">
                        <a:effectLst/>
                        <a:latin typeface="Calibri" panose="020F0502020204030204" pitchFamily="34" charset="0"/>
                        <a:ea typeface="PMingLiU" panose="02020500000000000000" pitchFamily="18" charset="-120"/>
                      </a:endParaRPr>
                    </a:p>
                  </a:txBody>
                  <a:tcPr anchor="ctr"/>
                </a:tc>
                <a:extLst>
                  <a:ext uri="{0D108BD9-81ED-4DB2-BD59-A6C34878D82A}">
                    <a16:rowId xmlns:a16="http://schemas.microsoft.com/office/drawing/2014/main" val="2025760483"/>
                  </a:ext>
                </a:extLst>
              </a:tr>
              <a:tr h="220980">
                <a:tc>
                  <a:txBody>
                    <a:bodyPr/>
                    <a:lstStyle/>
                    <a:p>
                      <a:pPr marL="0" marR="0" algn="just">
                        <a:spcBef>
                          <a:spcPts val="0"/>
                        </a:spcBef>
                        <a:spcAft>
                          <a:spcPts val="0"/>
                        </a:spcAft>
                      </a:pPr>
                      <a:r>
                        <a:rPr lang="en-US" sz="1200">
                          <a:effectLst/>
                        </a:rPr>
                        <a:t>VCP </a:t>
                      </a:r>
                      <a:r>
                        <a:rPr lang="zh-TW" sz="1200">
                          <a:effectLst/>
                        </a:rPr>
                        <a:t>–</a:t>
                      </a:r>
                      <a:r>
                        <a:rPr lang="en-US" sz="1200">
                          <a:effectLst/>
                        </a:rPr>
                        <a:t> GND</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4.45M</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3.86M</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3.79M</a:t>
                      </a:r>
                      <a:endParaRPr lang="en-US" sz="1200">
                        <a:effectLst/>
                        <a:latin typeface="Calibri" panose="020F0502020204030204" pitchFamily="34" charset="0"/>
                        <a:ea typeface="PMingLiU" panose="02020500000000000000" pitchFamily="18" charset="-120"/>
                      </a:endParaRPr>
                    </a:p>
                  </a:txBody>
                  <a:tcPr anchor="ctr"/>
                </a:tc>
                <a:extLst>
                  <a:ext uri="{0D108BD9-81ED-4DB2-BD59-A6C34878D82A}">
                    <a16:rowId xmlns:a16="http://schemas.microsoft.com/office/drawing/2014/main" val="2190273222"/>
                  </a:ext>
                </a:extLst>
              </a:tr>
              <a:tr h="220980">
                <a:tc>
                  <a:txBody>
                    <a:bodyPr/>
                    <a:lstStyle/>
                    <a:p>
                      <a:pPr marL="0" marR="0" algn="just">
                        <a:spcBef>
                          <a:spcPts val="0"/>
                        </a:spcBef>
                        <a:spcAft>
                          <a:spcPts val="0"/>
                        </a:spcAft>
                      </a:pPr>
                      <a:r>
                        <a:rPr lang="en-US" sz="1200">
                          <a:effectLst/>
                        </a:rPr>
                        <a:t>VDRAIN </a:t>
                      </a:r>
                      <a:r>
                        <a:rPr lang="zh-TW" sz="1200">
                          <a:effectLst/>
                        </a:rPr>
                        <a:t>–</a:t>
                      </a:r>
                      <a:r>
                        <a:rPr lang="en-US" sz="1200">
                          <a:effectLst/>
                        </a:rPr>
                        <a:t> GND</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3.85M</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3.84M</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3.78M</a:t>
                      </a:r>
                      <a:endParaRPr lang="en-US" sz="1200">
                        <a:effectLst/>
                        <a:latin typeface="Calibri" panose="020F0502020204030204" pitchFamily="34" charset="0"/>
                        <a:ea typeface="PMingLiU" panose="02020500000000000000" pitchFamily="18" charset="-120"/>
                      </a:endParaRPr>
                    </a:p>
                  </a:txBody>
                  <a:tcPr anchor="ctr"/>
                </a:tc>
                <a:extLst>
                  <a:ext uri="{0D108BD9-81ED-4DB2-BD59-A6C34878D82A}">
                    <a16:rowId xmlns:a16="http://schemas.microsoft.com/office/drawing/2014/main" val="3322527095"/>
                  </a:ext>
                </a:extLst>
              </a:tr>
              <a:tr h="220980">
                <a:tc>
                  <a:txBody>
                    <a:bodyPr/>
                    <a:lstStyle/>
                    <a:p>
                      <a:pPr marL="0" marR="0" algn="just">
                        <a:spcBef>
                          <a:spcPts val="0"/>
                        </a:spcBef>
                        <a:spcAft>
                          <a:spcPts val="0"/>
                        </a:spcAft>
                      </a:pPr>
                      <a:r>
                        <a:rPr lang="en-US" sz="1200">
                          <a:effectLst/>
                        </a:rPr>
                        <a:t>VCP </a:t>
                      </a:r>
                      <a:r>
                        <a:rPr lang="zh-TW" sz="1200">
                          <a:effectLst/>
                        </a:rPr>
                        <a:t>–</a:t>
                      </a:r>
                      <a:r>
                        <a:rPr lang="en-US" sz="1200">
                          <a:effectLst/>
                        </a:rPr>
                        <a:t> VDRIAN</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0.49M</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highlight>
                            <a:srgbClr val="FFFF00"/>
                          </a:highlight>
                        </a:rPr>
                        <a:t>236</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highlight>
                            <a:srgbClr val="FFFF00"/>
                          </a:highlight>
                        </a:rPr>
                        <a:t>71.5</a:t>
                      </a:r>
                      <a:endParaRPr lang="en-US" sz="1200">
                        <a:effectLst/>
                        <a:latin typeface="Calibri" panose="020F0502020204030204" pitchFamily="34" charset="0"/>
                        <a:ea typeface="PMingLiU" panose="02020500000000000000" pitchFamily="18" charset="-120"/>
                      </a:endParaRPr>
                    </a:p>
                  </a:txBody>
                  <a:tcPr anchor="ctr"/>
                </a:tc>
                <a:extLst>
                  <a:ext uri="{0D108BD9-81ED-4DB2-BD59-A6C34878D82A}">
                    <a16:rowId xmlns:a16="http://schemas.microsoft.com/office/drawing/2014/main" val="2399257681"/>
                  </a:ext>
                </a:extLst>
              </a:tr>
              <a:tr h="220980">
                <a:tc>
                  <a:txBody>
                    <a:bodyPr/>
                    <a:lstStyle/>
                    <a:p>
                      <a:pPr marL="0" marR="0" algn="just">
                        <a:spcBef>
                          <a:spcPts val="0"/>
                        </a:spcBef>
                        <a:spcAft>
                          <a:spcPts val="0"/>
                        </a:spcAft>
                      </a:pPr>
                      <a:r>
                        <a:rPr lang="en-US" sz="1200">
                          <a:effectLst/>
                        </a:rPr>
                        <a:t>VDRAIN </a:t>
                      </a:r>
                      <a:r>
                        <a:rPr lang="zh-TW" sz="1200">
                          <a:effectLst/>
                        </a:rPr>
                        <a:t>–</a:t>
                      </a:r>
                      <a:r>
                        <a:rPr lang="en-US" sz="1200">
                          <a:effectLst/>
                        </a:rPr>
                        <a:t> VCP</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0.48M</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highlight>
                            <a:srgbClr val="FFFF00"/>
                          </a:highlight>
                        </a:rPr>
                        <a:t>235</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highlight>
                            <a:srgbClr val="FFFF00"/>
                          </a:highlight>
                        </a:rPr>
                        <a:t>71.4</a:t>
                      </a:r>
                      <a:endParaRPr lang="en-US" sz="1200">
                        <a:effectLst/>
                        <a:latin typeface="Calibri" panose="020F0502020204030204" pitchFamily="34" charset="0"/>
                        <a:ea typeface="PMingLiU" panose="02020500000000000000" pitchFamily="18" charset="-120"/>
                      </a:endParaRPr>
                    </a:p>
                  </a:txBody>
                  <a:tcPr anchor="ctr"/>
                </a:tc>
                <a:extLst>
                  <a:ext uri="{0D108BD9-81ED-4DB2-BD59-A6C34878D82A}">
                    <a16:rowId xmlns:a16="http://schemas.microsoft.com/office/drawing/2014/main" val="3257950891"/>
                  </a:ext>
                </a:extLst>
              </a:tr>
              <a:tr h="220980">
                <a:tc>
                  <a:txBody>
                    <a:bodyPr/>
                    <a:lstStyle/>
                    <a:p>
                      <a:pPr marL="0" marR="0" algn="just">
                        <a:spcBef>
                          <a:spcPts val="0"/>
                        </a:spcBef>
                        <a:spcAft>
                          <a:spcPts val="0"/>
                        </a:spcAft>
                      </a:pPr>
                      <a:r>
                        <a:rPr lang="en-US" sz="1200">
                          <a:effectLst/>
                        </a:rPr>
                        <a:t>VM </a:t>
                      </a:r>
                      <a:r>
                        <a:rPr lang="zh-TW" sz="1200">
                          <a:effectLst/>
                        </a:rPr>
                        <a:t>–</a:t>
                      </a:r>
                      <a:r>
                        <a:rPr lang="en-US" sz="1200">
                          <a:effectLst/>
                        </a:rPr>
                        <a:t> GND</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3.88M</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3.83M</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3.75M</a:t>
                      </a:r>
                      <a:endParaRPr lang="en-US" sz="1200">
                        <a:effectLst/>
                        <a:latin typeface="Calibri" panose="020F0502020204030204" pitchFamily="34" charset="0"/>
                        <a:ea typeface="PMingLiU" panose="02020500000000000000" pitchFamily="18" charset="-120"/>
                      </a:endParaRPr>
                    </a:p>
                  </a:txBody>
                  <a:tcPr anchor="ctr"/>
                </a:tc>
                <a:extLst>
                  <a:ext uri="{0D108BD9-81ED-4DB2-BD59-A6C34878D82A}">
                    <a16:rowId xmlns:a16="http://schemas.microsoft.com/office/drawing/2014/main" val="383247871"/>
                  </a:ext>
                </a:extLst>
              </a:tr>
              <a:tr h="220980">
                <a:tc>
                  <a:txBody>
                    <a:bodyPr/>
                    <a:lstStyle/>
                    <a:p>
                      <a:pPr marL="0" marR="0" algn="just">
                        <a:spcBef>
                          <a:spcPts val="0"/>
                        </a:spcBef>
                        <a:spcAft>
                          <a:spcPts val="0"/>
                        </a:spcAft>
                      </a:pPr>
                      <a:r>
                        <a:rPr lang="en-US" sz="1200">
                          <a:effectLst/>
                        </a:rPr>
                        <a:t>CPH </a:t>
                      </a:r>
                      <a:r>
                        <a:rPr lang="zh-TW" sz="1200">
                          <a:effectLst/>
                        </a:rPr>
                        <a:t>–</a:t>
                      </a:r>
                      <a:r>
                        <a:rPr lang="en-US" sz="1200">
                          <a:effectLst/>
                        </a:rPr>
                        <a:t> GND</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5.45M</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4.8M</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4.68M</a:t>
                      </a:r>
                      <a:endParaRPr lang="en-US" sz="1200">
                        <a:effectLst/>
                        <a:latin typeface="Calibri" panose="020F0502020204030204" pitchFamily="34" charset="0"/>
                        <a:ea typeface="PMingLiU" panose="02020500000000000000" pitchFamily="18" charset="-120"/>
                      </a:endParaRPr>
                    </a:p>
                  </a:txBody>
                  <a:tcPr anchor="ctr"/>
                </a:tc>
                <a:extLst>
                  <a:ext uri="{0D108BD9-81ED-4DB2-BD59-A6C34878D82A}">
                    <a16:rowId xmlns:a16="http://schemas.microsoft.com/office/drawing/2014/main" val="2192683214"/>
                  </a:ext>
                </a:extLst>
              </a:tr>
              <a:tr h="325755">
                <a:tc>
                  <a:txBody>
                    <a:bodyPr/>
                    <a:lstStyle/>
                    <a:p>
                      <a:pPr marL="0" marR="0" algn="just">
                        <a:spcBef>
                          <a:spcPts val="0"/>
                        </a:spcBef>
                        <a:spcAft>
                          <a:spcPts val="0"/>
                        </a:spcAft>
                      </a:pPr>
                      <a:r>
                        <a:rPr lang="en-US" sz="1200">
                          <a:effectLst/>
                        </a:rPr>
                        <a:t>CPL </a:t>
                      </a:r>
                      <a:r>
                        <a:rPr lang="zh-TW" sz="1200">
                          <a:effectLst/>
                        </a:rPr>
                        <a:t>–</a:t>
                      </a:r>
                      <a:r>
                        <a:rPr lang="en-US" sz="1200">
                          <a:effectLst/>
                        </a:rPr>
                        <a:t> GND</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1.48M</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1.35M</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1.46M</a:t>
                      </a:r>
                      <a:endParaRPr lang="en-US" sz="1200">
                        <a:effectLst/>
                        <a:latin typeface="Calibri" panose="020F0502020204030204" pitchFamily="34" charset="0"/>
                        <a:ea typeface="PMingLiU" panose="02020500000000000000" pitchFamily="18" charset="-120"/>
                      </a:endParaRPr>
                    </a:p>
                  </a:txBody>
                  <a:tcPr anchor="ctr"/>
                </a:tc>
                <a:extLst>
                  <a:ext uri="{0D108BD9-81ED-4DB2-BD59-A6C34878D82A}">
                    <a16:rowId xmlns:a16="http://schemas.microsoft.com/office/drawing/2014/main" val="3609062508"/>
                  </a:ext>
                </a:extLst>
              </a:tr>
              <a:tr h="220980">
                <a:tc>
                  <a:txBody>
                    <a:bodyPr/>
                    <a:lstStyle/>
                    <a:p>
                      <a:pPr marL="0" marR="0" algn="just">
                        <a:spcBef>
                          <a:spcPts val="0"/>
                        </a:spcBef>
                        <a:spcAft>
                          <a:spcPts val="0"/>
                        </a:spcAft>
                      </a:pPr>
                      <a:r>
                        <a:rPr lang="en-US" sz="1200">
                          <a:effectLst/>
                        </a:rPr>
                        <a:t>VGLS </a:t>
                      </a:r>
                      <a:r>
                        <a:rPr lang="zh-TW" sz="1200">
                          <a:effectLst/>
                        </a:rPr>
                        <a:t>–</a:t>
                      </a:r>
                      <a:r>
                        <a:rPr lang="en-US" sz="1200">
                          <a:effectLst/>
                        </a:rPr>
                        <a:t> GND</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706k</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highlight>
                            <a:srgbClr val="FFFF00"/>
                          </a:highlight>
                        </a:rPr>
                        <a:t>66.8k</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highlight>
                            <a:srgbClr val="FFFF00"/>
                          </a:highlight>
                        </a:rPr>
                        <a:t>66.8k</a:t>
                      </a:r>
                      <a:endParaRPr lang="en-US" sz="1200">
                        <a:effectLst/>
                        <a:latin typeface="Calibri" panose="020F0502020204030204" pitchFamily="34" charset="0"/>
                        <a:ea typeface="PMingLiU" panose="02020500000000000000" pitchFamily="18" charset="-120"/>
                      </a:endParaRPr>
                    </a:p>
                  </a:txBody>
                  <a:tcPr anchor="ctr"/>
                </a:tc>
                <a:extLst>
                  <a:ext uri="{0D108BD9-81ED-4DB2-BD59-A6C34878D82A}">
                    <a16:rowId xmlns:a16="http://schemas.microsoft.com/office/drawing/2014/main" val="716021050"/>
                  </a:ext>
                </a:extLst>
              </a:tr>
              <a:tr h="220980">
                <a:tc>
                  <a:txBody>
                    <a:bodyPr/>
                    <a:lstStyle/>
                    <a:p>
                      <a:pPr marL="0" marR="0" algn="just">
                        <a:spcBef>
                          <a:spcPts val="0"/>
                        </a:spcBef>
                        <a:spcAft>
                          <a:spcPts val="0"/>
                        </a:spcAft>
                      </a:pPr>
                      <a:r>
                        <a:rPr lang="en-US" sz="1200">
                          <a:effectLst/>
                        </a:rPr>
                        <a:t>DVDD </a:t>
                      </a:r>
                      <a:r>
                        <a:rPr lang="zh-TW" sz="1200">
                          <a:effectLst/>
                        </a:rPr>
                        <a:t>–</a:t>
                      </a:r>
                      <a:r>
                        <a:rPr lang="en-US" sz="1200">
                          <a:effectLst/>
                        </a:rPr>
                        <a:t> GND</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38.4k</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a:effectLst/>
                        </a:rPr>
                        <a:t>37k</a:t>
                      </a:r>
                      <a:endParaRPr lang="en-US" sz="1200">
                        <a:effectLst/>
                        <a:latin typeface="Calibri" panose="020F0502020204030204" pitchFamily="34" charset="0"/>
                        <a:ea typeface="PMingLiU" panose="02020500000000000000" pitchFamily="18" charset="-120"/>
                      </a:endParaRPr>
                    </a:p>
                  </a:txBody>
                  <a:tcPr anchor="ctr"/>
                </a:tc>
                <a:tc>
                  <a:txBody>
                    <a:bodyPr/>
                    <a:lstStyle/>
                    <a:p>
                      <a:pPr marL="0" marR="0" algn="just">
                        <a:spcBef>
                          <a:spcPts val="0"/>
                        </a:spcBef>
                        <a:spcAft>
                          <a:spcPts val="0"/>
                        </a:spcAft>
                      </a:pPr>
                      <a:r>
                        <a:rPr lang="en-US" sz="1200" dirty="0">
                          <a:effectLst/>
                        </a:rPr>
                        <a:t>36.6k</a:t>
                      </a:r>
                      <a:endParaRPr lang="en-US" sz="1200" dirty="0">
                        <a:effectLst/>
                        <a:latin typeface="Calibri" panose="020F0502020204030204" pitchFamily="34" charset="0"/>
                        <a:ea typeface="PMingLiU" panose="02020500000000000000" pitchFamily="18" charset="-120"/>
                      </a:endParaRPr>
                    </a:p>
                  </a:txBody>
                  <a:tcPr anchor="ctr"/>
                </a:tc>
                <a:extLst>
                  <a:ext uri="{0D108BD9-81ED-4DB2-BD59-A6C34878D82A}">
                    <a16:rowId xmlns:a16="http://schemas.microsoft.com/office/drawing/2014/main" val="1514979665"/>
                  </a:ext>
                </a:extLst>
              </a:tr>
            </a:tbl>
          </a:graphicData>
        </a:graphic>
      </p:graphicFrame>
    </p:spTree>
    <p:extLst>
      <p:ext uri="{BB962C8B-B14F-4D97-AF65-F5344CB8AC3E}">
        <p14:creationId xmlns:p14="http://schemas.microsoft.com/office/powerpoint/2010/main" val="340745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4CC4A4-36A8-4F71-90FC-EE1E665F6759}"/>
              </a:ext>
            </a:extLst>
          </p:cNvPr>
          <p:cNvSpPr txBox="1"/>
          <p:nvPr/>
        </p:nvSpPr>
        <p:spPr>
          <a:xfrm>
            <a:off x="912551" y="648071"/>
            <a:ext cx="7464159" cy="584775"/>
          </a:xfrm>
          <a:prstGeom prst="rect">
            <a:avLst/>
          </a:prstGeom>
          <a:noFill/>
        </p:spPr>
        <p:txBody>
          <a:bodyPr wrap="none" rtlCol="0">
            <a:spAutoFit/>
          </a:bodyPr>
          <a:lstStyle/>
          <a:p>
            <a:r>
              <a:rPr lang="en-US" sz="3200" dirty="0"/>
              <a:t>CH4: Probe Measured between VCP to GND</a:t>
            </a:r>
          </a:p>
        </p:txBody>
      </p:sp>
      <p:pic>
        <p:nvPicPr>
          <p:cNvPr id="2" name="Picture 1">
            <a:extLst>
              <a:ext uri="{FF2B5EF4-FFF2-40B4-BE49-F238E27FC236}">
                <a16:creationId xmlns:a16="http://schemas.microsoft.com/office/drawing/2014/main" id="{C7E9B363-FC1F-486C-B4CF-EC8373EFB313}"/>
              </a:ext>
            </a:extLst>
          </p:cNvPr>
          <p:cNvPicPr>
            <a:picLocks noChangeAspect="1"/>
          </p:cNvPicPr>
          <p:nvPr/>
        </p:nvPicPr>
        <p:blipFill>
          <a:blip r:embed="rId2"/>
          <a:stretch>
            <a:fillRect/>
          </a:stretch>
        </p:blipFill>
        <p:spPr>
          <a:xfrm>
            <a:off x="2038813" y="1433420"/>
            <a:ext cx="8362950" cy="5038725"/>
          </a:xfrm>
          <a:prstGeom prst="rect">
            <a:avLst/>
          </a:prstGeom>
        </p:spPr>
      </p:pic>
      <p:sp>
        <p:nvSpPr>
          <p:cNvPr id="6" name="TextBox 5">
            <a:extLst>
              <a:ext uri="{FF2B5EF4-FFF2-40B4-BE49-F238E27FC236}">
                <a16:creationId xmlns:a16="http://schemas.microsoft.com/office/drawing/2014/main" id="{68BA9F7B-A189-4519-9909-CC8709DFDE6B}"/>
              </a:ext>
            </a:extLst>
          </p:cNvPr>
          <p:cNvSpPr txBox="1"/>
          <p:nvPr/>
        </p:nvSpPr>
        <p:spPr>
          <a:xfrm>
            <a:off x="912551" y="266330"/>
            <a:ext cx="3047629" cy="369332"/>
          </a:xfrm>
          <a:prstGeom prst="rect">
            <a:avLst/>
          </a:prstGeom>
          <a:noFill/>
        </p:spPr>
        <p:txBody>
          <a:bodyPr wrap="none" rtlCol="0">
            <a:spAutoFit/>
          </a:bodyPr>
          <a:lstStyle/>
          <a:p>
            <a:r>
              <a:rPr lang="en-US" dirty="0"/>
              <a:t>Condition: 48V on VDRAIN PIN</a:t>
            </a:r>
          </a:p>
        </p:txBody>
      </p:sp>
    </p:spTree>
    <p:extLst>
      <p:ext uri="{BB962C8B-B14F-4D97-AF65-F5344CB8AC3E}">
        <p14:creationId xmlns:p14="http://schemas.microsoft.com/office/powerpoint/2010/main" val="166201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4CC4A4-36A8-4F71-90FC-EE1E665F6759}"/>
              </a:ext>
            </a:extLst>
          </p:cNvPr>
          <p:cNvSpPr txBox="1"/>
          <p:nvPr/>
        </p:nvSpPr>
        <p:spPr>
          <a:xfrm>
            <a:off x="912551" y="648071"/>
            <a:ext cx="6836615" cy="584775"/>
          </a:xfrm>
          <a:prstGeom prst="rect">
            <a:avLst/>
          </a:prstGeom>
          <a:noFill/>
        </p:spPr>
        <p:txBody>
          <a:bodyPr wrap="none" rtlCol="0">
            <a:spAutoFit/>
          </a:bodyPr>
          <a:lstStyle/>
          <a:p>
            <a:r>
              <a:rPr lang="en-US" sz="3200" dirty="0"/>
              <a:t>CH4: Probe measured between VCP-VM</a:t>
            </a:r>
          </a:p>
        </p:txBody>
      </p:sp>
      <p:pic>
        <p:nvPicPr>
          <p:cNvPr id="3" name="Picture 2">
            <a:extLst>
              <a:ext uri="{FF2B5EF4-FFF2-40B4-BE49-F238E27FC236}">
                <a16:creationId xmlns:a16="http://schemas.microsoft.com/office/drawing/2014/main" id="{5746AAD5-3D2B-4093-806A-5A029B3EBF52}"/>
              </a:ext>
            </a:extLst>
          </p:cNvPr>
          <p:cNvPicPr>
            <a:picLocks noChangeAspect="1"/>
          </p:cNvPicPr>
          <p:nvPr/>
        </p:nvPicPr>
        <p:blipFill>
          <a:blip r:embed="rId2"/>
          <a:stretch>
            <a:fillRect/>
          </a:stretch>
        </p:blipFill>
        <p:spPr>
          <a:xfrm>
            <a:off x="1857375" y="1508140"/>
            <a:ext cx="8477250" cy="5191125"/>
          </a:xfrm>
          <a:prstGeom prst="rect">
            <a:avLst/>
          </a:prstGeom>
        </p:spPr>
      </p:pic>
      <p:sp>
        <p:nvSpPr>
          <p:cNvPr id="7" name="TextBox 6">
            <a:extLst>
              <a:ext uri="{FF2B5EF4-FFF2-40B4-BE49-F238E27FC236}">
                <a16:creationId xmlns:a16="http://schemas.microsoft.com/office/drawing/2014/main" id="{E358229E-96C1-458D-BF44-9C252B4C2177}"/>
              </a:ext>
            </a:extLst>
          </p:cNvPr>
          <p:cNvSpPr txBox="1"/>
          <p:nvPr/>
        </p:nvSpPr>
        <p:spPr>
          <a:xfrm>
            <a:off x="912551" y="266330"/>
            <a:ext cx="3047629" cy="369332"/>
          </a:xfrm>
          <a:prstGeom prst="rect">
            <a:avLst/>
          </a:prstGeom>
          <a:noFill/>
        </p:spPr>
        <p:txBody>
          <a:bodyPr wrap="none" rtlCol="0">
            <a:spAutoFit/>
          </a:bodyPr>
          <a:lstStyle/>
          <a:p>
            <a:r>
              <a:rPr lang="en-US" dirty="0"/>
              <a:t>Condition: 48V on VDRAIN PIN</a:t>
            </a:r>
          </a:p>
        </p:txBody>
      </p:sp>
    </p:spTree>
    <p:extLst>
      <p:ext uri="{BB962C8B-B14F-4D97-AF65-F5344CB8AC3E}">
        <p14:creationId xmlns:p14="http://schemas.microsoft.com/office/powerpoint/2010/main" val="292235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31945D-BE4C-4B62-91A4-E736750CD2B1}"/>
              </a:ext>
            </a:extLst>
          </p:cNvPr>
          <p:cNvSpPr txBox="1"/>
          <p:nvPr/>
        </p:nvSpPr>
        <p:spPr>
          <a:xfrm>
            <a:off x="912551" y="648071"/>
            <a:ext cx="7030579" cy="584775"/>
          </a:xfrm>
          <a:prstGeom prst="rect">
            <a:avLst/>
          </a:prstGeom>
          <a:noFill/>
        </p:spPr>
        <p:txBody>
          <a:bodyPr wrap="none" rtlCol="0">
            <a:spAutoFit/>
          </a:bodyPr>
          <a:lstStyle/>
          <a:p>
            <a:r>
              <a:rPr lang="en-US" sz="3200" dirty="0"/>
              <a:t>CH4: Probe measured between VCP-GND</a:t>
            </a:r>
          </a:p>
        </p:txBody>
      </p:sp>
      <p:pic>
        <p:nvPicPr>
          <p:cNvPr id="5" name="Picture 4">
            <a:extLst>
              <a:ext uri="{FF2B5EF4-FFF2-40B4-BE49-F238E27FC236}">
                <a16:creationId xmlns:a16="http://schemas.microsoft.com/office/drawing/2014/main" id="{9506FA4C-7214-4605-923C-54BE37DB8E7C}"/>
              </a:ext>
            </a:extLst>
          </p:cNvPr>
          <p:cNvPicPr>
            <a:picLocks noChangeAspect="1"/>
          </p:cNvPicPr>
          <p:nvPr/>
        </p:nvPicPr>
        <p:blipFill>
          <a:blip r:embed="rId2"/>
          <a:stretch>
            <a:fillRect/>
          </a:stretch>
        </p:blipFill>
        <p:spPr>
          <a:xfrm>
            <a:off x="1863201" y="1433419"/>
            <a:ext cx="8305800" cy="5038725"/>
          </a:xfrm>
          <a:prstGeom prst="rect">
            <a:avLst/>
          </a:prstGeom>
        </p:spPr>
      </p:pic>
      <p:sp>
        <p:nvSpPr>
          <p:cNvPr id="6" name="TextBox 5">
            <a:extLst>
              <a:ext uri="{FF2B5EF4-FFF2-40B4-BE49-F238E27FC236}">
                <a16:creationId xmlns:a16="http://schemas.microsoft.com/office/drawing/2014/main" id="{6BEEBF4D-C274-42F5-8C4F-F598A60BBA7D}"/>
              </a:ext>
            </a:extLst>
          </p:cNvPr>
          <p:cNvSpPr txBox="1"/>
          <p:nvPr/>
        </p:nvSpPr>
        <p:spPr>
          <a:xfrm>
            <a:off x="912551" y="266330"/>
            <a:ext cx="3047629" cy="369332"/>
          </a:xfrm>
          <a:prstGeom prst="rect">
            <a:avLst/>
          </a:prstGeom>
          <a:noFill/>
        </p:spPr>
        <p:txBody>
          <a:bodyPr wrap="none" rtlCol="0">
            <a:spAutoFit/>
          </a:bodyPr>
          <a:lstStyle/>
          <a:p>
            <a:r>
              <a:rPr lang="en-US" dirty="0"/>
              <a:t>Condition: 60V on VDRAIN PIN</a:t>
            </a:r>
          </a:p>
        </p:txBody>
      </p:sp>
    </p:spTree>
    <p:extLst>
      <p:ext uri="{BB962C8B-B14F-4D97-AF65-F5344CB8AC3E}">
        <p14:creationId xmlns:p14="http://schemas.microsoft.com/office/powerpoint/2010/main" val="116571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31945D-BE4C-4B62-91A4-E736750CD2B1}"/>
              </a:ext>
            </a:extLst>
          </p:cNvPr>
          <p:cNvSpPr txBox="1"/>
          <p:nvPr/>
        </p:nvSpPr>
        <p:spPr>
          <a:xfrm>
            <a:off x="912551" y="648071"/>
            <a:ext cx="6836615" cy="584775"/>
          </a:xfrm>
          <a:prstGeom prst="rect">
            <a:avLst/>
          </a:prstGeom>
          <a:noFill/>
        </p:spPr>
        <p:txBody>
          <a:bodyPr wrap="none" rtlCol="0">
            <a:spAutoFit/>
          </a:bodyPr>
          <a:lstStyle/>
          <a:p>
            <a:r>
              <a:rPr lang="en-US" sz="3200" dirty="0"/>
              <a:t>CH4: Probe measured between VCP-VM</a:t>
            </a:r>
          </a:p>
        </p:txBody>
      </p:sp>
      <p:pic>
        <p:nvPicPr>
          <p:cNvPr id="2" name="Picture 1">
            <a:extLst>
              <a:ext uri="{FF2B5EF4-FFF2-40B4-BE49-F238E27FC236}">
                <a16:creationId xmlns:a16="http://schemas.microsoft.com/office/drawing/2014/main" id="{DEAAB244-2239-4984-9A94-E47B8D201F7B}"/>
              </a:ext>
            </a:extLst>
          </p:cNvPr>
          <p:cNvPicPr>
            <a:picLocks noChangeAspect="1"/>
          </p:cNvPicPr>
          <p:nvPr/>
        </p:nvPicPr>
        <p:blipFill>
          <a:blip r:embed="rId2"/>
          <a:stretch>
            <a:fillRect/>
          </a:stretch>
        </p:blipFill>
        <p:spPr>
          <a:xfrm>
            <a:off x="1843087" y="1471751"/>
            <a:ext cx="8505825" cy="5086350"/>
          </a:xfrm>
          <a:prstGeom prst="rect">
            <a:avLst/>
          </a:prstGeom>
        </p:spPr>
      </p:pic>
      <p:sp>
        <p:nvSpPr>
          <p:cNvPr id="6" name="TextBox 5">
            <a:extLst>
              <a:ext uri="{FF2B5EF4-FFF2-40B4-BE49-F238E27FC236}">
                <a16:creationId xmlns:a16="http://schemas.microsoft.com/office/drawing/2014/main" id="{E608793E-0F61-4E08-9565-A867A674A8A1}"/>
              </a:ext>
            </a:extLst>
          </p:cNvPr>
          <p:cNvSpPr txBox="1"/>
          <p:nvPr/>
        </p:nvSpPr>
        <p:spPr>
          <a:xfrm>
            <a:off x="912551" y="266330"/>
            <a:ext cx="3047629" cy="369332"/>
          </a:xfrm>
          <a:prstGeom prst="rect">
            <a:avLst/>
          </a:prstGeom>
          <a:noFill/>
        </p:spPr>
        <p:txBody>
          <a:bodyPr wrap="none" rtlCol="0">
            <a:spAutoFit/>
          </a:bodyPr>
          <a:lstStyle/>
          <a:p>
            <a:r>
              <a:rPr lang="en-US" dirty="0"/>
              <a:t>Condition: 60V on VDRAIN PIN</a:t>
            </a:r>
          </a:p>
        </p:txBody>
      </p:sp>
    </p:spTree>
    <p:extLst>
      <p:ext uri="{BB962C8B-B14F-4D97-AF65-F5344CB8AC3E}">
        <p14:creationId xmlns:p14="http://schemas.microsoft.com/office/powerpoint/2010/main" val="177614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E21D-1A01-4C71-A60D-A2CC872F1EBB}"/>
              </a:ext>
            </a:extLst>
          </p:cNvPr>
          <p:cNvSpPr>
            <a:spLocks noGrp="1"/>
          </p:cNvSpPr>
          <p:nvPr>
            <p:ph type="title"/>
          </p:nvPr>
        </p:nvSpPr>
        <p:spPr/>
        <p:txBody>
          <a:bodyPr/>
          <a:lstStyle/>
          <a:p>
            <a:r>
              <a:rPr lang="en-US" b="1" dirty="0">
                <a:solidFill>
                  <a:srgbClr val="FF0000"/>
                </a:solidFill>
              </a:rPr>
              <a:t>Summary</a:t>
            </a:r>
          </a:p>
        </p:txBody>
      </p:sp>
      <p:sp>
        <p:nvSpPr>
          <p:cNvPr id="3" name="Content Placeholder 2">
            <a:extLst>
              <a:ext uri="{FF2B5EF4-FFF2-40B4-BE49-F238E27FC236}">
                <a16:creationId xmlns:a16="http://schemas.microsoft.com/office/drawing/2014/main" id="{0D11563A-69D4-4D9D-A805-C6A96DA70CDE}"/>
              </a:ext>
            </a:extLst>
          </p:cNvPr>
          <p:cNvSpPr>
            <a:spLocks noGrp="1"/>
          </p:cNvSpPr>
          <p:nvPr>
            <p:ph idx="1"/>
          </p:nvPr>
        </p:nvSpPr>
        <p:spPr/>
        <p:txBody>
          <a:bodyPr/>
          <a:lstStyle/>
          <a:p>
            <a:pPr marL="0" indent="0">
              <a:buNone/>
            </a:pPr>
            <a:r>
              <a:rPr lang="en-US" dirty="0"/>
              <a:t>Customer would like to know more about the root cause of the damaged pins when you mentioned they would be caused by the cap connected between VCP to VM. Is that possibly you can comment the how come some of impedances become lower on page 3?</a:t>
            </a:r>
          </a:p>
          <a:p>
            <a:pPr marL="0" indent="0">
              <a:buNone/>
            </a:pPr>
            <a:endParaRPr lang="en-US" dirty="0"/>
          </a:p>
          <a:p>
            <a:pPr marL="0" indent="0">
              <a:buNone/>
            </a:pPr>
            <a:r>
              <a:rPr lang="en-US" dirty="0"/>
              <a:t>Even the input voltage is up to 60V from 480V, we don’t see any risk on the waveform. We’d like to know that how the device is damaged. </a:t>
            </a:r>
            <a:r>
              <a:rPr lang="en-US"/>
              <a:t>Thanks. </a:t>
            </a:r>
            <a:endParaRPr lang="en-US" dirty="0"/>
          </a:p>
          <a:p>
            <a:pPr marL="0" indent="0">
              <a:buNone/>
            </a:pPr>
            <a:endParaRPr lang="en-US" dirty="0"/>
          </a:p>
        </p:txBody>
      </p:sp>
    </p:spTree>
    <p:extLst>
      <p:ext uri="{BB962C8B-B14F-4D97-AF65-F5344CB8AC3E}">
        <p14:creationId xmlns:p14="http://schemas.microsoft.com/office/powerpoint/2010/main" val="145633776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2337</TotalTime>
  <Words>238</Words>
  <Application>Microsoft Office PowerPoint</Application>
  <PresentationFormat>Widescreen</PresentationFormat>
  <Paragraphs>73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新細明體</vt:lpstr>
      <vt:lpstr>新細明體</vt:lpstr>
      <vt:lpstr>Arial</vt:lpstr>
      <vt:lpstr>Calibri</vt:lpstr>
      <vt:lpstr>Calibri Light</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CARLOS.KUO 郭哲綱</dc:creator>
  <cp:lastModifiedBy>Wang (FAE), Brian</cp:lastModifiedBy>
  <cp:revision>90</cp:revision>
  <dcterms:created xsi:type="dcterms:W3CDTF">2023-08-14T00:49:27Z</dcterms:created>
  <dcterms:modified xsi:type="dcterms:W3CDTF">2023-09-25T14:15:54Z</dcterms:modified>
</cp:coreProperties>
</file>