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AAA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5" autoAdjust="0"/>
    <p:restoredTop sz="94598" autoAdjust="0"/>
  </p:normalViewPr>
  <p:slideViewPr>
    <p:cSldViewPr snapToGrid="0">
      <p:cViewPr>
        <p:scale>
          <a:sx n="100" d="100"/>
          <a:sy n="100" d="100"/>
        </p:scale>
        <p:origin x="-2328" y="-1002"/>
      </p:cViewPr>
      <p:guideLst>
        <p:guide orient="horz" pos="162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0B41-3034-4777-B6DE-71856D98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</p:spPr>
        <p:txBody>
          <a:bodyPr anchor="b"/>
          <a:lstStyle>
            <a:lvl1pPr algn="l"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0895" indent="0">
              <a:buNone/>
              <a:defRPr sz="2300"/>
            </a:lvl2pPr>
            <a:lvl3pPr marL="761790" indent="0">
              <a:buNone/>
              <a:defRPr sz="2000"/>
            </a:lvl3pPr>
            <a:lvl4pPr marL="1142683" indent="0">
              <a:buNone/>
              <a:defRPr sz="1700"/>
            </a:lvl4pPr>
            <a:lvl5pPr marL="1523573" indent="0">
              <a:buNone/>
              <a:defRPr sz="1700"/>
            </a:lvl5pPr>
            <a:lvl6pPr marL="1904467" indent="0">
              <a:buNone/>
              <a:defRPr sz="1700"/>
            </a:lvl6pPr>
            <a:lvl7pPr marL="2285362" indent="0">
              <a:buNone/>
              <a:defRPr sz="1700"/>
            </a:lvl7pPr>
            <a:lvl8pPr marL="2666253" indent="0">
              <a:buNone/>
              <a:defRPr sz="1700"/>
            </a:lvl8pPr>
            <a:lvl9pPr marL="3047146" indent="0">
              <a:buNone/>
              <a:defRPr sz="1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Aft>
                <a:spcPct val="0"/>
              </a:spcAft>
              <a:buNone/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F34B-1C25-4090-A4A7-9CEE84F43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2BCE-81FD-49AD-8F3F-8C803C0A8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07157"/>
            <a:ext cx="2141537" cy="430172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3E699-3BC5-4E82-A48B-54CC42B0E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elected_powerpoint_bg_2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571E-02C7-4909-A943-092A83DD3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elected_powerpoint_bg_1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96A3-1C74-4210-9B46-F757C8F29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elected_powerpoint_bg_1_grey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0298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33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895" indent="0">
              <a:buNone/>
              <a:defRPr sz="1500"/>
            </a:lvl2pPr>
            <a:lvl3pPr marL="761790" indent="0">
              <a:buNone/>
              <a:defRPr sz="1300"/>
            </a:lvl3pPr>
            <a:lvl4pPr marL="1142683" indent="0">
              <a:buNone/>
              <a:defRPr sz="1200"/>
            </a:lvl4pPr>
            <a:lvl5pPr marL="1523573" indent="0">
              <a:buNone/>
              <a:defRPr sz="1200"/>
            </a:lvl5pPr>
            <a:lvl6pPr marL="1904467" indent="0">
              <a:buNone/>
              <a:defRPr sz="1200"/>
            </a:lvl6pPr>
            <a:lvl7pPr marL="2285362" indent="0">
              <a:buNone/>
              <a:defRPr sz="1200"/>
            </a:lvl7pPr>
            <a:lvl8pPr marL="2666253" indent="0">
              <a:buNone/>
              <a:defRPr sz="1200"/>
            </a:lvl8pPr>
            <a:lvl9pPr marL="304714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2"/>
            <a:ext cx="2133600" cy="15478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18DC-F0C3-4C61-9EEA-2C495CD04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41910" y="4743450"/>
            <a:ext cx="874014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B6C70261-DCF8-4A97-9502-E8EEF2364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0" fontAlgn="base" hangingPunct="0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0" fontAlgn="base" hangingPunct="0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0" fontAlgn="base" hangingPunct="0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6668" y="30718"/>
            <a:ext cx="9051607" cy="732949"/>
          </a:xfrm>
        </p:spPr>
        <p:txBody>
          <a:bodyPr/>
          <a:lstStyle/>
          <a:p>
            <a:r>
              <a:rPr lang="en-US" dirty="0">
                <a:solidFill>
                  <a:srgbClr val="DE0000"/>
                </a:solidFill>
              </a:rPr>
              <a:t>TI </a:t>
            </a:r>
            <a:r>
              <a:rPr lang="en-US" dirty="0" smtClean="0">
                <a:solidFill>
                  <a:srgbClr val="DE0000"/>
                </a:solidFill>
              </a:rPr>
              <a:t>Design: TIDA-01222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106" y="1372279"/>
            <a:ext cx="4474844" cy="12566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28600" indent="-228600" defTabSz="914400"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lang="en-US" sz="1400" kern="0" dirty="0" smtClean="0">
                <a:solidFill>
                  <a:srgbClr val="000000"/>
                </a:solidFill>
              </a:rPr>
              <a:t>Bootstrap the photodiode to reduce its parasitic capacitance effect.</a:t>
            </a:r>
          </a:p>
          <a:p>
            <a:pPr marL="228600" indent="-228600" defTabSz="914400"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lang="en-US" sz="1400" kern="0" dirty="0" smtClean="0">
                <a:solidFill>
                  <a:srgbClr val="000000"/>
                </a:solidFill>
              </a:rPr>
              <a:t>High-speed  switch in the feedback loop to allow for transimpedance gain adjustment.</a:t>
            </a:r>
            <a:endParaRPr lang="en-US" sz="1400" kern="0" dirty="0">
              <a:solidFill>
                <a:srgbClr val="000000"/>
              </a:solidFill>
            </a:endParaRPr>
          </a:p>
          <a:p>
            <a:pPr marL="228600" indent="-228600" defTabSz="914400"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lang="en-US" sz="1400" b="1" dirty="0" smtClean="0">
                <a:solidFill>
                  <a:srgbClr val="000000"/>
                </a:solidFill>
              </a:rPr>
              <a:t>TIDA-01222</a:t>
            </a:r>
            <a:r>
              <a:rPr lang="en-US" sz="1400" dirty="0" smtClean="0">
                <a:solidFill>
                  <a:srgbClr val="000000"/>
                </a:solidFill>
              </a:rPr>
              <a:t> complete ref design files</a:t>
            </a:r>
          </a:p>
          <a:p>
            <a:pPr marL="228600" indent="-228600" defTabSz="914400"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endParaRPr lang="de-DE" sz="1400" kern="0" dirty="0" smtClean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98696" y="1330551"/>
            <a:ext cx="4192904" cy="783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indent="-285750" defTabSz="914400"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lang="en-US" sz="1400" kern="0" dirty="0" smtClean="0">
                <a:solidFill>
                  <a:srgbClr val="000000"/>
                </a:solidFill>
              </a:rPr>
              <a:t>Improve the SNR of the transimpedance amplifier</a:t>
            </a:r>
          </a:p>
          <a:p>
            <a:pPr marL="285750" indent="-285750" defTabSz="914400"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lang="en-US" sz="1400" kern="0" dirty="0" smtClean="0">
                <a:solidFill>
                  <a:srgbClr val="000000"/>
                </a:solidFill>
              </a:rPr>
              <a:t>Use switches to adjust the amplifier gain. </a:t>
            </a:r>
            <a:endParaRPr lang="de-DE" sz="1400" kern="0" dirty="0">
              <a:solidFill>
                <a:srgbClr val="000000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4194810" y="1330551"/>
            <a:ext cx="0" cy="0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78106" y="1051377"/>
            <a:ext cx="4474844" cy="308610"/>
          </a:xfrm>
          <a:prstGeom prst="rect">
            <a:avLst/>
          </a:prstGeom>
          <a:solidFill>
            <a:srgbClr val="DE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cs typeface="Arial" charset="0"/>
              </a:rPr>
              <a:t>Solution Features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0" y="525213"/>
            <a:ext cx="8991600" cy="52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1600" b="1" i="1" kern="0" dirty="0" smtClean="0">
                <a:solidFill>
                  <a:srgbClr val="000000"/>
                </a:solidFill>
                <a:cs typeface="Tahoma" pitchFamily="34" charset="0"/>
              </a:rPr>
              <a:t>Bootstrapping a transimpedance amplifier driven by a photodiode with C</a:t>
            </a:r>
            <a:r>
              <a:rPr lang="en-US" sz="1600" b="1" i="1" kern="0" baseline="-25000" dirty="0" smtClean="0">
                <a:solidFill>
                  <a:srgbClr val="000000"/>
                </a:solidFill>
                <a:cs typeface="Tahoma" pitchFamily="34" charset="0"/>
              </a:rPr>
              <a:t>IN</a:t>
            </a:r>
            <a:r>
              <a:rPr lang="en-US" sz="1600" b="1" i="1" kern="0" dirty="0" smtClean="0">
                <a:solidFill>
                  <a:srgbClr val="000000"/>
                </a:solidFill>
                <a:cs typeface="Tahoma" pitchFamily="34" charset="0"/>
              </a:rPr>
              <a:t> &gt; 100pF</a:t>
            </a:r>
            <a:endParaRPr lang="en-US" sz="1600" b="1" i="1" kern="0" dirty="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4798696" y="1035093"/>
            <a:ext cx="4192904" cy="308610"/>
          </a:xfrm>
          <a:prstGeom prst="rect">
            <a:avLst/>
          </a:prstGeom>
          <a:solidFill>
            <a:srgbClr val="DE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cs typeface="Arial" charset="0"/>
              </a:rPr>
              <a:t>Solution Benefits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78106" y="2822323"/>
            <a:ext cx="4474844" cy="308610"/>
          </a:xfrm>
          <a:prstGeom prst="rect">
            <a:avLst/>
          </a:prstGeom>
          <a:solidFill>
            <a:srgbClr val="DE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  <a:cs typeface="Arial" charset="0"/>
              </a:rPr>
              <a:t>Applications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78106" y="3130933"/>
            <a:ext cx="4474844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180975" indent="-180975" defTabSz="763588" eaLnBrk="0" hangingPunct="0">
              <a:tabLst>
                <a:tab pos="1909763" algn="ct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763588" eaLnBrk="0" hangingPunct="0">
              <a:tabLst>
                <a:tab pos="1909763" algn="ct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763588" eaLnBrk="0" hangingPunct="0">
              <a:tabLst>
                <a:tab pos="1909763" algn="ct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763588" eaLnBrk="0" hangingPunct="0">
              <a:tabLst>
                <a:tab pos="1909763" algn="ct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763588" eaLnBrk="0" hangingPunct="0">
              <a:tabLst>
                <a:tab pos="1909763" algn="ct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763588" eaLnBrk="0" fontAlgn="base" hangingPunct="0">
              <a:spcBef>
                <a:spcPct val="0"/>
              </a:spcBef>
              <a:spcAft>
                <a:spcPct val="0"/>
              </a:spcAft>
              <a:tabLst>
                <a:tab pos="1909763" algn="ct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763588" eaLnBrk="0" fontAlgn="base" hangingPunct="0">
              <a:spcBef>
                <a:spcPct val="0"/>
              </a:spcBef>
              <a:spcAft>
                <a:spcPct val="0"/>
              </a:spcAft>
              <a:tabLst>
                <a:tab pos="1909763" algn="ct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763588" eaLnBrk="0" fontAlgn="base" hangingPunct="0">
              <a:spcBef>
                <a:spcPct val="0"/>
              </a:spcBef>
              <a:spcAft>
                <a:spcPct val="0"/>
              </a:spcAft>
              <a:tabLst>
                <a:tab pos="1909763" algn="ct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763588" eaLnBrk="0" fontAlgn="base" hangingPunct="0">
              <a:spcBef>
                <a:spcPct val="0"/>
              </a:spcBef>
              <a:spcAft>
                <a:spcPct val="0"/>
              </a:spcAft>
              <a:tabLst>
                <a:tab pos="1909763" algn="ct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Photodiode monitoring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LIDAR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Missile guidance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Wafer scanning</a:t>
            </a:r>
          </a:p>
        </p:txBody>
      </p:sp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4" y="137159"/>
            <a:ext cx="1476376" cy="260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536260"/>
              </p:ext>
            </p:extLst>
          </p:nvPr>
        </p:nvGraphicFramePr>
        <p:xfrm>
          <a:off x="4798696" y="2276475"/>
          <a:ext cx="4222439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Visio" r:id="rId4" imgW="4492041" imgH="2270430" progId="Visio.Drawing.11">
                  <p:embed/>
                </p:oleObj>
              </mc:Choice>
              <mc:Fallback>
                <p:oleObj name="Visio" r:id="rId4" imgW="4492041" imgH="227043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98696" y="2276475"/>
                        <a:ext cx="4222439" cy="213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</TotalTime>
  <Words>72</Words>
  <Application>Microsoft Office PowerPoint</Application>
  <PresentationFormat>On-screen Show (16:9)</PresentationFormat>
  <Paragraphs>14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FinalPowerpoint</vt:lpstr>
      <vt:lpstr>Visio</vt:lpstr>
      <vt:lpstr>TI Design: TIDA-01222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Brollo, Clementina</dc:creator>
  <cp:lastModifiedBy>a0271074</cp:lastModifiedBy>
  <cp:revision>106</cp:revision>
  <dcterms:created xsi:type="dcterms:W3CDTF">2007-12-19T20:51:45Z</dcterms:created>
  <dcterms:modified xsi:type="dcterms:W3CDTF">2016-08-15T17:01:01Z</dcterms:modified>
</cp:coreProperties>
</file>