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598" autoAdjust="0"/>
  </p:normalViewPr>
  <p:slideViewPr>
    <p:cSldViewPr snapToGrid="0">
      <p:cViewPr>
        <p:scale>
          <a:sx n="100" d="100"/>
          <a:sy n="100" d="100"/>
        </p:scale>
        <p:origin x="-2328" y="-1002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6668" y="30718"/>
            <a:ext cx="9051607" cy="732949"/>
          </a:xfrm>
        </p:spPr>
        <p:txBody>
          <a:bodyPr/>
          <a:lstStyle/>
          <a:p>
            <a:r>
              <a:rPr lang="en-US" dirty="0">
                <a:solidFill>
                  <a:srgbClr val="DE0000"/>
                </a:solidFill>
              </a:rPr>
              <a:t>TI </a:t>
            </a:r>
            <a:r>
              <a:rPr lang="en-US" dirty="0" smtClean="0">
                <a:solidFill>
                  <a:srgbClr val="DE0000"/>
                </a:solidFill>
              </a:rPr>
              <a:t>Design: TIDA-01222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106" y="1372279"/>
            <a:ext cx="4474844" cy="12566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28600" indent="-228600" defTabSz="914400"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Bootstrap the photodiode to reduce its parasitic capacitance effect.</a:t>
            </a:r>
          </a:p>
          <a:p>
            <a:pPr marL="228600" indent="-228600" defTabSz="914400"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High-speed  switch in the feedback loop to allow for transimpedance gain adjustment.</a:t>
            </a:r>
            <a:endParaRPr lang="en-US" sz="1400" kern="0" dirty="0">
              <a:solidFill>
                <a:srgbClr val="000000"/>
              </a:solidFill>
            </a:endParaRPr>
          </a:p>
          <a:p>
            <a:pPr marL="228600" indent="-228600" defTabSz="914400"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TIDA-01222</a:t>
            </a:r>
            <a:r>
              <a:rPr lang="en-US" sz="1400" dirty="0" smtClean="0">
                <a:solidFill>
                  <a:srgbClr val="000000"/>
                </a:solidFill>
              </a:rPr>
              <a:t> complete ref design files</a:t>
            </a:r>
          </a:p>
          <a:p>
            <a:pPr marL="228600" indent="-228600" defTabSz="914400"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endParaRPr lang="de-DE" sz="1400" kern="0" dirty="0" smtClean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98696" y="1330551"/>
            <a:ext cx="4192904" cy="783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85750" indent="-285750" defTabSz="914400"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Improve the SNR of the transimpedance amplifier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Use switches to adjust the amplifier gain. </a:t>
            </a:r>
            <a:endParaRPr lang="de-DE" sz="1400" kern="0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4194810" y="1330551"/>
            <a:ext cx="0" cy="0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78106" y="1051377"/>
            <a:ext cx="4474844" cy="308610"/>
          </a:xfrm>
          <a:prstGeom prst="rect">
            <a:avLst/>
          </a:prstGeom>
          <a:solidFill>
            <a:srgbClr val="DE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cs typeface="Arial" charset="0"/>
              </a:rPr>
              <a:t>Solution Features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0" y="525213"/>
            <a:ext cx="8991600" cy="52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1600" b="1" i="1" kern="0" dirty="0" smtClean="0">
                <a:solidFill>
                  <a:srgbClr val="000000"/>
                </a:solidFill>
                <a:cs typeface="Tahoma" pitchFamily="34" charset="0"/>
              </a:rPr>
              <a:t>Bootstrapping a transimpedance amplifier driven by a photodiode with C</a:t>
            </a:r>
            <a:r>
              <a:rPr lang="en-US" sz="1600" b="1" i="1" kern="0" baseline="-25000" dirty="0" smtClean="0">
                <a:solidFill>
                  <a:srgbClr val="000000"/>
                </a:solidFill>
                <a:cs typeface="Tahoma" pitchFamily="34" charset="0"/>
              </a:rPr>
              <a:t>IN</a:t>
            </a:r>
            <a:r>
              <a:rPr lang="en-US" sz="1600" b="1" i="1" kern="0" dirty="0" smtClean="0">
                <a:solidFill>
                  <a:srgbClr val="000000"/>
                </a:solidFill>
                <a:cs typeface="Tahoma" pitchFamily="34" charset="0"/>
              </a:rPr>
              <a:t> &gt; 100pF</a:t>
            </a:r>
            <a:endParaRPr lang="en-US" sz="1600" b="1" i="1" kern="0" dirty="0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798696" y="1035093"/>
            <a:ext cx="4192904" cy="308610"/>
          </a:xfrm>
          <a:prstGeom prst="rect">
            <a:avLst/>
          </a:prstGeom>
          <a:solidFill>
            <a:srgbClr val="DE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cs typeface="Arial" charset="0"/>
              </a:rPr>
              <a:t>Solution Benefits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78106" y="2822323"/>
            <a:ext cx="4474844" cy="308610"/>
          </a:xfrm>
          <a:prstGeom prst="rect">
            <a:avLst/>
          </a:prstGeom>
          <a:solidFill>
            <a:srgbClr val="DE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Applications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78106" y="3130933"/>
            <a:ext cx="4474844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180975" indent="-180975" defTabSz="763588" eaLnBrk="0" hangingPunct="0"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763588" eaLnBrk="0" hangingPunct="0"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763588" eaLnBrk="0" hangingPunct="0"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763588" eaLnBrk="0" hangingPunct="0"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763588" eaLnBrk="0" hangingPunct="0"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763588" eaLnBrk="0" fontAlgn="base" hangingPunct="0">
              <a:spcBef>
                <a:spcPct val="0"/>
              </a:spcBef>
              <a:spcAft>
                <a:spcPct val="0"/>
              </a:spcAft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763588" eaLnBrk="0" fontAlgn="base" hangingPunct="0">
              <a:spcBef>
                <a:spcPct val="0"/>
              </a:spcBef>
              <a:spcAft>
                <a:spcPct val="0"/>
              </a:spcAft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763588" eaLnBrk="0" fontAlgn="base" hangingPunct="0">
              <a:spcBef>
                <a:spcPct val="0"/>
              </a:spcBef>
              <a:spcAft>
                <a:spcPct val="0"/>
              </a:spcAft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763588" eaLnBrk="0" fontAlgn="base" hangingPunct="0">
              <a:spcBef>
                <a:spcPct val="0"/>
              </a:spcBef>
              <a:spcAft>
                <a:spcPct val="0"/>
              </a:spcAft>
              <a:tabLst>
                <a:tab pos="1909763" algn="ct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Photodiode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LIDAR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Missile guidance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Wafer scanning</a:t>
            </a:r>
          </a:p>
        </p:txBody>
      </p: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4" y="137159"/>
            <a:ext cx="1476376" cy="260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536260"/>
              </p:ext>
            </p:extLst>
          </p:nvPr>
        </p:nvGraphicFramePr>
        <p:xfrm>
          <a:off x="4798696" y="2276475"/>
          <a:ext cx="4222439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4" imgW="4492041" imgH="2270430" progId="Visio.Drawing.11">
                  <p:embed/>
                </p:oleObj>
              </mc:Choice>
              <mc:Fallback>
                <p:oleObj name="Visio" r:id="rId4" imgW="4492041" imgH="227043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98696" y="2276475"/>
                        <a:ext cx="4222439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</TotalTime>
  <Words>72</Words>
  <Application>Microsoft Office PowerPoint</Application>
  <PresentationFormat>On-screen Show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FinalPowerpoint</vt:lpstr>
      <vt:lpstr>Visio</vt:lpstr>
      <vt:lpstr>TI Design: TIDA-01222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a0271074</cp:lastModifiedBy>
  <cp:revision>106</cp:revision>
  <dcterms:created xsi:type="dcterms:W3CDTF">2007-12-19T20:51:45Z</dcterms:created>
  <dcterms:modified xsi:type="dcterms:W3CDTF">2016-08-15T17:01:01Z</dcterms:modified>
</cp:coreProperties>
</file>