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notesMasterIdLst>
    <p:notesMasterId r:id="rId12"/>
  </p:notesMasterIdLst>
  <p:sldIdLst>
    <p:sldId id="2141413394" r:id="rId5"/>
    <p:sldId id="2141413395" r:id="rId6"/>
    <p:sldId id="2141413396" r:id="rId7"/>
    <p:sldId id="2141413389" r:id="rId8"/>
    <p:sldId id="2141413393" r:id="rId9"/>
    <p:sldId id="2141413392" r:id="rId10"/>
    <p:sldId id="2141413376" r:id="rId11"/>
  </p:sldIdLst>
  <p:sldSz cx="12192000" cy="6858000"/>
  <p:notesSz cx="7010400" cy="92964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B56"/>
    <a:srgbClr val="082C42"/>
    <a:srgbClr val="316D99"/>
    <a:srgbClr val="5AB130"/>
    <a:srgbClr val="006A86"/>
    <a:srgbClr val="007C9E"/>
    <a:srgbClr val="0092BA"/>
    <a:srgbClr val="ECECEC"/>
    <a:srgbClr val="0F0E31"/>
    <a:srgbClr val="053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240" autoAdjust="0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2C1621-0DC4-FA41-BB40-739E483ED792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692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tx1"/>
            </a:gs>
            <a:gs pos="100000">
              <a:schemeClr val="accent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856FB9-4231-4347-ABCB-5C861F56978C}"/>
              </a:ext>
            </a:extLst>
          </p:cNvPr>
          <p:cNvGrpSpPr/>
          <p:nvPr userDrawn="1"/>
        </p:nvGrpSpPr>
        <p:grpSpPr>
          <a:xfrm>
            <a:off x="0" y="0"/>
            <a:ext cx="12192000" cy="6858001"/>
            <a:chOff x="0" y="-1"/>
            <a:chExt cx="12192000" cy="6858001"/>
          </a:xfrm>
        </p:grpSpPr>
        <p:pic>
          <p:nvPicPr>
            <p:cNvPr id="3" name="Picture 2" descr="A picture containing night, night sky, dark&#10;&#10;Description automatically generated">
              <a:extLst>
                <a:ext uri="{FF2B5EF4-FFF2-40B4-BE49-F238E27FC236}">
                  <a16:creationId xmlns:a16="http://schemas.microsoft.com/office/drawing/2014/main" id="{6C6906B7-39B4-4477-B299-CC640DB5D2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12192000" cy="6858001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F11C83-BAB7-457D-86E1-05556501CA58}"/>
                </a:ext>
              </a:extLst>
            </p:cNvPr>
            <p:cNvSpPr/>
            <p:nvPr/>
          </p:nvSpPr>
          <p:spPr>
            <a:xfrm>
              <a:off x="8223510" y="2427525"/>
              <a:ext cx="272790" cy="2727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D73480-3D8D-4F50-A21F-BEB83E278EB3}"/>
                </a:ext>
              </a:extLst>
            </p:cNvPr>
            <p:cNvSpPr/>
            <p:nvPr/>
          </p:nvSpPr>
          <p:spPr>
            <a:xfrm>
              <a:off x="9188710" y="2090975"/>
              <a:ext cx="272790" cy="272790"/>
            </a:xfrm>
            <a:prstGeom prst="ellipse">
              <a:avLst/>
            </a:prstGeom>
            <a:solidFill>
              <a:srgbClr val="4CA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6684C2A-146A-4364-9F8D-79048C0CF570}"/>
                </a:ext>
              </a:extLst>
            </p:cNvPr>
            <p:cNvSpPr/>
            <p:nvPr/>
          </p:nvSpPr>
          <p:spPr>
            <a:xfrm>
              <a:off x="9452105" y="3821008"/>
              <a:ext cx="272790" cy="27279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C2484CB-0485-4F7A-ACCA-021105F97984}"/>
                </a:ext>
              </a:extLst>
            </p:cNvPr>
            <p:cNvSpPr/>
            <p:nvPr/>
          </p:nvSpPr>
          <p:spPr>
            <a:xfrm>
              <a:off x="7615893" y="4000662"/>
              <a:ext cx="186271" cy="186271"/>
            </a:xfrm>
            <a:prstGeom prst="ellipse">
              <a:avLst/>
            </a:prstGeom>
            <a:solidFill>
              <a:srgbClr val="81B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C5C24B4-BCF6-4E0F-BF7C-58A63A4FD2D1}"/>
                </a:ext>
              </a:extLst>
            </p:cNvPr>
            <p:cNvSpPr/>
            <p:nvPr/>
          </p:nvSpPr>
          <p:spPr>
            <a:xfrm>
              <a:off x="6140710" y="4093798"/>
              <a:ext cx="186271" cy="186271"/>
            </a:xfrm>
            <a:prstGeom prst="ellipse">
              <a:avLst/>
            </a:prstGeom>
            <a:solidFill>
              <a:srgbClr val="A07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3CD3D22-DB88-4A0F-B522-3289BCF2770C}"/>
                </a:ext>
              </a:extLst>
            </p:cNvPr>
            <p:cNvSpPr/>
            <p:nvPr/>
          </p:nvSpPr>
          <p:spPr>
            <a:xfrm>
              <a:off x="7479498" y="5274216"/>
              <a:ext cx="186271" cy="186271"/>
            </a:xfrm>
            <a:prstGeom prst="ellipse">
              <a:avLst/>
            </a:prstGeom>
            <a:solidFill>
              <a:srgbClr val="DF8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8585741-63F4-4540-A078-DF72A55C0096}"/>
                </a:ext>
              </a:extLst>
            </p:cNvPr>
            <p:cNvSpPr/>
            <p:nvPr/>
          </p:nvSpPr>
          <p:spPr>
            <a:xfrm>
              <a:off x="5269699" y="5148879"/>
              <a:ext cx="186271" cy="186271"/>
            </a:xfrm>
            <a:prstGeom prst="ellipse">
              <a:avLst/>
            </a:prstGeom>
            <a:solidFill>
              <a:srgbClr val="637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A4F83F8-E31B-47D5-A5DB-2D21A44ECC73}"/>
                </a:ext>
              </a:extLst>
            </p:cNvPr>
            <p:cNvSpPr/>
            <p:nvPr/>
          </p:nvSpPr>
          <p:spPr>
            <a:xfrm>
              <a:off x="10108399" y="1291254"/>
              <a:ext cx="186271" cy="18627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56CD31C-C112-4C0A-A206-29CB5394126E}"/>
                </a:ext>
              </a:extLst>
            </p:cNvPr>
            <p:cNvSpPr/>
            <p:nvPr/>
          </p:nvSpPr>
          <p:spPr>
            <a:xfrm>
              <a:off x="10256562" y="2134234"/>
              <a:ext cx="186271" cy="186271"/>
            </a:xfrm>
            <a:prstGeom prst="ellipse">
              <a:avLst/>
            </a:prstGeom>
            <a:solidFill>
              <a:srgbClr val="CC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1223B84-5391-43ED-A0DF-2E61FA6F6035}"/>
                </a:ext>
              </a:extLst>
            </p:cNvPr>
            <p:cNvSpPr/>
            <p:nvPr/>
          </p:nvSpPr>
          <p:spPr>
            <a:xfrm>
              <a:off x="9782922" y="3130809"/>
              <a:ext cx="186271" cy="186271"/>
            </a:xfrm>
            <a:prstGeom prst="ellipse">
              <a:avLst/>
            </a:prstGeom>
            <a:solidFill>
              <a:srgbClr val="6A89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D77EE73-3C81-413E-B346-F0AF3E35E88E}"/>
                </a:ext>
              </a:extLst>
            </p:cNvPr>
            <p:cNvSpPr/>
            <p:nvPr/>
          </p:nvSpPr>
          <p:spPr>
            <a:xfrm>
              <a:off x="4353672" y="6226434"/>
              <a:ext cx="186271" cy="186271"/>
            </a:xfrm>
            <a:prstGeom prst="ellipse">
              <a:avLst/>
            </a:prstGeom>
            <a:solidFill>
              <a:srgbClr val="B7D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B51A7EB-3E8C-4116-AF1F-E50669E11C53}"/>
                </a:ext>
              </a:extLst>
            </p:cNvPr>
            <p:cNvSpPr/>
            <p:nvPr/>
          </p:nvSpPr>
          <p:spPr>
            <a:xfrm>
              <a:off x="5593549" y="6040163"/>
              <a:ext cx="186271" cy="18627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EAEAD7-99E4-4792-BA90-070D6C647B55}"/>
                </a:ext>
              </a:extLst>
            </p:cNvPr>
            <p:cNvSpPr/>
            <p:nvPr/>
          </p:nvSpPr>
          <p:spPr>
            <a:xfrm>
              <a:off x="6772276" y="3741755"/>
              <a:ext cx="186271" cy="186271"/>
            </a:xfrm>
            <a:prstGeom prst="ellipse">
              <a:avLst/>
            </a:prstGeom>
            <a:solidFill>
              <a:srgbClr val="CC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6CC7A57-71FD-41A8-B580-7B78DB46482C}"/>
                </a:ext>
              </a:extLst>
            </p:cNvPr>
            <p:cNvSpPr/>
            <p:nvPr/>
          </p:nvSpPr>
          <p:spPr>
            <a:xfrm>
              <a:off x="11344276" y="350855"/>
              <a:ext cx="186271" cy="186271"/>
            </a:xfrm>
            <a:prstGeom prst="ellipse">
              <a:avLst/>
            </a:prstGeom>
            <a:solidFill>
              <a:srgbClr val="81B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3D5C33B-06D5-40AA-842F-FB92596B9C2A}"/>
                </a:ext>
              </a:extLst>
            </p:cNvPr>
            <p:cNvSpPr/>
            <p:nvPr/>
          </p:nvSpPr>
          <p:spPr>
            <a:xfrm>
              <a:off x="11220451" y="2531660"/>
              <a:ext cx="186271" cy="18627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EACE34A-6C0D-482C-854B-3BD905951250}"/>
                </a:ext>
              </a:extLst>
            </p:cNvPr>
            <p:cNvSpPr/>
            <p:nvPr/>
          </p:nvSpPr>
          <p:spPr>
            <a:xfrm>
              <a:off x="8310029" y="5087945"/>
              <a:ext cx="186271" cy="186271"/>
            </a:xfrm>
            <a:prstGeom prst="ellipse">
              <a:avLst/>
            </a:pr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BDE256F-B57B-48EF-B924-96FA892A39A2}"/>
                </a:ext>
              </a:extLst>
            </p:cNvPr>
            <p:cNvSpPr/>
            <p:nvPr/>
          </p:nvSpPr>
          <p:spPr>
            <a:xfrm>
              <a:off x="6140709" y="5657993"/>
              <a:ext cx="186271" cy="18627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6C0921B-0249-46C4-9F2C-D1D69F90612B}"/>
                </a:ext>
              </a:extLst>
            </p:cNvPr>
            <p:cNvSpPr/>
            <p:nvPr/>
          </p:nvSpPr>
          <p:spPr>
            <a:xfrm>
              <a:off x="7832586" y="4353087"/>
              <a:ext cx="186271" cy="186271"/>
            </a:xfrm>
            <a:prstGeom prst="ellipse">
              <a:avLst/>
            </a:prstGeom>
            <a:solidFill>
              <a:srgbClr val="637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36566FAC-C4F8-4876-BD78-7A8593332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3424881"/>
            <a:ext cx="6561672" cy="45085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29" name="Holder 3">
            <a:extLst>
              <a:ext uri="{FF2B5EF4-FFF2-40B4-BE49-F238E27FC236}">
                <a16:creationId xmlns:a16="http://schemas.microsoft.com/office/drawing/2014/main" id="{869E37AE-DFDC-4AC5-B884-C6AD7B8D6296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396875" y="4030771"/>
            <a:ext cx="538294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kern="1200">
                <a:solidFill>
                  <a:schemeClr val="bg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IN"/>
              <a:t>Click to edit Master text styles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89815CFF-5249-9930-07BB-7F68442BA3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6875" y="2134235"/>
            <a:ext cx="4703763" cy="749746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C425B238-400A-0272-84A8-101E2B7FD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875" y="4749801"/>
            <a:ext cx="2714625" cy="249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Date</a:t>
            </a:r>
          </a:p>
        </p:txBody>
      </p:sp>
    </p:spTree>
    <p:extLst>
      <p:ext uri="{BB962C8B-B14F-4D97-AF65-F5344CB8AC3E}">
        <p14:creationId xmlns:p14="http://schemas.microsoft.com/office/powerpoint/2010/main" val="25108630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gradFill flip="none" rotWithShape="1">
          <a:gsLst>
            <a:gs pos="0">
              <a:schemeClr val="tx1"/>
            </a:gs>
            <a:gs pos="100000">
              <a:schemeClr val="accent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856FB9-4231-4347-ABCB-5C861F56978C}"/>
              </a:ext>
            </a:extLst>
          </p:cNvPr>
          <p:cNvGrpSpPr/>
          <p:nvPr userDrawn="1"/>
        </p:nvGrpSpPr>
        <p:grpSpPr>
          <a:xfrm>
            <a:off x="0" y="0"/>
            <a:ext cx="12192000" cy="6858001"/>
            <a:chOff x="0" y="-1"/>
            <a:chExt cx="12192000" cy="6858001"/>
          </a:xfrm>
        </p:grpSpPr>
        <p:pic>
          <p:nvPicPr>
            <p:cNvPr id="3" name="Picture 2" descr="A picture containing night, night sky, dark&#10;&#10;Description automatically generated">
              <a:extLst>
                <a:ext uri="{FF2B5EF4-FFF2-40B4-BE49-F238E27FC236}">
                  <a16:creationId xmlns:a16="http://schemas.microsoft.com/office/drawing/2014/main" id="{6C6906B7-39B4-4477-B299-CC640DB5D2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12192000" cy="6858001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F11C83-BAB7-457D-86E1-05556501CA58}"/>
                </a:ext>
              </a:extLst>
            </p:cNvPr>
            <p:cNvSpPr/>
            <p:nvPr/>
          </p:nvSpPr>
          <p:spPr>
            <a:xfrm>
              <a:off x="8223510" y="2427525"/>
              <a:ext cx="272790" cy="2727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D73480-3D8D-4F50-A21F-BEB83E278EB3}"/>
                </a:ext>
              </a:extLst>
            </p:cNvPr>
            <p:cNvSpPr/>
            <p:nvPr/>
          </p:nvSpPr>
          <p:spPr>
            <a:xfrm>
              <a:off x="9188710" y="2090975"/>
              <a:ext cx="272790" cy="272790"/>
            </a:xfrm>
            <a:prstGeom prst="ellipse">
              <a:avLst/>
            </a:prstGeom>
            <a:solidFill>
              <a:srgbClr val="4CA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6684C2A-146A-4364-9F8D-79048C0CF570}"/>
                </a:ext>
              </a:extLst>
            </p:cNvPr>
            <p:cNvSpPr/>
            <p:nvPr/>
          </p:nvSpPr>
          <p:spPr>
            <a:xfrm>
              <a:off x="9452105" y="3821008"/>
              <a:ext cx="272790" cy="27279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C2484CB-0485-4F7A-ACCA-021105F97984}"/>
                </a:ext>
              </a:extLst>
            </p:cNvPr>
            <p:cNvSpPr/>
            <p:nvPr/>
          </p:nvSpPr>
          <p:spPr>
            <a:xfrm>
              <a:off x="7615893" y="4000662"/>
              <a:ext cx="186271" cy="186271"/>
            </a:xfrm>
            <a:prstGeom prst="ellipse">
              <a:avLst/>
            </a:prstGeom>
            <a:solidFill>
              <a:srgbClr val="81B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C5C24B4-BCF6-4E0F-BF7C-58A63A4FD2D1}"/>
                </a:ext>
              </a:extLst>
            </p:cNvPr>
            <p:cNvSpPr/>
            <p:nvPr/>
          </p:nvSpPr>
          <p:spPr>
            <a:xfrm>
              <a:off x="6140710" y="4093798"/>
              <a:ext cx="186271" cy="186271"/>
            </a:xfrm>
            <a:prstGeom prst="ellipse">
              <a:avLst/>
            </a:prstGeom>
            <a:solidFill>
              <a:srgbClr val="A07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3CD3D22-DB88-4A0F-B522-3289BCF2770C}"/>
                </a:ext>
              </a:extLst>
            </p:cNvPr>
            <p:cNvSpPr/>
            <p:nvPr/>
          </p:nvSpPr>
          <p:spPr>
            <a:xfrm>
              <a:off x="7479498" y="5274216"/>
              <a:ext cx="186271" cy="186271"/>
            </a:xfrm>
            <a:prstGeom prst="ellipse">
              <a:avLst/>
            </a:prstGeom>
            <a:solidFill>
              <a:srgbClr val="DF8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8585741-63F4-4540-A078-DF72A55C0096}"/>
                </a:ext>
              </a:extLst>
            </p:cNvPr>
            <p:cNvSpPr/>
            <p:nvPr/>
          </p:nvSpPr>
          <p:spPr>
            <a:xfrm>
              <a:off x="5269699" y="5148879"/>
              <a:ext cx="186271" cy="186271"/>
            </a:xfrm>
            <a:prstGeom prst="ellipse">
              <a:avLst/>
            </a:prstGeom>
            <a:solidFill>
              <a:srgbClr val="637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A4F83F8-E31B-47D5-A5DB-2D21A44ECC73}"/>
                </a:ext>
              </a:extLst>
            </p:cNvPr>
            <p:cNvSpPr/>
            <p:nvPr/>
          </p:nvSpPr>
          <p:spPr>
            <a:xfrm>
              <a:off x="10108399" y="1291254"/>
              <a:ext cx="186271" cy="18627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56CD31C-C112-4C0A-A206-29CB5394126E}"/>
                </a:ext>
              </a:extLst>
            </p:cNvPr>
            <p:cNvSpPr/>
            <p:nvPr/>
          </p:nvSpPr>
          <p:spPr>
            <a:xfrm>
              <a:off x="10256562" y="2134234"/>
              <a:ext cx="186271" cy="186271"/>
            </a:xfrm>
            <a:prstGeom prst="ellipse">
              <a:avLst/>
            </a:prstGeom>
            <a:solidFill>
              <a:srgbClr val="CC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1223B84-5391-43ED-A0DF-2E61FA6F6035}"/>
                </a:ext>
              </a:extLst>
            </p:cNvPr>
            <p:cNvSpPr/>
            <p:nvPr/>
          </p:nvSpPr>
          <p:spPr>
            <a:xfrm>
              <a:off x="9782922" y="3130809"/>
              <a:ext cx="186271" cy="186271"/>
            </a:xfrm>
            <a:prstGeom prst="ellipse">
              <a:avLst/>
            </a:prstGeom>
            <a:solidFill>
              <a:srgbClr val="6A89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D77EE73-3C81-413E-B346-F0AF3E35E88E}"/>
                </a:ext>
              </a:extLst>
            </p:cNvPr>
            <p:cNvSpPr/>
            <p:nvPr/>
          </p:nvSpPr>
          <p:spPr>
            <a:xfrm>
              <a:off x="4353672" y="6226434"/>
              <a:ext cx="186271" cy="186271"/>
            </a:xfrm>
            <a:prstGeom prst="ellipse">
              <a:avLst/>
            </a:prstGeom>
            <a:solidFill>
              <a:srgbClr val="B7D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B51A7EB-3E8C-4116-AF1F-E50669E11C53}"/>
                </a:ext>
              </a:extLst>
            </p:cNvPr>
            <p:cNvSpPr/>
            <p:nvPr/>
          </p:nvSpPr>
          <p:spPr>
            <a:xfrm>
              <a:off x="5593549" y="6040163"/>
              <a:ext cx="186271" cy="18627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EAEAD7-99E4-4792-BA90-070D6C647B55}"/>
                </a:ext>
              </a:extLst>
            </p:cNvPr>
            <p:cNvSpPr/>
            <p:nvPr/>
          </p:nvSpPr>
          <p:spPr>
            <a:xfrm>
              <a:off x="6772276" y="3741755"/>
              <a:ext cx="186271" cy="186271"/>
            </a:xfrm>
            <a:prstGeom prst="ellipse">
              <a:avLst/>
            </a:prstGeom>
            <a:solidFill>
              <a:srgbClr val="CC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6CC7A57-71FD-41A8-B580-7B78DB46482C}"/>
                </a:ext>
              </a:extLst>
            </p:cNvPr>
            <p:cNvSpPr/>
            <p:nvPr/>
          </p:nvSpPr>
          <p:spPr>
            <a:xfrm>
              <a:off x="11344276" y="350855"/>
              <a:ext cx="186271" cy="186271"/>
            </a:xfrm>
            <a:prstGeom prst="ellipse">
              <a:avLst/>
            </a:prstGeom>
            <a:solidFill>
              <a:srgbClr val="81B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3D5C33B-06D5-40AA-842F-FB92596B9C2A}"/>
                </a:ext>
              </a:extLst>
            </p:cNvPr>
            <p:cNvSpPr/>
            <p:nvPr/>
          </p:nvSpPr>
          <p:spPr>
            <a:xfrm>
              <a:off x="11220451" y="2531660"/>
              <a:ext cx="186271" cy="18627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EACE34A-6C0D-482C-854B-3BD905951250}"/>
                </a:ext>
              </a:extLst>
            </p:cNvPr>
            <p:cNvSpPr/>
            <p:nvPr/>
          </p:nvSpPr>
          <p:spPr>
            <a:xfrm>
              <a:off x="8310029" y="5087945"/>
              <a:ext cx="186271" cy="186271"/>
            </a:xfrm>
            <a:prstGeom prst="ellipse">
              <a:avLst/>
            </a:pr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BDE256F-B57B-48EF-B924-96FA892A39A2}"/>
                </a:ext>
              </a:extLst>
            </p:cNvPr>
            <p:cNvSpPr/>
            <p:nvPr/>
          </p:nvSpPr>
          <p:spPr>
            <a:xfrm>
              <a:off x="6140709" y="5657993"/>
              <a:ext cx="186271" cy="18627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6C0921B-0249-46C4-9F2C-D1D69F90612B}"/>
                </a:ext>
              </a:extLst>
            </p:cNvPr>
            <p:cNvSpPr/>
            <p:nvPr/>
          </p:nvSpPr>
          <p:spPr>
            <a:xfrm>
              <a:off x="7832586" y="4353087"/>
              <a:ext cx="186271" cy="186271"/>
            </a:xfrm>
            <a:prstGeom prst="ellipse">
              <a:avLst/>
            </a:prstGeom>
            <a:solidFill>
              <a:srgbClr val="637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36566FAC-C4F8-4876-BD78-7A8593332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0"/>
            <a:ext cx="6561672" cy="685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04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196280"/>
            <a:ext cx="11516360" cy="459898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2F610D7-B119-4D57-86CD-6C080BC14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85055"/>
            <a:ext cx="11516360" cy="77628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rgbClr val="00ACE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9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76B5-4C76-4107-BFB7-2EF0FB09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215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83464"/>
            <a:ext cx="11516360" cy="7762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1470025"/>
            <a:ext cx="5689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8992" y="1470025"/>
            <a:ext cx="568756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86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77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gradFill flip="none" rotWithShape="1">
          <a:gsLst>
            <a:gs pos="0">
              <a:schemeClr val="tx1"/>
            </a:gs>
            <a:gs pos="100000">
              <a:schemeClr val="accent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856FB9-4231-4347-ABCB-5C861F56978C}"/>
              </a:ext>
            </a:extLst>
          </p:cNvPr>
          <p:cNvGrpSpPr/>
          <p:nvPr userDrawn="1"/>
        </p:nvGrpSpPr>
        <p:grpSpPr>
          <a:xfrm>
            <a:off x="0" y="0"/>
            <a:ext cx="12192000" cy="6858001"/>
            <a:chOff x="0" y="-1"/>
            <a:chExt cx="12192000" cy="6858001"/>
          </a:xfrm>
        </p:grpSpPr>
        <p:pic>
          <p:nvPicPr>
            <p:cNvPr id="3" name="Picture 2" descr="A picture containing night, night sky, dark&#10;&#10;Description automatically generated">
              <a:extLst>
                <a:ext uri="{FF2B5EF4-FFF2-40B4-BE49-F238E27FC236}">
                  <a16:creationId xmlns:a16="http://schemas.microsoft.com/office/drawing/2014/main" id="{6C6906B7-39B4-4477-B299-CC640DB5D2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12192000" cy="6858001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F11C83-BAB7-457D-86E1-05556501CA58}"/>
                </a:ext>
              </a:extLst>
            </p:cNvPr>
            <p:cNvSpPr/>
            <p:nvPr/>
          </p:nvSpPr>
          <p:spPr>
            <a:xfrm>
              <a:off x="8223510" y="2427525"/>
              <a:ext cx="272790" cy="2727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D73480-3D8D-4F50-A21F-BEB83E278EB3}"/>
                </a:ext>
              </a:extLst>
            </p:cNvPr>
            <p:cNvSpPr/>
            <p:nvPr/>
          </p:nvSpPr>
          <p:spPr>
            <a:xfrm>
              <a:off x="9188710" y="2090975"/>
              <a:ext cx="272790" cy="272790"/>
            </a:xfrm>
            <a:prstGeom prst="ellipse">
              <a:avLst/>
            </a:prstGeom>
            <a:solidFill>
              <a:srgbClr val="4CA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6684C2A-146A-4364-9F8D-79048C0CF570}"/>
                </a:ext>
              </a:extLst>
            </p:cNvPr>
            <p:cNvSpPr/>
            <p:nvPr/>
          </p:nvSpPr>
          <p:spPr>
            <a:xfrm>
              <a:off x="9452105" y="3821008"/>
              <a:ext cx="272790" cy="27279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C2484CB-0485-4F7A-ACCA-021105F97984}"/>
                </a:ext>
              </a:extLst>
            </p:cNvPr>
            <p:cNvSpPr/>
            <p:nvPr/>
          </p:nvSpPr>
          <p:spPr>
            <a:xfrm>
              <a:off x="7615893" y="4000662"/>
              <a:ext cx="186271" cy="186271"/>
            </a:xfrm>
            <a:prstGeom prst="ellipse">
              <a:avLst/>
            </a:prstGeom>
            <a:solidFill>
              <a:srgbClr val="81B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C5C24B4-BCF6-4E0F-BF7C-58A63A4FD2D1}"/>
                </a:ext>
              </a:extLst>
            </p:cNvPr>
            <p:cNvSpPr/>
            <p:nvPr/>
          </p:nvSpPr>
          <p:spPr>
            <a:xfrm>
              <a:off x="6140710" y="4093798"/>
              <a:ext cx="186271" cy="186271"/>
            </a:xfrm>
            <a:prstGeom prst="ellipse">
              <a:avLst/>
            </a:prstGeom>
            <a:solidFill>
              <a:srgbClr val="A07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3CD3D22-DB88-4A0F-B522-3289BCF2770C}"/>
                </a:ext>
              </a:extLst>
            </p:cNvPr>
            <p:cNvSpPr/>
            <p:nvPr/>
          </p:nvSpPr>
          <p:spPr>
            <a:xfrm>
              <a:off x="7479498" y="5274216"/>
              <a:ext cx="186271" cy="186271"/>
            </a:xfrm>
            <a:prstGeom prst="ellipse">
              <a:avLst/>
            </a:prstGeom>
            <a:solidFill>
              <a:srgbClr val="DF8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8585741-63F4-4540-A078-DF72A55C0096}"/>
                </a:ext>
              </a:extLst>
            </p:cNvPr>
            <p:cNvSpPr/>
            <p:nvPr/>
          </p:nvSpPr>
          <p:spPr>
            <a:xfrm>
              <a:off x="5269699" y="5148879"/>
              <a:ext cx="186271" cy="186271"/>
            </a:xfrm>
            <a:prstGeom prst="ellipse">
              <a:avLst/>
            </a:prstGeom>
            <a:solidFill>
              <a:srgbClr val="637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A4F83F8-E31B-47D5-A5DB-2D21A44ECC73}"/>
                </a:ext>
              </a:extLst>
            </p:cNvPr>
            <p:cNvSpPr/>
            <p:nvPr/>
          </p:nvSpPr>
          <p:spPr>
            <a:xfrm>
              <a:off x="10108399" y="1291254"/>
              <a:ext cx="186271" cy="18627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56CD31C-C112-4C0A-A206-29CB5394126E}"/>
                </a:ext>
              </a:extLst>
            </p:cNvPr>
            <p:cNvSpPr/>
            <p:nvPr/>
          </p:nvSpPr>
          <p:spPr>
            <a:xfrm>
              <a:off x="10256562" y="2134234"/>
              <a:ext cx="186271" cy="186271"/>
            </a:xfrm>
            <a:prstGeom prst="ellipse">
              <a:avLst/>
            </a:prstGeom>
            <a:solidFill>
              <a:srgbClr val="CC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1223B84-5391-43ED-A0DF-2E61FA6F6035}"/>
                </a:ext>
              </a:extLst>
            </p:cNvPr>
            <p:cNvSpPr/>
            <p:nvPr/>
          </p:nvSpPr>
          <p:spPr>
            <a:xfrm>
              <a:off x="9782922" y="3130809"/>
              <a:ext cx="186271" cy="186271"/>
            </a:xfrm>
            <a:prstGeom prst="ellipse">
              <a:avLst/>
            </a:prstGeom>
            <a:solidFill>
              <a:srgbClr val="6A89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D77EE73-3C81-413E-B346-F0AF3E35E88E}"/>
                </a:ext>
              </a:extLst>
            </p:cNvPr>
            <p:cNvSpPr/>
            <p:nvPr/>
          </p:nvSpPr>
          <p:spPr>
            <a:xfrm>
              <a:off x="4353672" y="6226434"/>
              <a:ext cx="186271" cy="186271"/>
            </a:xfrm>
            <a:prstGeom prst="ellipse">
              <a:avLst/>
            </a:prstGeom>
            <a:solidFill>
              <a:srgbClr val="B7D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B51A7EB-3E8C-4116-AF1F-E50669E11C53}"/>
                </a:ext>
              </a:extLst>
            </p:cNvPr>
            <p:cNvSpPr/>
            <p:nvPr/>
          </p:nvSpPr>
          <p:spPr>
            <a:xfrm>
              <a:off x="5593549" y="6040163"/>
              <a:ext cx="186271" cy="18627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EAEAD7-99E4-4792-BA90-070D6C647B55}"/>
                </a:ext>
              </a:extLst>
            </p:cNvPr>
            <p:cNvSpPr/>
            <p:nvPr/>
          </p:nvSpPr>
          <p:spPr>
            <a:xfrm>
              <a:off x="6772276" y="3741755"/>
              <a:ext cx="186271" cy="186271"/>
            </a:xfrm>
            <a:prstGeom prst="ellipse">
              <a:avLst/>
            </a:prstGeom>
            <a:solidFill>
              <a:srgbClr val="CC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6CC7A57-71FD-41A8-B580-7B78DB46482C}"/>
                </a:ext>
              </a:extLst>
            </p:cNvPr>
            <p:cNvSpPr/>
            <p:nvPr/>
          </p:nvSpPr>
          <p:spPr>
            <a:xfrm>
              <a:off x="11344276" y="350855"/>
              <a:ext cx="186271" cy="186271"/>
            </a:xfrm>
            <a:prstGeom prst="ellipse">
              <a:avLst/>
            </a:prstGeom>
            <a:solidFill>
              <a:srgbClr val="81B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3D5C33B-06D5-40AA-842F-FB92596B9C2A}"/>
                </a:ext>
              </a:extLst>
            </p:cNvPr>
            <p:cNvSpPr/>
            <p:nvPr/>
          </p:nvSpPr>
          <p:spPr>
            <a:xfrm>
              <a:off x="11220451" y="2531660"/>
              <a:ext cx="186271" cy="18627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EACE34A-6C0D-482C-854B-3BD905951250}"/>
                </a:ext>
              </a:extLst>
            </p:cNvPr>
            <p:cNvSpPr/>
            <p:nvPr/>
          </p:nvSpPr>
          <p:spPr>
            <a:xfrm>
              <a:off x="8310029" y="5087945"/>
              <a:ext cx="186271" cy="186271"/>
            </a:xfrm>
            <a:prstGeom prst="ellipse">
              <a:avLst/>
            </a:pr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BDE256F-B57B-48EF-B924-96FA892A39A2}"/>
                </a:ext>
              </a:extLst>
            </p:cNvPr>
            <p:cNvSpPr/>
            <p:nvPr/>
          </p:nvSpPr>
          <p:spPr>
            <a:xfrm>
              <a:off x="6140709" y="5657993"/>
              <a:ext cx="186271" cy="18627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6C0921B-0249-46C4-9F2C-D1D69F90612B}"/>
                </a:ext>
              </a:extLst>
            </p:cNvPr>
            <p:cNvSpPr/>
            <p:nvPr/>
          </p:nvSpPr>
          <p:spPr>
            <a:xfrm>
              <a:off x="7832586" y="4353087"/>
              <a:ext cx="186271" cy="186271"/>
            </a:xfrm>
            <a:prstGeom prst="ellipse">
              <a:avLst/>
            </a:prstGeom>
            <a:solidFill>
              <a:srgbClr val="637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itle 35">
            <a:extLst>
              <a:ext uri="{FF2B5EF4-FFF2-40B4-BE49-F238E27FC236}">
                <a16:creationId xmlns:a16="http://schemas.microsoft.com/office/drawing/2014/main" id="{127846C0-E8FF-FEDE-DB9D-352C99E5FF96}"/>
              </a:ext>
            </a:extLst>
          </p:cNvPr>
          <p:cNvSpPr txBox="1">
            <a:spLocks/>
          </p:cNvSpPr>
          <p:nvPr userDrawn="1"/>
        </p:nvSpPr>
        <p:spPr>
          <a:xfrm>
            <a:off x="396875" y="542440"/>
            <a:ext cx="6561672" cy="532366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-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spc="-7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US" sz="8800" spc="-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IN" sz="8800" spc="-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0B5605E-01DD-05DB-3C20-E169D7D2703D}"/>
              </a:ext>
            </a:extLst>
          </p:cNvPr>
          <p:cNvSpPr txBox="1">
            <a:spLocks/>
          </p:cNvSpPr>
          <p:nvPr userDrawn="1"/>
        </p:nvSpPr>
        <p:spPr>
          <a:xfrm>
            <a:off x="396875" y="5793928"/>
            <a:ext cx="1346684" cy="1523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>
                <a:solidFill>
                  <a:schemeClr val="bg1"/>
                </a:solidFill>
              </a:rPr>
              <a:t>sensata.com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FC1E9C07-385E-2D13-45D1-0FD6061030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6875" y="5292251"/>
            <a:ext cx="2020861" cy="32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89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7723232-5E4C-49C7-8570-3C1D0CBE9B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65345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359" imgH="360" progId="TCLayout.ActiveDocument.1">
                  <p:embed/>
                </p:oleObj>
              </mc:Choice>
              <mc:Fallback>
                <p:oleObj name="think-cell Slide" r:id="rId11" imgW="359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7723232-5E4C-49C7-8570-3C1D0CBE9B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7678891-C779-4D74-BC9E-0420A6B4E95E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200" y="285055"/>
            <a:ext cx="11516360" cy="77628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rgbClr val="00ACE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200" y="1196280"/>
            <a:ext cx="11516360" cy="459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pic>
        <p:nvPicPr>
          <p:cNvPr id="21" name="Picture 18">
            <a:extLst>
              <a:ext uri="{FF2B5EF4-FFF2-40B4-BE49-F238E27FC236}">
                <a16:creationId xmlns:a16="http://schemas.microsoft.com/office/drawing/2014/main" id="{31B0162A-6E94-FB65-66D4-FC0FDDE405D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3860" y="130806"/>
            <a:ext cx="1721129" cy="27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8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5" r:id="rId2"/>
    <p:sldLayoutId id="2147483670" r:id="rId3"/>
    <p:sldLayoutId id="2147483717" r:id="rId4"/>
    <p:sldLayoutId id="2147483672" r:id="rId5"/>
    <p:sldLayoutId id="2147483675" r:id="rId6"/>
    <p:sldLayoutId id="2147483716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spc="-15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24" userDrawn="1">
          <p15:clr>
            <a:srgbClr val="F26B43"/>
          </p15:clr>
        </p15:guide>
        <p15:guide id="4" orient="horz" pos="733" userDrawn="1">
          <p15:clr>
            <a:srgbClr val="F26B43"/>
          </p15:clr>
        </p15:guide>
        <p15:guide id="5" orient="horz" pos="871" userDrawn="1">
          <p15:clr>
            <a:srgbClr val="F26B43"/>
          </p15:clr>
        </p15:guide>
        <p15:guide id="6" pos="74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900334-0536-F5E8-BD24-689093436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196280"/>
            <a:ext cx="6330659" cy="4598984"/>
          </a:xfrm>
        </p:spPr>
        <p:txBody>
          <a:bodyPr>
            <a:norm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The following slides document characteristics observed for a SEPIC Circuit using a </a:t>
            </a:r>
            <a:r>
              <a:rPr lang="en-GB" sz="1200" dirty="0">
                <a:solidFill>
                  <a:schemeClr val="accent1"/>
                </a:solidFill>
              </a:rPr>
              <a:t>‘</a:t>
            </a:r>
            <a:r>
              <a:rPr lang="en-GB" sz="1200" i="1" dirty="0">
                <a:solidFill>
                  <a:schemeClr val="accent1"/>
                </a:solidFill>
              </a:rPr>
              <a:t>TI Voltage Regulator </a:t>
            </a:r>
            <a:r>
              <a:rPr lang="en-GB" sz="1200" i="1" dirty="0">
                <a:solidFill>
                  <a:schemeClr val="accent1"/>
                </a:solidFill>
                <a:effectLst/>
              </a:rPr>
              <a:t>LM5156QDSSRQ1’</a:t>
            </a:r>
          </a:p>
          <a:p>
            <a:r>
              <a:rPr lang="en-GB" sz="1200" dirty="0">
                <a:solidFill>
                  <a:schemeClr val="tx1"/>
                </a:solidFill>
              </a:rPr>
              <a:t>This circuit is used to control the operation of Contactor Coil Switches.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The Voltage input is 24VDC and the SEPIC output Voltage is 16VDC</a:t>
            </a:r>
          </a:p>
          <a:p>
            <a:r>
              <a:rPr lang="en-GB" sz="1200" dirty="0">
                <a:solidFill>
                  <a:schemeClr val="tx1"/>
                </a:solidFill>
              </a:rPr>
              <a:t>This circuit configuration is causing the Inductor </a:t>
            </a:r>
            <a:r>
              <a:rPr lang="en-GB" sz="1200" dirty="0">
                <a:solidFill>
                  <a:srgbClr val="C00000"/>
                </a:solidFill>
              </a:rPr>
              <a:t>L3300</a:t>
            </a:r>
            <a:r>
              <a:rPr lang="en-GB" sz="1200" dirty="0">
                <a:solidFill>
                  <a:schemeClr val="tx1"/>
                </a:solidFill>
              </a:rPr>
              <a:t> to overheat when the Contactor Switches are in closed position.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Inductor Peak Current is 2A for 80mS and holding Current 500mA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Inductor is heating to </a:t>
            </a:r>
            <a:r>
              <a:rPr lang="en-GB" b="1" dirty="0">
                <a:solidFill>
                  <a:schemeClr val="tx1"/>
                </a:solidFill>
              </a:rPr>
              <a:t>~30 degrees above room temperature</a:t>
            </a:r>
            <a:r>
              <a:rPr lang="en-GB" dirty="0">
                <a:solidFill>
                  <a:schemeClr val="tx1"/>
                </a:solidFill>
              </a:rPr>
              <a:t>, inductor should only increase by only a few degrees in these operating conditions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Inductor supplier has been contacted and confirmed that Inductor should not be overheating given the operating conditions</a:t>
            </a:r>
          </a:p>
          <a:p>
            <a:r>
              <a:rPr lang="en-GB" sz="1200" dirty="0">
                <a:solidFill>
                  <a:schemeClr val="tx1"/>
                </a:solidFill>
              </a:rPr>
              <a:t>When circuit is Voltage probed at both Contactor Switch open and closed positions, there is an AC signal evident on the MOSFET output. Test point </a:t>
            </a:r>
            <a:r>
              <a:rPr lang="en-GB" sz="1200" dirty="0">
                <a:solidFill>
                  <a:srgbClr val="C00000"/>
                </a:solidFill>
              </a:rPr>
              <a:t>TP3308</a:t>
            </a:r>
          </a:p>
          <a:p>
            <a:pPr lvl="1"/>
            <a:r>
              <a:rPr lang="en-GB" sz="1000" dirty="0">
                <a:solidFill>
                  <a:schemeClr val="tx1"/>
                </a:solidFill>
              </a:rPr>
              <a:t>No signal is expected when circuit is open</a:t>
            </a:r>
          </a:p>
          <a:p>
            <a:pPr lvl="1"/>
            <a:r>
              <a:rPr lang="en-GB" sz="1000" dirty="0">
                <a:solidFill>
                  <a:schemeClr val="tx1"/>
                </a:solidFill>
              </a:rPr>
              <a:t>A square wave PWM signal is expected at circuit is loaded</a:t>
            </a:r>
          </a:p>
          <a:p>
            <a:pPr lvl="2"/>
            <a:r>
              <a:rPr lang="en-GB" sz="900" dirty="0">
                <a:solidFill>
                  <a:schemeClr val="tx1"/>
                </a:solidFill>
              </a:rPr>
              <a:t>40% Duty Cycle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B911C-E137-7BDC-C6D8-02442A78F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Statement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A84655-027D-7D42-F915-66C0CF9E9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581" y="1770849"/>
            <a:ext cx="5114887" cy="303526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48FE4F-2BFB-70E4-8C8F-E4D38350D0FE}"/>
              </a:ext>
            </a:extLst>
          </p:cNvPr>
          <p:cNvSpPr/>
          <p:nvPr/>
        </p:nvSpPr>
        <p:spPr>
          <a:xfrm>
            <a:off x="8516990" y="2401959"/>
            <a:ext cx="343948" cy="4949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A492575-2E4E-1B79-DB61-B9FC9C0C0098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236440" y="2469456"/>
            <a:ext cx="4280550" cy="1799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0651B9-96C5-2F2B-F5D8-73D9162ADF59}"/>
              </a:ext>
            </a:extLst>
          </p:cNvPr>
          <p:cNvSpPr/>
          <p:nvPr/>
        </p:nvSpPr>
        <p:spPr>
          <a:xfrm>
            <a:off x="8516990" y="2964407"/>
            <a:ext cx="343948" cy="32407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F1210E-482D-815F-9C5A-3BFC0C4B5415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5594825" y="3126446"/>
            <a:ext cx="2922165" cy="105127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54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B4BA15-CF86-DBB7-BDAE-AE0CC0331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196280"/>
            <a:ext cx="6639767" cy="459898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Signal in yellow is expected to be a PWM Square wave at 40%</a:t>
            </a:r>
          </a:p>
          <a:p>
            <a:r>
              <a:rPr lang="en-GB" dirty="0">
                <a:solidFill>
                  <a:schemeClr val="tx1"/>
                </a:solidFill>
              </a:rPr>
              <a:t>Duration of PWN is as expected however an AC signal can be seen coupled onto the trace </a:t>
            </a:r>
          </a:p>
          <a:p>
            <a:r>
              <a:rPr lang="en-GB" dirty="0">
                <a:solidFill>
                  <a:schemeClr val="tx1"/>
                </a:solidFill>
              </a:rPr>
              <a:t>Can TI advise on the root cause of this unexpected AC signal?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Is this due to improper tuning of Loop Compensation or Hiccup Overload Mode?</a:t>
            </a:r>
          </a:p>
          <a:p>
            <a:r>
              <a:rPr lang="en-GB" dirty="0">
                <a:solidFill>
                  <a:schemeClr val="tx1"/>
                </a:solidFill>
              </a:rPr>
              <a:t>On slide 4, the signal can be seen in the ‘Contactor Open’ position to derate duration of each pulse,</a:t>
            </a:r>
          </a:p>
          <a:p>
            <a:r>
              <a:rPr lang="en-GB" dirty="0">
                <a:solidFill>
                  <a:schemeClr val="tx1"/>
                </a:solidFill>
              </a:rPr>
              <a:t>When Contactors are closed, the frequency of PWM does not allow for derating to occur. This occurrence of AC is observed through Contactor closed Holding state. It does not diminish.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A27E92-25F3-EE1B-1D13-C8A7E69E8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Investigation Questions</a:t>
            </a:r>
          </a:p>
        </p:txBody>
      </p:sp>
      <p:pic>
        <p:nvPicPr>
          <p:cNvPr id="7" name="Content Placeholder 5" descr="A screen shot of a computer&#10;&#10;Description automatically generated">
            <a:extLst>
              <a:ext uri="{FF2B5EF4-FFF2-40B4-BE49-F238E27FC236}">
                <a16:creationId xmlns:a16="http://schemas.microsoft.com/office/drawing/2014/main" id="{9E7A5545-B9B6-0464-6B8A-2ED517F2F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704" y="1196279"/>
            <a:ext cx="4485659" cy="354367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4E9AAF-8446-A354-A39A-E5D9B17D57A4}"/>
              </a:ext>
            </a:extLst>
          </p:cNvPr>
          <p:cNvSpPr/>
          <p:nvPr/>
        </p:nvSpPr>
        <p:spPr>
          <a:xfrm>
            <a:off x="7845185" y="3300308"/>
            <a:ext cx="962913" cy="66520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20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1DAD-9A2E-71A6-B48E-66270FD8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31A186-55F3-49B9-CE76-3580DF4A42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/>
          <a:stretch/>
        </p:blipFill>
        <p:spPr>
          <a:xfrm rot="16200000">
            <a:off x="772358" y="935115"/>
            <a:ext cx="4879381" cy="5421158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CAF18FD-96AE-9668-9473-F6A27323B3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0" y="1676263"/>
            <a:ext cx="5686425" cy="393886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9F560D-8F20-8739-071B-8ABC70DCE899}"/>
              </a:ext>
            </a:extLst>
          </p:cNvPr>
          <p:cNvSpPr/>
          <p:nvPr/>
        </p:nvSpPr>
        <p:spPr>
          <a:xfrm>
            <a:off x="8749717" y="3548543"/>
            <a:ext cx="771788" cy="98990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5335F4-1AB5-7A98-0307-D1D484D2471D}"/>
              </a:ext>
            </a:extLst>
          </p:cNvPr>
          <p:cNvSpPr/>
          <p:nvPr/>
        </p:nvSpPr>
        <p:spPr>
          <a:xfrm>
            <a:off x="3726110" y="5528346"/>
            <a:ext cx="535497" cy="55704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A08A35-295F-AD29-D327-ADC88819D512}"/>
              </a:ext>
            </a:extLst>
          </p:cNvPr>
          <p:cNvCxnSpPr>
            <a:endCxn id="10" idx="1"/>
          </p:cNvCxnSpPr>
          <p:nvPr/>
        </p:nvCxnSpPr>
        <p:spPr>
          <a:xfrm flipV="1">
            <a:off x="4261607" y="4026716"/>
            <a:ext cx="4488110" cy="180363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073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0A92C-052F-5D22-CBD4-53FD5706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20" y="99466"/>
            <a:ext cx="2842307" cy="776288"/>
          </a:xfrm>
        </p:spPr>
        <p:txBody>
          <a:bodyPr>
            <a:normAutofit/>
          </a:bodyPr>
          <a:lstStyle/>
          <a:p>
            <a:r>
              <a:rPr lang="en-GB" sz="2400" dirty="0"/>
              <a:t>SEPIC Voltage Tests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885764-974F-97CB-5B41-F70100DC28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0200" y="1957538"/>
            <a:ext cx="5689600" cy="337631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1" name="Content Placeholder 10" descr="A diagram of a machine&#10;&#10;Description automatically generated">
            <a:extLst>
              <a:ext uri="{FF2B5EF4-FFF2-40B4-BE49-F238E27FC236}">
                <a16:creationId xmlns:a16="http://schemas.microsoft.com/office/drawing/2014/main" id="{00E7C101-B761-6913-DE4F-D7F24EAA71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59500" y="1957537"/>
            <a:ext cx="5686425" cy="3376314"/>
          </a:xfrm>
          <a:ln w="28575">
            <a:solidFill>
              <a:srgbClr val="C00000"/>
            </a:solidFill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64DCB54-54EF-F426-D512-D080BDBEF5A4}"/>
              </a:ext>
            </a:extLst>
          </p:cNvPr>
          <p:cNvSpPr/>
          <p:nvPr/>
        </p:nvSpPr>
        <p:spPr>
          <a:xfrm>
            <a:off x="2155971" y="3296873"/>
            <a:ext cx="310392" cy="22650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3924B2F-056B-EBD9-6633-F20974850D5C}"/>
              </a:ext>
            </a:extLst>
          </p:cNvPr>
          <p:cNvSpPr/>
          <p:nvPr/>
        </p:nvSpPr>
        <p:spPr>
          <a:xfrm>
            <a:off x="10017854" y="2751589"/>
            <a:ext cx="174770" cy="1342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FCCE0B-4276-DE70-7868-8D0422377CFB}"/>
              </a:ext>
            </a:extLst>
          </p:cNvPr>
          <p:cNvSpPr txBox="1"/>
          <p:nvPr/>
        </p:nvSpPr>
        <p:spPr>
          <a:xfrm>
            <a:off x="261620" y="675475"/>
            <a:ext cx="6342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Probes used on SEPIC Circuit TP3308 and Gate input for the KL30c Circuit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Vin stable at 24VDC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Conditions are ‘Contactors Open’ and ’Contactors Closed’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SEPIC Voltage is Yellow (Inductor Output)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Gate Voltage is Green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AE65A1-AA58-8D61-1085-7DDA5B00A2BC}"/>
              </a:ext>
            </a:extLst>
          </p:cNvPr>
          <p:cNvSpPr txBox="1"/>
          <p:nvPr/>
        </p:nvSpPr>
        <p:spPr>
          <a:xfrm>
            <a:off x="261619" y="5492154"/>
            <a:ext cx="8731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Aim is to understand if the Voltage characteristics measured are within the expected parameters for this circuit</a:t>
            </a:r>
          </a:p>
        </p:txBody>
      </p:sp>
    </p:spTree>
    <p:extLst>
      <p:ext uri="{BB962C8B-B14F-4D97-AF65-F5344CB8AC3E}">
        <p14:creationId xmlns:p14="http://schemas.microsoft.com/office/powerpoint/2010/main" val="89055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A screen shot of a computer&#10;&#10;Description automatically generated">
            <a:extLst>
              <a:ext uri="{FF2B5EF4-FFF2-40B4-BE49-F238E27FC236}">
                <a16:creationId xmlns:a16="http://schemas.microsoft.com/office/drawing/2014/main" id="{82114C8D-9A88-5A00-FE9C-3F28943F93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16295" y="1468191"/>
            <a:ext cx="5266747" cy="4160731"/>
          </a:xfrm>
        </p:spPr>
      </p:pic>
      <p:pic>
        <p:nvPicPr>
          <p:cNvPr id="11" name="Content Placeholder 10" descr="A screenshot of a computer&#10;&#10;Description automatically generated">
            <a:extLst>
              <a:ext uri="{FF2B5EF4-FFF2-40B4-BE49-F238E27FC236}">
                <a16:creationId xmlns:a16="http://schemas.microsoft.com/office/drawing/2014/main" id="{D5BC6D9D-C545-6B6F-46F3-058D49486C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3747" y="1468192"/>
            <a:ext cx="5266747" cy="4160731"/>
          </a:xfr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01079BC3-9F74-A106-DF83-834080F485EC}"/>
              </a:ext>
            </a:extLst>
          </p:cNvPr>
          <p:cNvSpPr txBox="1">
            <a:spLocks/>
          </p:cNvSpPr>
          <p:nvPr/>
        </p:nvSpPr>
        <p:spPr>
          <a:xfrm>
            <a:off x="2268058" y="1036637"/>
            <a:ext cx="1616046" cy="46315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-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/>
              <a:t>Contactor Open</a:t>
            </a:r>
            <a:endParaRPr lang="en-GB" sz="1800" dirty="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DC768E77-23C9-B759-FFE6-CFB3973439DE}"/>
              </a:ext>
            </a:extLst>
          </p:cNvPr>
          <p:cNvSpPr txBox="1">
            <a:spLocks/>
          </p:cNvSpPr>
          <p:nvPr/>
        </p:nvSpPr>
        <p:spPr>
          <a:xfrm>
            <a:off x="8307896" y="1076382"/>
            <a:ext cx="1616046" cy="46315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-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Contactor Closed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6EEDC5-4063-C6DA-4F56-C7E97085599C}"/>
              </a:ext>
            </a:extLst>
          </p:cNvPr>
          <p:cNvSpPr txBox="1"/>
          <p:nvPr/>
        </p:nvSpPr>
        <p:spPr>
          <a:xfrm>
            <a:off x="102511" y="58886"/>
            <a:ext cx="6342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Probes used on SEPIC Circuit TP3308 and Gate input for the KL30c Circuit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Vin stable at 24VDC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Conditions are ‘Contactors Open’ and ’Contactors Closed’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SEPIC Voltage is Yellow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Gate Voltage is Green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BB5284-FAAF-AAE6-1230-9843CA17C763}"/>
              </a:ext>
            </a:extLst>
          </p:cNvPr>
          <p:cNvSpPr txBox="1"/>
          <p:nvPr/>
        </p:nvSpPr>
        <p:spPr>
          <a:xfrm>
            <a:off x="420989" y="5842202"/>
            <a:ext cx="6342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Ripple is observed on both Open and Closed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Pulses at ~87KHz in Open and 400KHz in closed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98B8012-F007-199D-4056-C6423310B769}"/>
              </a:ext>
            </a:extLst>
          </p:cNvPr>
          <p:cNvSpPr/>
          <p:nvPr/>
        </p:nvSpPr>
        <p:spPr>
          <a:xfrm>
            <a:off x="7633982" y="2952925"/>
            <a:ext cx="520117" cy="188752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EC6110-7E38-EE51-C766-9FCBF4B1DD66}"/>
              </a:ext>
            </a:extLst>
          </p:cNvPr>
          <p:cNvCxnSpPr>
            <a:cxnSpLocks/>
          </p:cNvCxnSpPr>
          <p:nvPr/>
        </p:nvCxnSpPr>
        <p:spPr>
          <a:xfrm flipV="1">
            <a:off x="4521666" y="4840448"/>
            <a:ext cx="3548543" cy="11744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418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 shot of a computer&#10;&#10;Description automatically generated">
            <a:extLst>
              <a:ext uri="{FF2B5EF4-FFF2-40B4-BE49-F238E27FC236}">
                <a16:creationId xmlns:a16="http://schemas.microsoft.com/office/drawing/2014/main" id="{1714F9F6-C2B3-1AE5-25E0-720D234F11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8179" y="1654583"/>
            <a:ext cx="3771759" cy="2979690"/>
          </a:xfrm>
        </p:spPr>
      </p:pic>
      <p:pic>
        <p:nvPicPr>
          <p:cNvPr id="10" name="Picture 9" descr="A screen shot of a computer&#10;&#10;Description automatically generated">
            <a:extLst>
              <a:ext uri="{FF2B5EF4-FFF2-40B4-BE49-F238E27FC236}">
                <a16:creationId xmlns:a16="http://schemas.microsoft.com/office/drawing/2014/main" id="{59112B12-0523-383F-5F7D-8DD70BE53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638" y="1654583"/>
            <a:ext cx="3771760" cy="2979690"/>
          </a:xfrm>
          <a:prstGeom prst="rect">
            <a:avLst/>
          </a:prstGeom>
        </p:spPr>
      </p:pic>
      <p:pic>
        <p:nvPicPr>
          <p:cNvPr id="12" name="Picture 11" descr="A screen shot of a computer&#10;&#10;Description automatically generated">
            <a:extLst>
              <a:ext uri="{FF2B5EF4-FFF2-40B4-BE49-F238E27FC236}">
                <a16:creationId xmlns:a16="http://schemas.microsoft.com/office/drawing/2014/main" id="{60C3E167-26A4-BEE4-C49E-9E8ED1CDA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765" y="1676190"/>
            <a:ext cx="3744409" cy="2958083"/>
          </a:xfrm>
          <a:prstGeom prst="rect">
            <a:avLst/>
          </a:prstGeom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38ABC913-0666-24B0-BE28-1DF244ADB036}"/>
              </a:ext>
            </a:extLst>
          </p:cNvPr>
          <p:cNvSpPr txBox="1">
            <a:spLocks/>
          </p:cNvSpPr>
          <p:nvPr/>
        </p:nvSpPr>
        <p:spPr>
          <a:xfrm>
            <a:off x="305549" y="1187728"/>
            <a:ext cx="1616046" cy="46315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-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Contactor Closed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485BEF-40F9-EC69-D98E-0A665D5D1928}"/>
              </a:ext>
            </a:extLst>
          </p:cNvPr>
          <p:cNvSpPr txBox="1"/>
          <p:nvPr/>
        </p:nvSpPr>
        <p:spPr>
          <a:xfrm>
            <a:off x="165616" y="129239"/>
            <a:ext cx="6342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Probes used on SEPIC Circuit TP3308 and Gate input for the KL30c Circuit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Vin stable at 24VDC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Conditions are ‘Contactors Open’ and ’Contactors Closed’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SEPIC Voltage is Yellow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Gate Voltage is Green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A40629-352C-A18E-C469-64D0B0682486}"/>
              </a:ext>
            </a:extLst>
          </p:cNvPr>
          <p:cNvSpPr txBox="1"/>
          <p:nvPr/>
        </p:nvSpPr>
        <p:spPr>
          <a:xfrm>
            <a:off x="214489" y="4947203"/>
            <a:ext cx="6865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Pulse window is ~2.44us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Square rise pulse is ~800ns // 40% duty cycle as expected for holding Contactors 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Ripple duration is 1.13us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Low voltage is 530ns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4202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9716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oM__fs7778sBOUerb5EQ"/>
</p:tagLst>
</file>

<file path=ppt/theme/theme1.xml><?xml version="1.0" encoding="utf-8"?>
<a:theme xmlns:a="http://schemas.openxmlformats.org/drawingml/2006/main" name="Office Theme">
  <a:themeElements>
    <a:clrScheme name="Sensata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CEC"/>
      </a:accent1>
      <a:accent2>
        <a:srgbClr val="B7D270"/>
      </a:accent2>
      <a:accent3>
        <a:srgbClr val="DF8E48"/>
      </a:accent3>
      <a:accent4>
        <a:srgbClr val="D0D1D3"/>
      </a:accent4>
      <a:accent5>
        <a:srgbClr val="6375B5"/>
      </a:accent5>
      <a:accent6>
        <a:srgbClr val="9E569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AA1E303-6C48-5849-9A7C-73CF8D426429}" vid="{56AC4F0F-0FA2-264D-AC0A-7CCC6F4528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92002362FDE47812A18C59B838F25" ma:contentTypeVersion="14" ma:contentTypeDescription="Create a new document." ma:contentTypeScope="" ma:versionID="151711b48ae60ac1e4c9dd2de4861c89">
  <xsd:schema xmlns:xsd="http://www.w3.org/2001/XMLSchema" xmlns:xs="http://www.w3.org/2001/XMLSchema" xmlns:p="http://schemas.microsoft.com/office/2006/metadata/properties" xmlns:ns3="56e92523-e46f-4053-9e11-30c39822a82d" xmlns:ns4="e0982791-f693-4609-af58-48925934a100" targetNamespace="http://schemas.microsoft.com/office/2006/metadata/properties" ma:root="true" ma:fieldsID="984c9fb3dc703d55fd8127245c165e5f" ns3:_="" ns4:_="">
    <xsd:import namespace="56e92523-e46f-4053-9e11-30c39822a82d"/>
    <xsd:import namespace="e0982791-f693-4609-af58-48925934a1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92523-e46f-4053-9e11-30c39822a8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982791-f693-4609-af58-48925934a1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7F0A97-DF06-4811-BE45-C0DE731E2A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9A52DE-69E5-4D98-8F57-BB89AE54AF0B}">
  <ds:schemaRefs>
    <ds:schemaRef ds:uri="e0982791-f693-4609-af58-48925934a100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6e92523-e46f-4053-9e11-30c39822a82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9594F0F-DD0F-457C-B367-F59773A73B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e92523-e46f-4053-9e11-30c39822a82d"/>
    <ds:schemaRef ds:uri="e0982791-f693-4609-af58-48925934a1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Corporate_Template_2022</Template>
  <TotalTime>7269</TotalTime>
  <Words>469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 Theme</vt:lpstr>
      <vt:lpstr>think-cell Slide</vt:lpstr>
      <vt:lpstr>Problem Statement</vt:lpstr>
      <vt:lpstr>Investigation Questions</vt:lpstr>
      <vt:lpstr>PCB</vt:lpstr>
      <vt:lpstr>SEPIC Voltage Tests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Sensata PowerPoint Template 2022</dc:title>
  <dc:creator>Benoit, Erin</dc:creator>
  <cp:lastModifiedBy>Johnston, Neil</cp:lastModifiedBy>
  <cp:revision>155</cp:revision>
  <cp:lastPrinted>2019-03-14T15:41:59Z</cp:lastPrinted>
  <dcterms:created xsi:type="dcterms:W3CDTF">2022-05-02T16:30:39Z</dcterms:created>
  <dcterms:modified xsi:type="dcterms:W3CDTF">2024-07-29T16:20:27Z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0x010100AED92002362FDE47812A18C59B838F25</vt:lpwstr>
  </property>
</Properties>
</file>