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2782A-1D28-4625-AC21-9DC7961AEB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886997-0EB6-4A85-84B4-731BA764C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F0C47-B4BD-40EA-9040-B3F1649FB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BB525-0D4D-4627-8A9D-9FCEDA2FBAAE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5E9B7-FF4C-4E49-968A-0B564B229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F5F0F-6CEF-45AE-8A14-A5A3DCD30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6C86F-22AC-4758-AF5C-37CEFB237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67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EBDA1-1C74-4EDD-B9C0-5B5AD7675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4A80B9-AD73-4EB4-AED5-FEE6510598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942B1-0C58-4B40-9B1B-3768B546C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BB525-0D4D-4627-8A9D-9FCEDA2FBAAE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622C6-3C99-43FD-AB4F-1978720DF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DED6D-7945-4B5A-8431-76AD47FF7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6C86F-22AC-4758-AF5C-37CEFB237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3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A8DD0B-DA03-4151-88DB-D0AF6A99C6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78D51A-4F27-4D6E-B355-7E808A0031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34902-8DF8-4869-BF29-F6E7D02E3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BB525-0D4D-4627-8A9D-9FCEDA2FBAAE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4A889-7398-4A21-9195-69E0173D1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334FC-9DCD-470A-B19A-D16EECF6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6C86F-22AC-4758-AF5C-37CEFB237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96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E0CFE-DF66-4519-8887-B4F27A720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E82BF-E38B-45C5-9C09-3EBB19F2E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3E0EC-4980-4C9B-BD97-A403BBE0A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BB525-0D4D-4627-8A9D-9FCEDA2FBAAE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2BF8A-E1EC-4D54-B806-44B632BE4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E8869D-3807-4A0F-A216-A17F11BA4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6C86F-22AC-4758-AF5C-37CEFB237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6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8AB7F-96E8-4E72-B1C6-AD4D05A44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A2677-30E0-4AF8-959E-E0173F1AF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EEECB-D7C1-41A6-95C0-87465C33A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BB525-0D4D-4627-8A9D-9FCEDA2FBAAE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32B2E-3D91-4864-B18B-18DD3A5F6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0BBCB-B572-4828-B50D-8280BB2D9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6C86F-22AC-4758-AF5C-37CEFB237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373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1360-9104-435C-8812-3C67D98DB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18A53-BF98-466F-8665-743E926AFD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E8E13F-D534-43D5-A340-04E168A20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FB6CA0-D4EB-4641-A506-1D024D2F9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BB525-0D4D-4627-8A9D-9FCEDA2FBAAE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947985-82E6-4875-9795-0F5B716DE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F003A2-9C88-4530-9095-A7D398076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6C86F-22AC-4758-AF5C-37CEFB237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0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11129-FF02-49DF-8FFC-630C674D7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EFCC7D-E2B5-4AF8-B80E-06B444505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A89BD9-3119-40EF-9798-37507660FB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9442B9-69A2-40B1-87FB-2F5D384268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4C94E3-EE10-4692-A68D-86C6BD1313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9EC0C9-3073-4779-AB5D-C5733CDD4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BB525-0D4D-4627-8A9D-9FCEDA2FBAAE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93714B-A1BB-4892-AF5D-06877BFD4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154D04-9826-4E59-B30A-E97706F52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6C86F-22AC-4758-AF5C-37CEFB237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35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A3158-C27F-409C-A121-F3B30C0ED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266D50-B0A9-484B-8E67-0E5EFD2AB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BB525-0D4D-4627-8A9D-9FCEDA2FBAAE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404F3F-0E18-4E33-AECC-D7989E4EE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9793D-FF5F-4B4B-BE6B-FDF37A991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6C86F-22AC-4758-AF5C-37CEFB237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80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0DBC66-7399-47E2-AD77-840178B53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BB525-0D4D-4627-8A9D-9FCEDA2FBAAE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EF2FFE-2963-40E4-9C4B-BA26F6ED1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938D57-07CA-45B1-955F-118F2560C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6C86F-22AC-4758-AF5C-37CEFB237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8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DFE1F-80ED-4CF7-AE7B-33454E930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6193C-4301-4518-83C6-8B88CC937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5B76F4-F867-4010-A09B-497FE43987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8420A2-5494-4ED2-B72C-446021382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BB525-0D4D-4627-8A9D-9FCEDA2FBAAE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D4B0D-5682-4860-A038-E3228386A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0C429-E678-4C5C-9FCA-C2880A82A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6C86F-22AC-4758-AF5C-37CEFB237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57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F3FB9-D1FC-459E-A0CC-35DD3B2F5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8F12DD-A0AF-4210-AC05-32185720B2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06721F-A4B1-4291-B4C6-696C785789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04279D-0A43-45ED-88DE-95E472D43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BB525-0D4D-4627-8A9D-9FCEDA2FBAAE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E70DB8-C9E2-4CCF-B8FD-48330EC1A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4A046F-8914-48F5-A60E-A4DEDA330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6C86F-22AC-4758-AF5C-37CEFB237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80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4FF438-73FD-432E-8320-7F59BE57B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E712FC-EB00-426F-98B5-C648F58E7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E0097-A318-41EC-87A9-860664956B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BB525-0D4D-4627-8A9D-9FCEDA2FBAAE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D5178-1DFA-4D12-A67C-DA5289C53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1913B-0D0D-46E5-9335-6F2FD41356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6C86F-22AC-4758-AF5C-37CEFB237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4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4CDFBB2-1037-4255-AEBB-0634F30090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431011"/>
              </p:ext>
            </p:extLst>
          </p:nvPr>
        </p:nvGraphicFramePr>
        <p:xfrm>
          <a:off x="2037825" y="796954"/>
          <a:ext cx="8414856" cy="4125177"/>
        </p:xfrm>
        <a:graphic>
          <a:graphicData uri="http://schemas.openxmlformats.org/drawingml/2006/table">
            <a:tbl>
              <a:tblPr/>
              <a:tblGrid>
                <a:gridCol w="686314">
                  <a:extLst>
                    <a:ext uri="{9D8B030D-6E8A-4147-A177-3AD203B41FA5}">
                      <a16:colId xmlns:a16="http://schemas.microsoft.com/office/drawing/2014/main" val="520931680"/>
                    </a:ext>
                  </a:extLst>
                </a:gridCol>
                <a:gridCol w="1324812">
                  <a:extLst>
                    <a:ext uri="{9D8B030D-6E8A-4147-A177-3AD203B41FA5}">
                      <a16:colId xmlns:a16="http://schemas.microsoft.com/office/drawing/2014/main" val="139966140"/>
                    </a:ext>
                  </a:extLst>
                </a:gridCol>
                <a:gridCol w="884536">
                  <a:extLst>
                    <a:ext uri="{9D8B030D-6E8A-4147-A177-3AD203B41FA5}">
                      <a16:colId xmlns:a16="http://schemas.microsoft.com/office/drawing/2014/main" val="318025772"/>
                    </a:ext>
                  </a:extLst>
                </a:gridCol>
                <a:gridCol w="1015702">
                  <a:extLst>
                    <a:ext uri="{9D8B030D-6E8A-4147-A177-3AD203B41FA5}">
                      <a16:colId xmlns:a16="http://schemas.microsoft.com/office/drawing/2014/main" val="1365486355"/>
                    </a:ext>
                  </a:extLst>
                </a:gridCol>
                <a:gridCol w="4503492">
                  <a:extLst>
                    <a:ext uri="{9D8B030D-6E8A-4147-A177-3AD203B41FA5}">
                      <a16:colId xmlns:a16="http://schemas.microsoft.com/office/drawing/2014/main" val="936662707"/>
                    </a:ext>
                  </a:extLst>
                </a:gridCol>
              </a:tblGrid>
              <a:tr h="229699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ADG5412BF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TMUX7412F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73038" indent="0" algn="l" fontAlgn="ctr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Benefit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152040"/>
                  </a:ext>
                </a:extLst>
              </a:tr>
              <a:tr h="36109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Operating supply Voltage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V to 44 V</a:t>
                      </a:r>
                    </a:p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±5 V to ±22 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V to 44 V</a:t>
                      </a:r>
                    </a:p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±5 V to ±22 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73038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Wide Supply Voltage Range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223576"/>
                  </a:ext>
                </a:extLst>
              </a:tr>
              <a:tr h="36109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Overvoltage tolerance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-55V to +55V</a:t>
                      </a:r>
                    </a:p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Abs. Max.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-60V to +60V</a:t>
                      </a:r>
                    </a:p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Recommended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73038" indent="0"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Robust operation in rugged environments. Supports IEC 60364-4-41 SELV regulation without additional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external protection.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043603"/>
                  </a:ext>
                </a:extLst>
              </a:tr>
              <a:tr h="21884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RON (Typ)/(Max)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Ω /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16.5</a:t>
                      </a:r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8.3</a:t>
                      </a:r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Ω /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16.5</a:t>
                      </a:r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3878319"/>
                  </a:ext>
                </a:extLst>
              </a:tr>
              <a:tr h="21884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RON_FLAT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(MAX)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</a:t>
                      </a:r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</a:t>
                      </a:r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73038" indent="0"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Enhanced precision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over the full analog input range.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07910"/>
                  </a:ext>
                </a:extLst>
              </a:tr>
              <a:tr h="21884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OFF Leakage Current (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/Max)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100pA/ 21nA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30pA/ 10nA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9307292"/>
                  </a:ext>
                </a:extLst>
              </a:tr>
              <a:tr h="21884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 Leakage Current (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/Max)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300pA/ 4.5nA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500pA/ 15nA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896642"/>
                  </a:ext>
                </a:extLst>
              </a:tr>
              <a:tr h="21884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IDD (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0.9mA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0.32mA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73038" indent="0"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0529324"/>
                  </a:ext>
                </a:extLst>
              </a:tr>
              <a:tr h="21884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Source OFF Capacitance (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 pF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pF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6717088"/>
                  </a:ext>
                </a:extLst>
              </a:tr>
              <a:tr h="21884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Channel ON Capacitance (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 pF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 pF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055787"/>
                  </a:ext>
                </a:extLst>
              </a:tr>
              <a:tr h="21884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1.8V Compatible Logic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399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Symbol"/>
                        </a:rPr>
                        <a:t>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73038" marR="0" indent="0" algn="l" defTabSz="91399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Interface</a:t>
                      </a:r>
                      <a:r>
                        <a:rPr lang="en-US" sz="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with low voltage IOs without the need of level shifters.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161325"/>
                  </a:ext>
                </a:extLst>
              </a:tr>
              <a:tr h="186020"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Protection features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Overvoltage protection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Symbol"/>
                        </a:rPr>
                        <a:t>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Symbol"/>
                        </a:rPr>
                        <a:t>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Symbo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425355"/>
                  </a:ext>
                </a:extLst>
              </a:tr>
              <a:tr h="218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Powered-off protection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Symbol"/>
                        </a:rPr>
                        <a:t>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Symbol"/>
                        </a:rPr>
                        <a:t>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Symbo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7782576"/>
                  </a:ext>
                </a:extLst>
              </a:tr>
              <a:tr h="218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Latch-up immunity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Symbol"/>
                        </a:rPr>
                        <a:t>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Symbol"/>
                        </a:rPr>
                        <a:t>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Symbo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877744"/>
                  </a:ext>
                </a:extLst>
              </a:tr>
              <a:tr h="3610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Output voltage clamping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Symbol"/>
                        </a:rPr>
                        <a:t>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Symbol"/>
                        </a:rPr>
                        <a:t>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Symbo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716103"/>
                  </a:ext>
                </a:extLst>
              </a:tr>
              <a:tr h="218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Digital input proteciton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Symbol"/>
                        </a:rPr>
                        <a:t>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Symbol"/>
                        </a:rPr>
                        <a:t>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Symbo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227705"/>
                  </a:ext>
                </a:extLst>
              </a:tr>
              <a:tr h="218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ESD (HBM)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Symbol"/>
                        </a:rPr>
                        <a:t>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Symbol"/>
                        </a:rPr>
                        <a:t>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73038" indent="0"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850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478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206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Hill, Kameron</dc:creator>
  <cp:lastModifiedBy>Hill, Kameron</cp:lastModifiedBy>
  <cp:revision>1</cp:revision>
  <dcterms:created xsi:type="dcterms:W3CDTF">2023-10-26T15:37:45Z</dcterms:created>
  <dcterms:modified xsi:type="dcterms:W3CDTF">2023-10-26T15:40:44Z</dcterms:modified>
</cp:coreProperties>
</file>