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Layouts/slideLayout3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notesSlides/notesSlide5.xml" ContentType="application/vnd.openxmlformats-officedocument.presentationml.notesSlide+xml"/>
  <Override PartName="/customXml/itemProps2.xml" ContentType="application/vnd.openxmlformats-officedocument.customXml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Default Extension="bin" ContentType="application/vnd.openxmlformats-officedocument.oleObject"/>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50" r:id="rId5"/>
    <p:sldMasterId id="2147483651" r:id="rId6"/>
    <p:sldMasterId id="2147483653" r:id="rId7"/>
  </p:sldMasterIdLst>
  <p:notesMasterIdLst>
    <p:notesMasterId r:id="rId53"/>
  </p:notesMasterIdLst>
  <p:handoutMasterIdLst>
    <p:handoutMasterId r:id="rId54"/>
  </p:handoutMasterIdLst>
  <p:sldIdLst>
    <p:sldId id="256" r:id="rId8"/>
    <p:sldId id="315" r:id="rId9"/>
    <p:sldId id="265" r:id="rId10"/>
    <p:sldId id="267" r:id="rId11"/>
    <p:sldId id="272" r:id="rId12"/>
    <p:sldId id="268" r:id="rId13"/>
    <p:sldId id="273" r:id="rId14"/>
    <p:sldId id="270" r:id="rId15"/>
    <p:sldId id="309" r:id="rId16"/>
    <p:sldId id="269" r:id="rId17"/>
    <p:sldId id="296" r:id="rId18"/>
    <p:sldId id="297" r:id="rId19"/>
    <p:sldId id="298" r:id="rId20"/>
    <p:sldId id="275" r:id="rId21"/>
    <p:sldId id="301" r:id="rId22"/>
    <p:sldId id="302" r:id="rId23"/>
    <p:sldId id="276" r:id="rId24"/>
    <p:sldId id="277" r:id="rId25"/>
    <p:sldId id="310" r:id="rId26"/>
    <p:sldId id="278" r:id="rId27"/>
    <p:sldId id="300" r:id="rId28"/>
    <p:sldId id="299" r:id="rId29"/>
    <p:sldId id="279" r:id="rId30"/>
    <p:sldId id="280" r:id="rId31"/>
    <p:sldId id="303" r:id="rId32"/>
    <p:sldId id="288" r:id="rId33"/>
    <p:sldId id="286" r:id="rId34"/>
    <p:sldId id="282" r:id="rId35"/>
    <p:sldId id="283" r:id="rId36"/>
    <p:sldId id="284" r:id="rId37"/>
    <p:sldId id="285" r:id="rId38"/>
    <p:sldId id="287" r:id="rId39"/>
    <p:sldId id="292" r:id="rId40"/>
    <p:sldId id="311" r:id="rId41"/>
    <p:sldId id="307" r:id="rId42"/>
    <p:sldId id="304" r:id="rId43"/>
    <p:sldId id="305" r:id="rId44"/>
    <p:sldId id="306" r:id="rId45"/>
    <p:sldId id="314" r:id="rId46"/>
    <p:sldId id="308" r:id="rId47"/>
    <p:sldId id="290" r:id="rId48"/>
    <p:sldId id="291" r:id="rId49"/>
    <p:sldId id="312" r:id="rId50"/>
    <p:sldId id="289" r:id="rId51"/>
    <p:sldId id="313" r:id="rId52"/>
  </p:sldIdLst>
  <p:sldSz cx="9144000" cy="6858000" type="screen4x3"/>
  <p:notesSz cx="6935788" cy="9220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AAAAA"/>
    <a:srgbClr val="FF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76" autoAdjust="0"/>
    <p:restoredTop sz="86732" autoAdjust="0"/>
  </p:normalViewPr>
  <p:slideViewPr>
    <p:cSldViewPr snapToGrid="0">
      <p:cViewPr varScale="1">
        <p:scale>
          <a:sx n="79" d="100"/>
          <a:sy n="79" d="100"/>
        </p:scale>
        <p:origin x="-1668" y="-84"/>
      </p:cViewPr>
      <p:guideLst>
        <p:guide orient="horz" pos="432"/>
        <p:guide pos="216"/>
      </p:guideLst>
    </p:cSldViewPr>
  </p:slideViewPr>
  <p:notesTextViewPr>
    <p:cViewPr>
      <p:scale>
        <a:sx n="100" d="100"/>
        <a:sy n="100" d="100"/>
      </p:scale>
      <p:origin x="0" y="0"/>
    </p:cViewPr>
  </p:notesTextViewPr>
  <p:notesViewPr>
    <p:cSldViewPr snapToGrid="0">
      <p:cViewPr varScale="1">
        <p:scale>
          <a:sx n="60" d="100"/>
          <a:sy n="60" d="100"/>
        </p:scale>
        <p:origin x="-2532" y="-78"/>
      </p:cViewPr>
      <p:guideLst>
        <p:guide orient="horz" pos="2904"/>
        <p:guide pos="2184"/>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slide" Target="slides/slide40.xml"/><Relationship Id="rId50" Type="http://schemas.openxmlformats.org/officeDocument/2006/relationships/slide" Target="slides/slide43.xml"/><Relationship Id="rId55"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slide" Target="slides/slide34.xml"/><Relationship Id="rId54"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viewProps" Target="viewProps.xml"/><Relationship Id="rId8" Type="http://schemas.openxmlformats.org/officeDocument/2006/relationships/slide" Target="slides/slide1.xml"/><Relationship Id="rId51" Type="http://schemas.openxmlformats.org/officeDocument/2006/relationships/slide" Target="slides/slide44.xml"/><Relationship Id="rId3" Type="http://schemas.openxmlformats.org/officeDocument/2006/relationships/customXml" Target="../customXml/item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82" name="Rectangle 2"/>
          <p:cNvSpPr>
            <a:spLocks noGrp="1" noChangeArrowheads="1"/>
          </p:cNvSpPr>
          <p:nvPr>
            <p:ph type="hdr" sz="quarter"/>
          </p:nvPr>
        </p:nvSpPr>
        <p:spPr bwMode="auto">
          <a:xfrm>
            <a:off x="0" y="0"/>
            <a:ext cx="3005138"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22883" name="Rectangle 3"/>
          <p:cNvSpPr>
            <a:spLocks noGrp="1" noChangeArrowheads="1"/>
          </p:cNvSpPr>
          <p:nvPr>
            <p:ph type="dt" sz="quarter" idx="1"/>
          </p:nvPr>
        </p:nvSpPr>
        <p:spPr bwMode="auto">
          <a:xfrm>
            <a:off x="3929063" y="0"/>
            <a:ext cx="3005137"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22884" name="Rectangle 4"/>
          <p:cNvSpPr>
            <a:spLocks noGrp="1" noChangeArrowheads="1"/>
          </p:cNvSpPr>
          <p:nvPr>
            <p:ph type="ftr" sz="quarter" idx="2"/>
          </p:nvPr>
        </p:nvSpPr>
        <p:spPr bwMode="auto">
          <a:xfrm>
            <a:off x="0" y="8758238"/>
            <a:ext cx="3005138"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22885" name="Rectangle 5"/>
          <p:cNvSpPr>
            <a:spLocks noGrp="1" noChangeArrowheads="1"/>
          </p:cNvSpPr>
          <p:nvPr>
            <p:ph type="sldNum" sz="quarter" idx="3"/>
          </p:nvPr>
        </p:nvSpPr>
        <p:spPr bwMode="auto">
          <a:xfrm>
            <a:off x="3929063" y="8758238"/>
            <a:ext cx="3005137"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5E3BE368-E3F4-45AB-8051-1DA688BC243B}"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858" name="Rectangle 2"/>
          <p:cNvSpPr>
            <a:spLocks noGrp="1" noChangeArrowheads="1"/>
          </p:cNvSpPr>
          <p:nvPr>
            <p:ph type="hdr" sz="quarter"/>
          </p:nvPr>
        </p:nvSpPr>
        <p:spPr bwMode="auto">
          <a:xfrm>
            <a:off x="0" y="0"/>
            <a:ext cx="3005138"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21859" name="Rectangle 3"/>
          <p:cNvSpPr>
            <a:spLocks noGrp="1" noChangeArrowheads="1"/>
          </p:cNvSpPr>
          <p:nvPr>
            <p:ph type="dt" idx="1"/>
          </p:nvPr>
        </p:nvSpPr>
        <p:spPr bwMode="auto">
          <a:xfrm>
            <a:off x="3929063" y="0"/>
            <a:ext cx="3005137"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52228" name="Rectangle 4"/>
          <p:cNvSpPr>
            <a:spLocks noGrp="1" noRot="1" noChangeAspect="1" noChangeArrowheads="1" noTextEdit="1"/>
          </p:cNvSpPr>
          <p:nvPr>
            <p:ph type="sldImg" idx="2"/>
          </p:nvPr>
        </p:nvSpPr>
        <p:spPr bwMode="auto">
          <a:xfrm>
            <a:off x="1162050" y="692150"/>
            <a:ext cx="4611688" cy="3457575"/>
          </a:xfrm>
          <a:prstGeom prst="rect">
            <a:avLst/>
          </a:prstGeom>
          <a:noFill/>
          <a:ln w="9525">
            <a:solidFill>
              <a:srgbClr val="000000"/>
            </a:solidFill>
            <a:miter lim="800000"/>
            <a:headEnd/>
            <a:tailEnd/>
          </a:ln>
        </p:spPr>
      </p:sp>
      <p:sp>
        <p:nvSpPr>
          <p:cNvPr id="121861" name="Rectangle 5"/>
          <p:cNvSpPr>
            <a:spLocks noGrp="1" noChangeArrowheads="1"/>
          </p:cNvSpPr>
          <p:nvPr>
            <p:ph type="body" sz="quarter" idx="3"/>
          </p:nvPr>
        </p:nvSpPr>
        <p:spPr bwMode="auto">
          <a:xfrm>
            <a:off x="693738" y="4379913"/>
            <a:ext cx="5548312" cy="41481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1862" name="Rectangle 6"/>
          <p:cNvSpPr>
            <a:spLocks noGrp="1" noChangeArrowheads="1"/>
          </p:cNvSpPr>
          <p:nvPr>
            <p:ph type="ftr" sz="quarter" idx="4"/>
          </p:nvPr>
        </p:nvSpPr>
        <p:spPr bwMode="auto">
          <a:xfrm>
            <a:off x="0" y="8758238"/>
            <a:ext cx="3005138"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21863" name="Rectangle 7"/>
          <p:cNvSpPr>
            <a:spLocks noGrp="1" noChangeArrowheads="1"/>
          </p:cNvSpPr>
          <p:nvPr>
            <p:ph type="sldNum" sz="quarter" idx="5"/>
          </p:nvPr>
        </p:nvSpPr>
        <p:spPr bwMode="auto">
          <a:xfrm>
            <a:off x="3929063" y="8758238"/>
            <a:ext cx="3005137"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CE5ACB7A-F6E2-43F5-A93E-5A156B8A7629}"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Lmk04828 </a:t>
            </a:r>
            <a:r>
              <a:rPr lang="en-US" dirty="0" err="1" smtClean="0"/>
              <a:t>vco</a:t>
            </a:r>
            <a:r>
              <a:rPr lang="en-US" dirty="0" smtClean="0"/>
              <a:t> mode,  </a:t>
            </a:r>
            <a:endParaRPr lang="en-US" dirty="0"/>
          </a:p>
        </p:txBody>
      </p:sp>
      <p:sp>
        <p:nvSpPr>
          <p:cNvPr id="4" name="Slide Number Placeholder 3"/>
          <p:cNvSpPr>
            <a:spLocks noGrp="1"/>
          </p:cNvSpPr>
          <p:nvPr>
            <p:ph type="sldNum" sz="quarter" idx="10"/>
          </p:nvPr>
        </p:nvSpPr>
        <p:spPr/>
        <p:txBody>
          <a:bodyPr/>
          <a:lstStyle/>
          <a:p>
            <a:fld id="{CE5ACB7A-F6E2-43F5-A93E-5A156B8A7629}"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r>
              <a:rPr lang="en-US" dirty="0" smtClean="0"/>
              <a:t>SYSREF can be one shot, pulsed, gapped periodic, etc.</a:t>
            </a:r>
          </a:p>
          <a:p>
            <a:r>
              <a:rPr lang="en-US" dirty="0" smtClean="0"/>
              <a:t>  - Why do we care about AC coupling?  What are it’s advantages.</a:t>
            </a:r>
          </a:p>
          <a:p>
            <a:endParaRPr lang="en-US" dirty="0" smtClean="0"/>
          </a:p>
          <a:p>
            <a:r>
              <a:rPr lang="en-US" dirty="0" smtClean="0"/>
              <a:t>Two </a:t>
            </a:r>
            <a:r>
              <a:rPr lang="en-US" dirty="0" err="1" smtClean="0"/>
              <a:t>reg</a:t>
            </a:r>
            <a:r>
              <a:rPr lang="en-US" dirty="0" smtClean="0"/>
              <a:t> write or sync input can trigger </a:t>
            </a:r>
            <a:r>
              <a:rPr lang="en-US" dirty="0" err="1" smtClean="0"/>
              <a:t>sysref</a:t>
            </a:r>
            <a:endParaRPr lang="en-US" dirty="0" smtClean="0"/>
          </a:p>
        </p:txBody>
      </p:sp>
      <p:sp>
        <p:nvSpPr>
          <p:cNvPr id="52228" name="Slide Number Placeholder 3"/>
          <p:cNvSpPr>
            <a:spLocks noGrp="1"/>
          </p:cNvSpPr>
          <p:nvPr>
            <p:ph type="sldNum" sz="quarter" idx="5"/>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1AD50ADE-3D6F-4893-AA8A-A5827F1BBA9C}" type="slidenum">
              <a:rPr lang="en-US"/>
              <a:pPr/>
              <a:t>21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Pulse mode would be low freq</a:t>
            </a:r>
            <a:endParaRPr lang="en-US" dirty="0"/>
          </a:p>
        </p:txBody>
      </p:sp>
      <p:sp>
        <p:nvSpPr>
          <p:cNvPr id="4" name="Slide Number Placeholder 3"/>
          <p:cNvSpPr>
            <a:spLocks noGrp="1"/>
          </p:cNvSpPr>
          <p:nvPr>
            <p:ph type="sldNum" sz="quarter" idx="10"/>
          </p:nvPr>
        </p:nvSpPr>
        <p:spPr/>
        <p:txBody>
          <a:bodyPr/>
          <a:lstStyle/>
          <a:p>
            <a:fld id="{CE5ACB7A-F6E2-43F5-A93E-5A156B8A7629}" type="slidenum">
              <a:rPr lang="en-US" smtClean="0"/>
              <a:pPr/>
              <a:t>28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r>
              <a:rPr lang="en-US" smtClean="0"/>
              <a:t>A deterministic system is defined as being a system in which no randomness is involved in the future states of the system. A deterministic model will thus always produce the same output from a given starting condition or initial state.</a:t>
            </a:r>
          </a:p>
          <a:p>
            <a:endParaRPr lang="en-US" smtClean="0"/>
          </a:p>
          <a:p>
            <a:r>
              <a:rPr lang="en-US" smtClean="0"/>
              <a:t>So, what is the starting condition in a JESD204B deterministic system? The LMFC phase alignment in each device</a:t>
            </a:r>
          </a:p>
          <a:p>
            <a:endParaRPr lang="en-US" smtClean="0"/>
          </a:p>
          <a:p>
            <a:r>
              <a:rPr lang="en-US" smtClean="0"/>
              <a:t>What is the “same output” in a JESD204B system? The latency</a:t>
            </a:r>
          </a:p>
          <a:p>
            <a:endParaRPr lang="en-US" smtClean="0"/>
          </a:p>
          <a:p>
            <a:r>
              <a:rPr lang="en-US" smtClean="0"/>
              <a:t>So we create a starting condition using SYSREF to align the LMFC clocks in each device, such that every time the system starts the LMFC’s start in the same state. We’re then able to create the same output, or latency, across the link.</a:t>
            </a:r>
          </a:p>
          <a:p>
            <a:endParaRPr lang="en-US" smtClean="0"/>
          </a:p>
          <a:p>
            <a:r>
              <a:rPr lang="en-US" smtClean="0"/>
              <a:t>So the most important aspect of deterministic latency is that the latency should stay constant from system startup to startup.</a:t>
            </a:r>
          </a:p>
          <a:p>
            <a:endParaRPr lang="en-US" smtClean="0"/>
          </a:p>
          <a:p>
            <a:r>
              <a:rPr lang="en-US" smtClean="0"/>
              <a:t>Note that having deterministic latency does not mean that you necessarily know the latency. In many cases, the total latency isn’t a concern so much as having matched latency among multiple devices.</a:t>
            </a:r>
          </a:p>
        </p:txBody>
      </p:sp>
      <p:sp>
        <p:nvSpPr>
          <p:cNvPr id="53252" name="Slide Number Placeholder 3"/>
          <p:cNvSpPr>
            <a:spLocks noGrp="1"/>
          </p:cNvSpPr>
          <p:nvPr>
            <p:ph type="sldNum" sz="quarter" idx="5"/>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B4232EAD-57F1-4C58-8016-B704ACBB5F90}" type="slidenum">
              <a:rPr lang="en-US"/>
              <a:pPr/>
              <a:t>35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DAC</a:t>
            </a:r>
            <a:r>
              <a:rPr lang="en-US" baseline="0" dirty="0" smtClean="0"/>
              <a:t> in frames. </a:t>
            </a:r>
            <a:endParaRPr lang="en-US" dirty="0"/>
          </a:p>
        </p:txBody>
      </p:sp>
      <p:sp>
        <p:nvSpPr>
          <p:cNvPr id="4" name="Slide Number Placeholder 3"/>
          <p:cNvSpPr>
            <a:spLocks noGrp="1"/>
          </p:cNvSpPr>
          <p:nvPr>
            <p:ph type="sldNum" sz="quarter" idx="10"/>
          </p:nvPr>
        </p:nvSpPr>
        <p:spPr/>
        <p:txBody>
          <a:bodyPr/>
          <a:lstStyle/>
          <a:p>
            <a:fld id="{CE5ACB7A-F6E2-43F5-A93E-5A156B8A7629}" type="slidenum">
              <a:rPr lang="en-US" smtClean="0"/>
              <a:pPr/>
              <a:t>37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hemeOverride" Target="../theme/themeOverride1.xml"/><Relationship Id="rId4"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pic>
        <p:nvPicPr>
          <p:cNvPr id="4" name="Picture 27" descr="1c_revBlack_rgb_powerpoint"/>
          <p:cNvPicPr>
            <a:picLocks noChangeAspect="1" noChangeArrowheads="1"/>
          </p:cNvPicPr>
          <p:nvPr userDrawn="1"/>
        </p:nvPicPr>
        <p:blipFill>
          <a:blip r:embed="rId3" cstate="print"/>
          <a:srcRect/>
          <a:stretch>
            <a:fillRect/>
          </a:stretch>
        </p:blipFill>
        <p:spPr bwMode="auto">
          <a:xfrm>
            <a:off x="6638925" y="6427788"/>
            <a:ext cx="1119188" cy="261937"/>
          </a:xfrm>
          <a:prstGeom prst="rect">
            <a:avLst/>
          </a:prstGeom>
          <a:noFill/>
          <a:ln w="9525">
            <a:noFill/>
            <a:miter lim="800000"/>
            <a:headEnd/>
            <a:tailEnd/>
          </a:ln>
        </p:spPr>
      </p:pic>
      <p:sp>
        <p:nvSpPr>
          <p:cNvPr id="5" name="Rectangle 25"/>
          <p:cNvSpPr>
            <a:spLocks noChangeArrowheads="1"/>
          </p:cNvSpPr>
          <p:nvPr userDrawn="1"/>
        </p:nvSpPr>
        <p:spPr bwMode="auto">
          <a:xfrm>
            <a:off x="338138" y="6330950"/>
            <a:ext cx="8462962" cy="461963"/>
          </a:xfrm>
          <a:prstGeom prst="rect">
            <a:avLst/>
          </a:prstGeom>
          <a:noFill/>
          <a:ln w="9525">
            <a:solidFill>
              <a:schemeClr val="tx2"/>
            </a:solidFill>
            <a:miter lim="800000"/>
            <a:headEnd/>
            <a:tailEnd/>
          </a:ln>
        </p:spPr>
        <p:txBody>
          <a:bodyPr wrap="none" anchor="ctr"/>
          <a:lstStyle/>
          <a:p>
            <a:endParaRPr lang="en-US"/>
          </a:p>
        </p:txBody>
      </p:sp>
      <p:sp>
        <p:nvSpPr>
          <p:cNvPr id="6" name="Rectangle 28"/>
          <p:cNvSpPr>
            <a:spLocks noChangeArrowheads="1"/>
          </p:cNvSpPr>
          <p:nvPr userDrawn="1"/>
        </p:nvSpPr>
        <p:spPr bwMode="auto">
          <a:xfrm>
            <a:off x="338138" y="6330950"/>
            <a:ext cx="8462962" cy="461963"/>
          </a:xfrm>
          <a:prstGeom prst="rect">
            <a:avLst/>
          </a:prstGeom>
          <a:noFill/>
          <a:ln w="9525">
            <a:solidFill>
              <a:schemeClr val="tx1"/>
            </a:solidFill>
            <a:miter lim="800000"/>
            <a:headEnd/>
            <a:tailEnd/>
          </a:ln>
        </p:spPr>
        <p:txBody>
          <a:bodyPr wrap="none" anchor="ctr"/>
          <a:lstStyle/>
          <a:p>
            <a:endParaRPr lang="en-US"/>
          </a:p>
        </p:txBody>
      </p:sp>
      <p:pic>
        <p:nvPicPr>
          <p:cNvPr id="7" name="Picture 29" descr="ti_stk_2c_pos_rgb"/>
          <p:cNvPicPr>
            <a:picLocks noChangeAspect="1" noChangeArrowheads="1"/>
          </p:cNvPicPr>
          <p:nvPr userDrawn="1"/>
        </p:nvPicPr>
        <p:blipFill>
          <a:blip r:embed="rId4" cstate="print"/>
          <a:srcRect/>
          <a:stretch>
            <a:fillRect/>
          </a:stretch>
        </p:blipFill>
        <p:spPr bwMode="auto">
          <a:xfrm>
            <a:off x="6629400" y="6418263"/>
            <a:ext cx="1136650" cy="280987"/>
          </a:xfrm>
          <a:prstGeom prst="rect">
            <a:avLst/>
          </a:prstGeom>
          <a:noFill/>
          <a:ln w="9525">
            <a:noFill/>
            <a:miter lim="800000"/>
            <a:headEnd/>
            <a:tailEnd/>
          </a:ln>
        </p:spPr>
      </p:pic>
      <p:sp>
        <p:nvSpPr>
          <p:cNvPr id="3074" name="Rectangle 2"/>
          <p:cNvSpPr>
            <a:spLocks noGrp="1" noChangeArrowheads="1"/>
          </p:cNvSpPr>
          <p:nvPr>
            <p:ph type="ctrTitle"/>
          </p:nvPr>
        </p:nvSpPr>
        <p:spPr>
          <a:xfrm>
            <a:off x="342900" y="1943100"/>
            <a:ext cx="8458200" cy="1470025"/>
          </a:xfrm>
        </p:spPr>
        <p:txBody>
          <a:bodyPr/>
          <a:lstStyle>
            <a:lvl1pPr>
              <a:defRPr sz="4000"/>
            </a:lvl1pPr>
          </a:lstStyle>
          <a:p>
            <a:r>
              <a:rPr lang="en-US"/>
              <a:t>Click to edit Master title style</a:t>
            </a:r>
          </a:p>
        </p:txBody>
      </p:sp>
      <p:sp>
        <p:nvSpPr>
          <p:cNvPr id="3075" name="Rectangle 3"/>
          <p:cNvSpPr>
            <a:spLocks noGrp="1" noChangeArrowheads="1"/>
          </p:cNvSpPr>
          <p:nvPr>
            <p:ph type="subTitle" idx="1"/>
          </p:nvPr>
        </p:nvSpPr>
        <p:spPr>
          <a:xfrm>
            <a:off x="342900" y="3698875"/>
            <a:ext cx="8458200" cy="1485900"/>
          </a:xfrm>
          <a:ln/>
        </p:spPr>
        <p:txBody>
          <a:bodyPr/>
          <a:lstStyle>
            <a:lvl1pPr marL="0" indent="0">
              <a:buFontTx/>
              <a:buNone/>
              <a:defRPr b="1"/>
            </a:lvl1pPr>
          </a:lstStyle>
          <a:p>
            <a:r>
              <a:rPr lang="en-US"/>
              <a:t>Click to edit Master subtitle style</a:t>
            </a:r>
          </a:p>
        </p:txBody>
      </p:sp>
      <p:sp>
        <p:nvSpPr>
          <p:cNvPr id="8" name="Rectangle 24"/>
          <p:cNvSpPr>
            <a:spLocks noGrp="1" noChangeArrowheads="1"/>
          </p:cNvSpPr>
          <p:nvPr>
            <p:ph type="sldNum" sz="quarter" idx="10"/>
          </p:nvPr>
        </p:nvSpPr>
        <p:spPr>
          <a:xfrm>
            <a:off x="6642100" y="6038850"/>
            <a:ext cx="2133600" cy="206375"/>
          </a:xfrm>
        </p:spPr>
        <p:txBody>
          <a:bodyPr/>
          <a:lstStyle>
            <a:lvl1pPr>
              <a:defRPr/>
            </a:lvl1pPr>
          </a:lstStyle>
          <a:p>
            <a:fld id="{277A4727-F9D8-4999-A6E1-E8AAF0174320}"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fld id="{E712D638-7E4F-44AD-AEC1-665FA5C502A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3" y="142875"/>
            <a:ext cx="2141537" cy="57356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31775" y="142875"/>
            <a:ext cx="6275388" cy="57356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fld id="{A85C76F5-3E91-40EF-9567-F7B129000EB1}"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25"/>
          <p:cNvSpPr>
            <a:spLocks noGrp="1" noChangeArrowheads="1"/>
          </p:cNvSpPr>
          <p:nvPr>
            <p:ph type="sldNum" sz="quarter" idx="10"/>
          </p:nvPr>
        </p:nvSpPr>
        <p:spPr>
          <a:ln/>
        </p:spPr>
        <p:txBody>
          <a:bodyPr/>
          <a:lstStyle>
            <a:lvl1pPr>
              <a:defRPr/>
            </a:lvl1pPr>
          </a:lstStyle>
          <a:p>
            <a:fld id="{29E1A125-4E24-4CFB-A604-897DEA5E9387}"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5"/>
          <p:cNvSpPr>
            <a:spLocks noGrp="1" noChangeArrowheads="1"/>
          </p:cNvSpPr>
          <p:nvPr>
            <p:ph type="sldNum" sz="quarter" idx="10"/>
          </p:nvPr>
        </p:nvSpPr>
        <p:spPr>
          <a:ln/>
        </p:spPr>
        <p:txBody>
          <a:bodyPr/>
          <a:lstStyle>
            <a:lvl1pPr>
              <a:defRPr/>
            </a:lvl1pPr>
          </a:lstStyle>
          <a:p>
            <a:fld id="{6EB16287-4FCD-4A60-8EBA-43EAAC5B51B5}"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5"/>
          <p:cNvSpPr>
            <a:spLocks noGrp="1" noChangeArrowheads="1"/>
          </p:cNvSpPr>
          <p:nvPr>
            <p:ph type="sldNum" sz="quarter" idx="10"/>
          </p:nvPr>
        </p:nvSpPr>
        <p:spPr>
          <a:ln/>
        </p:spPr>
        <p:txBody>
          <a:bodyPr/>
          <a:lstStyle>
            <a:lvl1pPr>
              <a:defRPr/>
            </a:lvl1pPr>
          </a:lstStyle>
          <a:p>
            <a:fld id="{D4CE3169-9C14-49D1-9DFA-D1DCBFEAC8BD}"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3657600"/>
            <a:ext cx="4152900" cy="160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3657600"/>
            <a:ext cx="4152900" cy="160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5"/>
          <p:cNvSpPr>
            <a:spLocks noGrp="1" noChangeArrowheads="1"/>
          </p:cNvSpPr>
          <p:nvPr>
            <p:ph type="sldNum" sz="quarter" idx="10"/>
          </p:nvPr>
        </p:nvSpPr>
        <p:spPr>
          <a:ln/>
        </p:spPr>
        <p:txBody>
          <a:bodyPr/>
          <a:lstStyle>
            <a:lvl1pPr>
              <a:defRPr/>
            </a:lvl1pPr>
          </a:lstStyle>
          <a:p>
            <a:fld id="{F2006FA5-FE9F-467C-BAFF-652C246CD6AD}"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5"/>
          <p:cNvSpPr>
            <a:spLocks noGrp="1" noChangeArrowheads="1"/>
          </p:cNvSpPr>
          <p:nvPr>
            <p:ph type="sldNum" sz="quarter" idx="10"/>
          </p:nvPr>
        </p:nvSpPr>
        <p:spPr>
          <a:ln/>
        </p:spPr>
        <p:txBody>
          <a:bodyPr/>
          <a:lstStyle>
            <a:lvl1pPr>
              <a:defRPr/>
            </a:lvl1pPr>
          </a:lstStyle>
          <a:p>
            <a:fld id="{F5A63A57-92FD-4F49-89ED-4259A0E75CA4}" type="slidenum">
              <a:rPr lang="en-US"/>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5"/>
          <p:cNvSpPr>
            <a:spLocks noGrp="1" noChangeArrowheads="1"/>
          </p:cNvSpPr>
          <p:nvPr>
            <p:ph type="sldNum" sz="quarter" idx="10"/>
          </p:nvPr>
        </p:nvSpPr>
        <p:spPr>
          <a:ln/>
        </p:spPr>
        <p:txBody>
          <a:bodyPr/>
          <a:lstStyle>
            <a:lvl1pPr>
              <a:defRPr/>
            </a:lvl1pPr>
          </a:lstStyle>
          <a:p>
            <a:fld id="{D55CB398-6C1B-4F93-9438-DB924FB50569}" type="slidenum">
              <a:rPr lang="en-US"/>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5"/>
          <p:cNvSpPr>
            <a:spLocks noGrp="1" noChangeArrowheads="1"/>
          </p:cNvSpPr>
          <p:nvPr>
            <p:ph type="sldNum" sz="quarter" idx="10"/>
          </p:nvPr>
        </p:nvSpPr>
        <p:spPr>
          <a:ln/>
        </p:spPr>
        <p:txBody>
          <a:bodyPr/>
          <a:lstStyle>
            <a:lvl1pPr>
              <a:defRPr/>
            </a:lvl1pPr>
          </a:lstStyle>
          <a:p>
            <a:fld id="{001C0B24-EA8B-42E5-9526-614D957B7275}" type="slidenum">
              <a:rPr lang="en-US"/>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5"/>
          <p:cNvSpPr>
            <a:spLocks noGrp="1" noChangeArrowheads="1"/>
          </p:cNvSpPr>
          <p:nvPr>
            <p:ph type="sldNum" sz="quarter" idx="10"/>
          </p:nvPr>
        </p:nvSpPr>
        <p:spPr>
          <a:ln/>
        </p:spPr>
        <p:txBody>
          <a:bodyPr/>
          <a:lstStyle>
            <a:lvl1pPr>
              <a:defRPr/>
            </a:lvl1pPr>
          </a:lstStyle>
          <a:p>
            <a:fld id="{C623A32F-DD7D-4DFB-83D9-66A5F476878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fld id="{E47EC252-75E0-4859-A784-C3C2DA6E132D}"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5"/>
          <p:cNvSpPr>
            <a:spLocks noGrp="1" noChangeArrowheads="1"/>
          </p:cNvSpPr>
          <p:nvPr>
            <p:ph type="sldNum" sz="quarter" idx="10"/>
          </p:nvPr>
        </p:nvSpPr>
        <p:spPr>
          <a:ln/>
        </p:spPr>
        <p:txBody>
          <a:bodyPr/>
          <a:lstStyle>
            <a:lvl1pPr>
              <a:defRPr/>
            </a:lvl1pPr>
          </a:lstStyle>
          <a:p>
            <a:fld id="{2E94D4A9-B8E4-4FA1-9B9D-F3CD28D730F1}" type="slidenum">
              <a:rPr lang="en-US"/>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5"/>
          <p:cNvSpPr>
            <a:spLocks noGrp="1" noChangeArrowheads="1"/>
          </p:cNvSpPr>
          <p:nvPr>
            <p:ph type="sldNum" sz="quarter" idx="10"/>
          </p:nvPr>
        </p:nvSpPr>
        <p:spPr>
          <a:ln/>
        </p:spPr>
        <p:txBody>
          <a:bodyPr/>
          <a:lstStyle>
            <a:lvl1pPr>
              <a:defRPr/>
            </a:lvl1pPr>
          </a:lstStyle>
          <a:p>
            <a:fld id="{69ABD5EC-BCE7-4382-BE70-48765D9F7EE4}" type="slidenum">
              <a:rPr lang="en-US"/>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943100"/>
            <a:ext cx="2114550" cy="3314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1943100"/>
            <a:ext cx="6191250" cy="3314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5"/>
          <p:cNvSpPr>
            <a:spLocks noGrp="1" noChangeArrowheads="1"/>
          </p:cNvSpPr>
          <p:nvPr>
            <p:ph type="sldNum" sz="quarter" idx="10"/>
          </p:nvPr>
        </p:nvSpPr>
        <p:spPr>
          <a:ln/>
        </p:spPr>
        <p:txBody>
          <a:bodyPr/>
          <a:lstStyle>
            <a:lvl1pPr>
              <a:defRPr/>
            </a:lvl1pPr>
          </a:lstStyle>
          <a:p>
            <a:fld id="{CEDB7DCA-F890-4537-B7FA-8B497D5F91F2}" type="slidenum">
              <a:rPr lang="en-US"/>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6"/>
          <p:cNvSpPr>
            <a:spLocks noGrp="1" noChangeArrowheads="1"/>
          </p:cNvSpPr>
          <p:nvPr>
            <p:ph type="sldNum" sz="quarter" idx="10"/>
          </p:nvPr>
        </p:nvSpPr>
        <p:spPr>
          <a:ln/>
        </p:spPr>
        <p:txBody>
          <a:bodyPr/>
          <a:lstStyle>
            <a:lvl1pPr>
              <a:defRPr/>
            </a:lvl1pPr>
          </a:lstStyle>
          <a:p>
            <a:fld id="{40434E78-8092-44C4-887D-22C3FCEB40CA}" type="slidenum">
              <a:rPr lang="en-US"/>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6"/>
          <p:cNvSpPr>
            <a:spLocks noGrp="1" noChangeArrowheads="1"/>
          </p:cNvSpPr>
          <p:nvPr>
            <p:ph type="sldNum" sz="quarter" idx="10"/>
          </p:nvPr>
        </p:nvSpPr>
        <p:spPr>
          <a:ln/>
        </p:spPr>
        <p:txBody>
          <a:bodyPr/>
          <a:lstStyle>
            <a:lvl1pPr>
              <a:defRPr/>
            </a:lvl1pPr>
          </a:lstStyle>
          <a:p>
            <a:fld id="{3961B363-41D1-40CC-B340-FB95F51B7981}" type="slidenum">
              <a:rPr lang="en-US"/>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6"/>
          <p:cNvSpPr>
            <a:spLocks noGrp="1" noChangeArrowheads="1"/>
          </p:cNvSpPr>
          <p:nvPr>
            <p:ph type="sldNum" sz="quarter" idx="10"/>
          </p:nvPr>
        </p:nvSpPr>
        <p:spPr>
          <a:ln/>
        </p:spPr>
        <p:txBody>
          <a:bodyPr/>
          <a:lstStyle>
            <a:lvl1pPr>
              <a:defRPr/>
            </a:lvl1pPr>
          </a:lstStyle>
          <a:p>
            <a:fld id="{1F1EF709-FA83-4980-9F3E-D2A195494DBE}" type="slidenum">
              <a:rPr lang="en-US"/>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3657600"/>
            <a:ext cx="4152900" cy="160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3657600"/>
            <a:ext cx="4152900" cy="160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6"/>
          <p:cNvSpPr>
            <a:spLocks noGrp="1" noChangeArrowheads="1"/>
          </p:cNvSpPr>
          <p:nvPr>
            <p:ph type="sldNum" sz="quarter" idx="10"/>
          </p:nvPr>
        </p:nvSpPr>
        <p:spPr>
          <a:ln/>
        </p:spPr>
        <p:txBody>
          <a:bodyPr/>
          <a:lstStyle>
            <a:lvl1pPr>
              <a:defRPr/>
            </a:lvl1pPr>
          </a:lstStyle>
          <a:p>
            <a:fld id="{D5824017-0AB7-483B-98F3-1E6AE4B1D649}" type="slidenum">
              <a:rPr lang="en-US"/>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6"/>
          <p:cNvSpPr>
            <a:spLocks noGrp="1" noChangeArrowheads="1"/>
          </p:cNvSpPr>
          <p:nvPr>
            <p:ph type="sldNum" sz="quarter" idx="10"/>
          </p:nvPr>
        </p:nvSpPr>
        <p:spPr>
          <a:ln/>
        </p:spPr>
        <p:txBody>
          <a:bodyPr/>
          <a:lstStyle>
            <a:lvl1pPr>
              <a:defRPr/>
            </a:lvl1pPr>
          </a:lstStyle>
          <a:p>
            <a:fld id="{6F357142-C6A6-4D3D-B1B9-BCE0B71E00BF}" type="slidenum">
              <a:rPr lang="en-US"/>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6"/>
          <p:cNvSpPr>
            <a:spLocks noGrp="1" noChangeArrowheads="1"/>
          </p:cNvSpPr>
          <p:nvPr>
            <p:ph type="sldNum" sz="quarter" idx="10"/>
          </p:nvPr>
        </p:nvSpPr>
        <p:spPr>
          <a:ln/>
        </p:spPr>
        <p:txBody>
          <a:bodyPr/>
          <a:lstStyle>
            <a:lvl1pPr>
              <a:defRPr/>
            </a:lvl1pPr>
          </a:lstStyle>
          <a:p>
            <a:fld id="{88751B3D-F1CE-4A14-96F0-8297023A40EC}" type="slidenum">
              <a:rPr lang="en-US"/>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6"/>
          <p:cNvSpPr>
            <a:spLocks noGrp="1" noChangeArrowheads="1"/>
          </p:cNvSpPr>
          <p:nvPr>
            <p:ph type="sldNum" sz="quarter" idx="10"/>
          </p:nvPr>
        </p:nvSpPr>
        <p:spPr>
          <a:ln/>
        </p:spPr>
        <p:txBody>
          <a:bodyPr/>
          <a:lstStyle>
            <a:lvl1pPr>
              <a:defRPr/>
            </a:lvl1pPr>
          </a:lstStyle>
          <a:p>
            <a:fld id="{B1DE0B8E-55D5-46FA-930F-E46641A40D6E}"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fld id="{5065B492-4D4F-49F9-B177-5D8955B4917C}" type="slidenum">
              <a:rPr lang="en-US"/>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6"/>
          <p:cNvSpPr>
            <a:spLocks noGrp="1" noChangeArrowheads="1"/>
          </p:cNvSpPr>
          <p:nvPr>
            <p:ph type="sldNum" sz="quarter" idx="10"/>
          </p:nvPr>
        </p:nvSpPr>
        <p:spPr>
          <a:ln/>
        </p:spPr>
        <p:txBody>
          <a:bodyPr/>
          <a:lstStyle>
            <a:lvl1pPr>
              <a:defRPr/>
            </a:lvl1pPr>
          </a:lstStyle>
          <a:p>
            <a:fld id="{29EF3F06-578A-4F9E-8146-AB89ACCA374E}" type="slidenum">
              <a:rPr lang="en-US"/>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6"/>
          <p:cNvSpPr>
            <a:spLocks noGrp="1" noChangeArrowheads="1"/>
          </p:cNvSpPr>
          <p:nvPr>
            <p:ph type="sldNum" sz="quarter" idx="10"/>
          </p:nvPr>
        </p:nvSpPr>
        <p:spPr>
          <a:ln/>
        </p:spPr>
        <p:txBody>
          <a:bodyPr/>
          <a:lstStyle>
            <a:lvl1pPr>
              <a:defRPr/>
            </a:lvl1pPr>
          </a:lstStyle>
          <a:p>
            <a:fld id="{1498426D-7956-4C87-82A4-3BD84ACD6C1E}" type="slidenum">
              <a:rPr lang="en-US"/>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6"/>
          <p:cNvSpPr>
            <a:spLocks noGrp="1" noChangeArrowheads="1"/>
          </p:cNvSpPr>
          <p:nvPr>
            <p:ph type="sldNum" sz="quarter" idx="10"/>
          </p:nvPr>
        </p:nvSpPr>
        <p:spPr>
          <a:ln/>
        </p:spPr>
        <p:txBody>
          <a:bodyPr/>
          <a:lstStyle>
            <a:lvl1pPr>
              <a:defRPr/>
            </a:lvl1pPr>
          </a:lstStyle>
          <a:p>
            <a:fld id="{77829F2C-5D27-455D-8CEF-FDCD08F8341F}" type="slidenum">
              <a:rPr lang="en-US"/>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943100"/>
            <a:ext cx="2114550" cy="3314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1943100"/>
            <a:ext cx="6191250" cy="3314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6"/>
          <p:cNvSpPr>
            <a:spLocks noGrp="1" noChangeArrowheads="1"/>
          </p:cNvSpPr>
          <p:nvPr>
            <p:ph type="sldNum" sz="quarter" idx="10"/>
          </p:nvPr>
        </p:nvSpPr>
        <p:spPr>
          <a:ln/>
        </p:spPr>
        <p:txBody>
          <a:bodyPr/>
          <a:lstStyle>
            <a:lvl1pPr>
              <a:defRPr/>
            </a:lvl1pPr>
          </a:lstStyle>
          <a:p>
            <a:fld id="{B787126C-B9CA-40C2-93B8-C348A6B7974C}" type="slidenum">
              <a:rPr lang="en-US"/>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6"/>
          <p:cNvSpPr>
            <a:spLocks noGrp="1" noChangeArrowheads="1"/>
          </p:cNvSpPr>
          <p:nvPr>
            <p:ph type="sldNum" sz="quarter" idx="10"/>
          </p:nvPr>
        </p:nvSpPr>
        <p:spPr>
          <a:ln/>
        </p:spPr>
        <p:txBody>
          <a:bodyPr/>
          <a:lstStyle>
            <a:lvl1pPr>
              <a:defRPr/>
            </a:lvl1pPr>
          </a:lstStyle>
          <a:p>
            <a:fld id="{D471BF63-F451-4FFC-9E77-AE73D260A3B3}" type="slidenum">
              <a:rPr lang="en-US"/>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fld id="{6A5C56E1-99F3-4CFD-99C6-1D6C73FF89C3}" type="slidenum">
              <a:rPr lang="en-US"/>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fld id="{189A7046-8E82-4048-BDDE-E3C5DB8FE3F6}" type="slidenum">
              <a:rPr lang="en-US"/>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3657600"/>
            <a:ext cx="4152900" cy="160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3657600"/>
            <a:ext cx="4152900" cy="160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fld id="{05283E19-236E-439F-86E9-F7E02588241D}" type="slidenum">
              <a:rPr lang="en-US"/>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fld id="{3CE242D0-9D16-413F-8174-4A3F4FD55F6A}" type="slidenum">
              <a:rPr lang="en-US"/>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fld id="{48BFD0CE-01CE-4EAB-A00E-5FB4538F92C8}"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3375" y="1185863"/>
            <a:ext cx="4157663" cy="4692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185863"/>
            <a:ext cx="4157662" cy="4692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fld id="{A440043F-EC4D-4B6E-9220-B29BEB405DD3}" type="slidenum">
              <a:rPr lang="en-US"/>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fld id="{1268BFC0-5A5A-4867-BFBB-69D8FA0C8BF5}" type="slidenum">
              <a:rPr lang="en-US"/>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60269248-4CA9-412D-B5E0-01DA04889E8E}" type="slidenum">
              <a:rPr lang="en-US"/>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75CE6A70-E249-4C5E-908A-AAD0A8C7A85A}" type="slidenum">
              <a:rPr lang="en-US"/>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fld id="{66B417AA-8A6D-4AC9-AFA0-676ADB329F66}" type="slidenum">
              <a:rPr lang="en-US"/>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943100"/>
            <a:ext cx="2114550" cy="3314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1943100"/>
            <a:ext cx="6191250" cy="3314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fld id="{8E2EFF3E-FFB1-466A-933E-33404CF11439}"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fld id="{69080C9B-5022-40ED-A3B4-BB333BA6711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fld id="{3A8609C2-70C6-49A1-828E-1FAD9D194C1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fld id="{9C934985-FF81-437D-BCF3-86BEA7C4D203}"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E013B175-6416-4CF0-AAAA-0AF6A80A18C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7B2DFDED-BBC1-45F8-8BFD-E81F6CDE96BD}"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2.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31775" y="142875"/>
            <a:ext cx="8458200" cy="8143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33375" y="1185863"/>
            <a:ext cx="8467725" cy="4692650"/>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6642100" y="6078538"/>
            <a:ext cx="2133600" cy="206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a:lvl1pPr>
          </a:lstStyle>
          <a:p>
            <a:fld id="{D6EB261B-63DB-472C-ACE6-C963C647A024}" type="slidenum">
              <a:rPr lang="en-US"/>
              <a:pPr/>
              <a:t>‹#›</a:t>
            </a:fld>
            <a:endParaRPr lang="en-US"/>
          </a:p>
        </p:txBody>
      </p:sp>
      <p:sp>
        <p:nvSpPr>
          <p:cNvPr id="1029" name="Rectangle 19"/>
          <p:cNvSpPr>
            <a:spLocks noChangeArrowheads="1"/>
          </p:cNvSpPr>
          <p:nvPr/>
        </p:nvSpPr>
        <p:spPr bwMode="auto">
          <a:xfrm>
            <a:off x="338138" y="6330950"/>
            <a:ext cx="8462962" cy="461963"/>
          </a:xfrm>
          <a:prstGeom prst="rect">
            <a:avLst/>
          </a:prstGeom>
          <a:noFill/>
          <a:ln w="9525">
            <a:solidFill>
              <a:schemeClr val="tx1"/>
            </a:solidFill>
            <a:miter lim="800000"/>
            <a:headEnd/>
            <a:tailEnd/>
          </a:ln>
        </p:spPr>
        <p:txBody>
          <a:bodyPr wrap="none" anchor="ctr"/>
          <a:lstStyle/>
          <a:p>
            <a:endParaRPr lang="en-US"/>
          </a:p>
        </p:txBody>
      </p:sp>
      <p:pic>
        <p:nvPicPr>
          <p:cNvPr id="2" name="Picture 30" descr="ti_stk_2c_pos_rgb"/>
          <p:cNvPicPr>
            <a:picLocks noChangeAspect="1" noChangeArrowheads="1"/>
          </p:cNvPicPr>
          <p:nvPr/>
        </p:nvPicPr>
        <p:blipFill>
          <a:blip r:embed="rId13" cstate="print"/>
          <a:srcRect/>
          <a:stretch>
            <a:fillRect/>
          </a:stretch>
        </p:blipFill>
        <p:spPr bwMode="auto">
          <a:xfrm>
            <a:off x="6629400" y="6418263"/>
            <a:ext cx="1136650" cy="2809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21"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iming>
    <p:tnLst>
      <p:par>
        <p:cTn id="1" dur="indefinite" restart="never" nodeType="tmRoot"/>
      </p:par>
    </p:tnLst>
  </p:timing>
  <p:hf hdr="0" ftr="0" dt="0"/>
  <p:txStyles>
    <p:titleStyle>
      <a:lvl1pPr algn="l" rtl="0" eaLnBrk="0" fontAlgn="base" hangingPunct="0">
        <a:lnSpc>
          <a:spcPct val="85000"/>
        </a:lnSpc>
        <a:spcBef>
          <a:spcPct val="0"/>
        </a:spcBef>
        <a:spcAft>
          <a:spcPct val="0"/>
        </a:spcAft>
        <a:defRPr sz="3200" b="1">
          <a:solidFill>
            <a:srgbClr val="FF0000"/>
          </a:solidFill>
          <a:latin typeface="+mj-lt"/>
          <a:ea typeface="+mj-ea"/>
          <a:cs typeface="+mj-cs"/>
        </a:defRPr>
      </a:lvl1pPr>
      <a:lvl2pPr algn="l" rtl="0" eaLnBrk="0" fontAlgn="base" hangingPunct="0">
        <a:lnSpc>
          <a:spcPct val="85000"/>
        </a:lnSpc>
        <a:spcBef>
          <a:spcPct val="0"/>
        </a:spcBef>
        <a:spcAft>
          <a:spcPct val="0"/>
        </a:spcAft>
        <a:defRPr sz="3200" b="1">
          <a:solidFill>
            <a:srgbClr val="FF0000"/>
          </a:solidFill>
          <a:latin typeface="Arial" charset="0"/>
        </a:defRPr>
      </a:lvl2pPr>
      <a:lvl3pPr algn="l" rtl="0" eaLnBrk="0" fontAlgn="base" hangingPunct="0">
        <a:lnSpc>
          <a:spcPct val="85000"/>
        </a:lnSpc>
        <a:spcBef>
          <a:spcPct val="0"/>
        </a:spcBef>
        <a:spcAft>
          <a:spcPct val="0"/>
        </a:spcAft>
        <a:defRPr sz="3200" b="1">
          <a:solidFill>
            <a:srgbClr val="FF0000"/>
          </a:solidFill>
          <a:latin typeface="Arial" charset="0"/>
        </a:defRPr>
      </a:lvl3pPr>
      <a:lvl4pPr algn="l" rtl="0" eaLnBrk="0" fontAlgn="base" hangingPunct="0">
        <a:lnSpc>
          <a:spcPct val="85000"/>
        </a:lnSpc>
        <a:spcBef>
          <a:spcPct val="0"/>
        </a:spcBef>
        <a:spcAft>
          <a:spcPct val="0"/>
        </a:spcAft>
        <a:defRPr sz="3200" b="1">
          <a:solidFill>
            <a:srgbClr val="FF0000"/>
          </a:solidFill>
          <a:latin typeface="Arial" charset="0"/>
        </a:defRPr>
      </a:lvl4pPr>
      <a:lvl5pPr algn="l" rtl="0" eaLnBrk="0" fontAlgn="base" hangingPunct="0">
        <a:lnSpc>
          <a:spcPct val="85000"/>
        </a:lnSpc>
        <a:spcBef>
          <a:spcPct val="0"/>
        </a:spcBef>
        <a:spcAft>
          <a:spcPct val="0"/>
        </a:spcAft>
        <a:defRPr sz="3200" b="1">
          <a:solidFill>
            <a:srgbClr val="FF0000"/>
          </a:solidFill>
          <a:latin typeface="Arial" charset="0"/>
        </a:defRPr>
      </a:lvl5pPr>
      <a:lvl6pPr marL="457200" algn="l" rtl="0" fontAlgn="base">
        <a:lnSpc>
          <a:spcPct val="85000"/>
        </a:lnSpc>
        <a:spcBef>
          <a:spcPct val="0"/>
        </a:spcBef>
        <a:spcAft>
          <a:spcPct val="0"/>
        </a:spcAft>
        <a:defRPr sz="3200" b="1">
          <a:solidFill>
            <a:srgbClr val="FF0000"/>
          </a:solidFill>
          <a:latin typeface="Arial" charset="0"/>
        </a:defRPr>
      </a:lvl6pPr>
      <a:lvl7pPr marL="914400" algn="l" rtl="0" fontAlgn="base">
        <a:lnSpc>
          <a:spcPct val="85000"/>
        </a:lnSpc>
        <a:spcBef>
          <a:spcPct val="0"/>
        </a:spcBef>
        <a:spcAft>
          <a:spcPct val="0"/>
        </a:spcAft>
        <a:defRPr sz="3200" b="1">
          <a:solidFill>
            <a:srgbClr val="FF0000"/>
          </a:solidFill>
          <a:latin typeface="Arial" charset="0"/>
        </a:defRPr>
      </a:lvl7pPr>
      <a:lvl8pPr marL="1371600" algn="l" rtl="0" fontAlgn="base">
        <a:lnSpc>
          <a:spcPct val="85000"/>
        </a:lnSpc>
        <a:spcBef>
          <a:spcPct val="0"/>
        </a:spcBef>
        <a:spcAft>
          <a:spcPct val="0"/>
        </a:spcAft>
        <a:defRPr sz="3200" b="1">
          <a:solidFill>
            <a:srgbClr val="FF0000"/>
          </a:solidFill>
          <a:latin typeface="Arial" charset="0"/>
        </a:defRPr>
      </a:lvl8pPr>
      <a:lvl9pPr marL="1828800" algn="l" rtl="0" fontAlgn="base">
        <a:lnSpc>
          <a:spcPct val="85000"/>
        </a:lnSpc>
        <a:spcBef>
          <a:spcPct val="0"/>
        </a:spcBef>
        <a:spcAft>
          <a:spcPct val="0"/>
        </a:spcAft>
        <a:defRPr sz="3200" b="1">
          <a:solidFill>
            <a:srgbClr val="FF0000"/>
          </a:solidFill>
          <a:latin typeface="Arial" charset="0"/>
        </a:defRPr>
      </a:lvl9pPr>
    </p:titleStyle>
    <p:bodyStyle>
      <a:lvl1pPr marL="227013" indent="-227013" algn="l" rtl="0" eaLnBrk="0" fontAlgn="base" hangingPunct="0">
        <a:spcBef>
          <a:spcPct val="65000"/>
        </a:spcBef>
        <a:spcAft>
          <a:spcPct val="0"/>
        </a:spcAft>
        <a:buChar char="•"/>
        <a:defRPr sz="2000">
          <a:solidFill>
            <a:schemeClr val="tx1"/>
          </a:solidFill>
          <a:latin typeface="+mn-lt"/>
          <a:ea typeface="+mn-ea"/>
          <a:cs typeface="+mn-cs"/>
        </a:defRPr>
      </a:lvl1pPr>
      <a:lvl2pPr marL="574675" indent="-233363" algn="l" rtl="0" eaLnBrk="0" fontAlgn="base" hangingPunct="0">
        <a:spcBef>
          <a:spcPct val="20000"/>
        </a:spcBef>
        <a:spcAft>
          <a:spcPct val="0"/>
        </a:spcAft>
        <a:buChar char="–"/>
        <a:defRPr>
          <a:solidFill>
            <a:schemeClr val="tx1"/>
          </a:solidFill>
          <a:latin typeface="+mn-lt"/>
        </a:defRPr>
      </a:lvl2pPr>
      <a:lvl3pPr marL="854075" indent="-165100" algn="l" rtl="0" eaLnBrk="0" fontAlgn="base" hangingPunct="0">
        <a:spcBef>
          <a:spcPct val="15000"/>
        </a:spcBef>
        <a:spcAft>
          <a:spcPct val="0"/>
        </a:spcAft>
        <a:buChar char="•"/>
        <a:defRPr sz="1600">
          <a:solidFill>
            <a:schemeClr val="tx1"/>
          </a:solidFill>
          <a:latin typeface="+mn-lt"/>
        </a:defRPr>
      </a:lvl3pPr>
      <a:lvl4pPr marL="1201738" indent="-233363" algn="l" rtl="0" eaLnBrk="0" fontAlgn="base" hangingPunct="0">
        <a:spcBef>
          <a:spcPct val="5000"/>
        </a:spcBef>
        <a:spcAft>
          <a:spcPct val="0"/>
        </a:spcAft>
        <a:buChar char="–"/>
        <a:defRPr sz="1600">
          <a:solidFill>
            <a:schemeClr val="tx1"/>
          </a:solidFill>
          <a:latin typeface="+mn-lt"/>
        </a:defRPr>
      </a:lvl4pPr>
      <a:lvl5pPr marL="1489075" indent="-173038" algn="l" rtl="0" eaLnBrk="0" fontAlgn="base" hangingPunct="0">
        <a:spcBef>
          <a:spcPct val="0"/>
        </a:spcBef>
        <a:spcAft>
          <a:spcPct val="0"/>
        </a:spcAft>
        <a:buChar char="»"/>
        <a:defRPr sz="1600">
          <a:solidFill>
            <a:schemeClr val="tx1"/>
          </a:solidFill>
          <a:latin typeface="+mn-lt"/>
        </a:defRPr>
      </a:lvl5pPr>
      <a:lvl6pPr marL="1946275" indent="-173038" algn="l" rtl="0" fontAlgn="base">
        <a:spcBef>
          <a:spcPct val="0"/>
        </a:spcBef>
        <a:spcAft>
          <a:spcPct val="0"/>
        </a:spcAft>
        <a:buChar char="»"/>
        <a:defRPr sz="1600">
          <a:solidFill>
            <a:schemeClr val="tx1"/>
          </a:solidFill>
          <a:latin typeface="+mn-lt"/>
        </a:defRPr>
      </a:lvl6pPr>
      <a:lvl7pPr marL="2403475" indent="-173038" algn="l" rtl="0" fontAlgn="base">
        <a:spcBef>
          <a:spcPct val="0"/>
        </a:spcBef>
        <a:spcAft>
          <a:spcPct val="0"/>
        </a:spcAft>
        <a:buChar char="»"/>
        <a:defRPr sz="1600">
          <a:solidFill>
            <a:schemeClr val="tx1"/>
          </a:solidFill>
          <a:latin typeface="+mn-lt"/>
        </a:defRPr>
      </a:lvl7pPr>
      <a:lvl8pPr marL="2860675" indent="-173038" algn="l" rtl="0" fontAlgn="base">
        <a:spcBef>
          <a:spcPct val="0"/>
        </a:spcBef>
        <a:spcAft>
          <a:spcPct val="0"/>
        </a:spcAft>
        <a:buChar char="»"/>
        <a:defRPr sz="1600">
          <a:solidFill>
            <a:schemeClr val="tx1"/>
          </a:solidFill>
          <a:latin typeface="+mn-lt"/>
        </a:defRPr>
      </a:lvl8pPr>
      <a:lvl9pPr marL="3317875" indent="-173038" algn="l" rtl="0" fontAlgn="base">
        <a:spcBef>
          <a:spcPct val="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29" descr="1c_revBlack_rgb_powerpoint"/>
          <p:cNvPicPr>
            <a:picLocks noChangeAspect="1" noChangeArrowheads="1"/>
          </p:cNvPicPr>
          <p:nvPr/>
        </p:nvPicPr>
        <p:blipFill>
          <a:blip r:embed="rId13" cstate="print"/>
          <a:srcRect/>
          <a:stretch>
            <a:fillRect/>
          </a:stretch>
        </p:blipFill>
        <p:spPr bwMode="auto">
          <a:xfrm>
            <a:off x="6638925" y="6427788"/>
            <a:ext cx="1119188" cy="261937"/>
          </a:xfrm>
          <a:prstGeom prst="rect">
            <a:avLst/>
          </a:prstGeom>
          <a:noFill/>
          <a:ln w="9525">
            <a:noFill/>
            <a:miter lim="800000"/>
            <a:headEnd/>
            <a:tailEnd/>
          </a:ln>
        </p:spPr>
      </p:pic>
      <p:sp>
        <p:nvSpPr>
          <p:cNvPr id="2051" name="Rectangle 18"/>
          <p:cNvSpPr>
            <a:spLocks noGrp="1" noChangeArrowheads="1"/>
          </p:cNvSpPr>
          <p:nvPr>
            <p:ph type="title"/>
          </p:nvPr>
        </p:nvSpPr>
        <p:spPr bwMode="auto">
          <a:xfrm>
            <a:off x="342900" y="1943100"/>
            <a:ext cx="8458200" cy="14859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2" name="Rectangle 19"/>
          <p:cNvSpPr>
            <a:spLocks noGrp="1" noChangeArrowheads="1"/>
          </p:cNvSpPr>
          <p:nvPr>
            <p:ph type="body" idx="1"/>
          </p:nvPr>
        </p:nvSpPr>
        <p:spPr bwMode="auto">
          <a:xfrm>
            <a:off x="342900" y="3657600"/>
            <a:ext cx="8458200" cy="1600200"/>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p:txBody>
      </p:sp>
      <p:sp>
        <p:nvSpPr>
          <p:cNvPr id="16409" name="Rectangle 25"/>
          <p:cNvSpPr>
            <a:spLocks noGrp="1" noChangeArrowheads="1"/>
          </p:cNvSpPr>
          <p:nvPr>
            <p:ph type="sldNum" sz="quarter" idx="4"/>
          </p:nvPr>
        </p:nvSpPr>
        <p:spPr bwMode="auto">
          <a:xfrm>
            <a:off x="6642100" y="6038850"/>
            <a:ext cx="2133600" cy="206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a:lvl1pPr>
          </a:lstStyle>
          <a:p>
            <a:fld id="{3792DB1B-9760-4DB4-9BCF-C526CDB4EAF1}" type="slidenum">
              <a:rPr lang="en-US"/>
              <a:pPr/>
              <a:t>‹#›</a:t>
            </a:fld>
            <a:endParaRPr lang="en-US"/>
          </a:p>
        </p:txBody>
      </p:sp>
      <p:sp>
        <p:nvSpPr>
          <p:cNvPr id="2054" name="Rectangle 26"/>
          <p:cNvSpPr>
            <a:spLocks noChangeArrowheads="1"/>
          </p:cNvSpPr>
          <p:nvPr/>
        </p:nvSpPr>
        <p:spPr bwMode="auto">
          <a:xfrm>
            <a:off x="338138" y="6330950"/>
            <a:ext cx="8462962" cy="461963"/>
          </a:xfrm>
          <a:prstGeom prst="rect">
            <a:avLst/>
          </a:prstGeom>
          <a:noFill/>
          <a:ln w="9525">
            <a:solidFill>
              <a:schemeClr val="tx1"/>
            </a:solidFill>
            <a:miter lim="800000"/>
            <a:headEnd/>
            <a:tailEnd/>
          </a:ln>
        </p:spPr>
        <p:txBody>
          <a:bodyPr wrap="none" anchor="ctr"/>
          <a:lstStyle/>
          <a:p>
            <a:endParaRPr lang="en-US"/>
          </a:p>
        </p:txBody>
      </p:sp>
    </p:spTree>
  </p:cSld>
  <p:clrMap bg1="dk2" tx1="lt1" bg2="dk1" tx2="lt2" accent1="accent1" accent2="accent2" accent3="accent3" accent4="accent4" accent5="accent5" accent6="accent6" hlink="hlink" folHlink="folHlink"/>
  <p:sldLayoutIdLst>
    <p:sldLayoutId id="2147483888" r:id="rId1"/>
    <p:sldLayoutId id="2147483889" r:id="rId2"/>
    <p:sldLayoutId id="2147483890" r:id="rId3"/>
    <p:sldLayoutId id="2147483891" r:id="rId4"/>
    <p:sldLayoutId id="2147483892" r:id="rId5"/>
    <p:sldLayoutId id="2147483893" r:id="rId6"/>
    <p:sldLayoutId id="2147483894" r:id="rId7"/>
    <p:sldLayoutId id="2147483895" r:id="rId8"/>
    <p:sldLayoutId id="2147483896" r:id="rId9"/>
    <p:sldLayoutId id="2147483897" r:id="rId10"/>
    <p:sldLayoutId id="2147483898" r:id="rId11"/>
  </p:sldLayoutIdLst>
  <p:timing>
    <p:tnLst>
      <p:par>
        <p:cTn id="1" dur="indefinite" restart="never" nodeType="tmRoot"/>
      </p:par>
    </p:tnLst>
  </p:timing>
  <p:hf hdr="0" ftr="0" dt="0"/>
  <p:txStyles>
    <p:titleStyle>
      <a:lvl1pPr algn="l" rtl="0" eaLnBrk="0" fontAlgn="base" hangingPunct="0">
        <a:lnSpc>
          <a:spcPct val="85000"/>
        </a:lnSpc>
        <a:spcBef>
          <a:spcPct val="0"/>
        </a:spcBef>
        <a:spcAft>
          <a:spcPct val="0"/>
        </a:spcAft>
        <a:defRPr sz="4000" b="1">
          <a:solidFill>
            <a:schemeClr val="tx1"/>
          </a:solidFill>
          <a:latin typeface="+mj-lt"/>
          <a:ea typeface="+mj-ea"/>
          <a:cs typeface="+mj-cs"/>
        </a:defRPr>
      </a:lvl1pPr>
      <a:lvl2pPr algn="l" rtl="0" eaLnBrk="0" fontAlgn="base" hangingPunct="0">
        <a:lnSpc>
          <a:spcPct val="85000"/>
        </a:lnSpc>
        <a:spcBef>
          <a:spcPct val="0"/>
        </a:spcBef>
        <a:spcAft>
          <a:spcPct val="0"/>
        </a:spcAft>
        <a:defRPr sz="4000" b="1">
          <a:solidFill>
            <a:schemeClr val="tx1"/>
          </a:solidFill>
          <a:latin typeface="Arial" charset="0"/>
        </a:defRPr>
      </a:lvl2pPr>
      <a:lvl3pPr algn="l" rtl="0" eaLnBrk="0" fontAlgn="base" hangingPunct="0">
        <a:lnSpc>
          <a:spcPct val="85000"/>
        </a:lnSpc>
        <a:spcBef>
          <a:spcPct val="0"/>
        </a:spcBef>
        <a:spcAft>
          <a:spcPct val="0"/>
        </a:spcAft>
        <a:defRPr sz="4000" b="1">
          <a:solidFill>
            <a:schemeClr val="tx1"/>
          </a:solidFill>
          <a:latin typeface="Arial" charset="0"/>
        </a:defRPr>
      </a:lvl3pPr>
      <a:lvl4pPr algn="l" rtl="0" eaLnBrk="0" fontAlgn="base" hangingPunct="0">
        <a:lnSpc>
          <a:spcPct val="85000"/>
        </a:lnSpc>
        <a:spcBef>
          <a:spcPct val="0"/>
        </a:spcBef>
        <a:spcAft>
          <a:spcPct val="0"/>
        </a:spcAft>
        <a:defRPr sz="4000" b="1">
          <a:solidFill>
            <a:schemeClr val="tx1"/>
          </a:solidFill>
          <a:latin typeface="Arial" charset="0"/>
        </a:defRPr>
      </a:lvl4pPr>
      <a:lvl5pPr algn="l" rtl="0" eaLnBrk="0" fontAlgn="base" hangingPunct="0">
        <a:lnSpc>
          <a:spcPct val="85000"/>
        </a:lnSpc>
        <a:spcBef>
          <a:spcPct val="0"/>
        </a:spcBef>
        <a:spcAft>
          <a:spcPct val="0"/>
        </a:spcAft>
        <a:defRPr sz="4000" b="1">
          <a:solidFill>
            <a:schemeClr val="tx1"/>
          </a:solidFill>
          <a:latin typeface="Arial" charset="0"/>
        </a:defRPr>
      </a:lvl5pPr>
      <a:lvl6pPr marL="457200" algn="l" rtl="0" fontAlgn="base">
        <a:lnSpc>
          <a:spcPct val="85000"/>
        </a:lnSpc>
        <a:spcBef>
          <a:spcPct val="0"/>
        </a:spcBef>
        <a:spcAft>
          <a:spcPct val="0"/>
        </a:spcAft>
        <a:defRPr sz="4000" b="1">
          <a:solidFill>
            <a:schemeClr val="tx1"/>
          </a:solidFill>
          <a:latin typeface="Arial" charset="0"/>
        </a:defRPr>
      </a:lvl6pPr>
      <a:lvl7pPr marL="914400" algn="l" rtl="0" fontAlgn="base">
        <a:lnSpc>
          <a:spcPct val="85000"/>
        </a:lnSpc>
        <a:spcBef>
          <a:spcPct val="0"/>
        </a:spcBef>
        <a:spcAft>
          <a:spcPct val="0"/>
        </a:spcAft>
        <a:defRPr sz="4000" b="1">
          <a:solidFill>
            <a:schemeClr val="tx1"/>
          </a:solidFill>
          <a:latin typeface="Arial" charset="0"/>
        </a:defRPr>
      </a:lvl7pPr>
      <a:lvl8pPr marL="1371600" algn="l" rtl="0" fontAlgn="base">
        <a:lnSpc>
          <a:spcPct val="85000"/>
        </a:lnSpc>
        <a:spcBef>
          <a:spcPct val="0"/>
        </a:spcBef>
        <a:spcAft>
          <a:spcPct val="0"/>
        </a:spcAft>
        <a:defRPr sz="4000" b="1">
          <a:solidFill>
            <a:schemeClr val="tx1"/>
          </a:solidFill>
          <a:latin typeface="Arial" charset="0"/>
        </a:defRPr>
      </a:lvl8pPr>
      <a:lvl9pPr marL="1828800" algn="l" rtl="0" fontAlgn="base">
        <a:lnSpc>
          <a:spcPct val="85000"/>
        </a:lnSpc>
        <a:spcBef>
          <a:spcPct val="0"/>
        </a:spcBef>
        <a:spcAft>
          <a:spcPct val="0"/>
        </a:spcAft>
        <a:defRPr sz="4000" b="1">
          <a:solidFill>
            <a:schemeClr val="tx1"/>
          </a:solidFill>
          <a:latin typeface="Arial" charset="0"/>
        </a:defRPr>
      </a:lvl9pPr>
    </p:titleStyle>
    <p:bodyStyle>
      <a:lvl1pPr marL="342900" indent="-342900" algn="l" rtl="0" eaLnBrk="0" fontAlgn="base" hangingPunct="0">
        <a:lnSpc>
          <a:spcPct val="85000"/>
        </a:lnSpc>
        <a:spcBef>
          <a:spcPct val="60000"/>
        </a:spcBef>
        <a:spcAft>
          <a:spcPct val="0"/>
        </a:spcAft>
        <a:defRPr sz="2000" b="1">
          <a:solidFill>
            <a:schemeClr val="tx1"/>
          </a:solidFill>
          <a:latin typeface="+mn-lt"/>
          <a:ea typeface="+mn-ea"/>
          <a:cs typeface="+mn-cs"/>
        </a:defRPr>
      </a:lvl1pPr>
      <a:lvl2pPr marL="341313" indent="115888" algn="l" rtl="0" eaLnBrk="0" fontAlgn="base" hangingPunct="0">
        <a:spcBef>
          <a:spcPct val="20000"/>
        </a:spcBef>
        <a:spcAft>
          <a:spcPct val="0"/>
        </a:spcAft>
        <a:buChar char="–"/>
        <a:defRPr sz="2400">
          <a:solidFill>
            <a:schemeClr val="bg1"/>
          </a:solidFill>
          <a:latin typeface="+mn-lt"/>
        </a:defRPr>
      </a:lvl2pPr>
      <a:lvl3pPr marL="688975" indent="225425" algn="l" rtl="0" eaLnBrk="0" fontAlgn="base" hangingPunct="0">
        <a:spcBef>
          <a:spcPct val="20000"/>
        </a:spcBef>
        <a:spcAft>
          <a:spcPct val="0"/>
        </a:spcAft>
        <a:buChar char="•"/>
        <a:defRPr sz="2000">
          <a:solidFill>
            <a:schemeClr val="bg1"/>
          </a:solidFill>
          <a:latin typeface="+mn-lt"/>
        </a:defRPr>
      </a:lvl3pPr>
      <a:lvl4pPr marL="968375" indent="403225" algn="l" rtl="0" eaLnBrk="0" fontAlgn="base" hangingPunct="0">
        <a:spcBef>
          <a:spcPct val="20000"/>
        </a:spcBef>
        <a:spcAft>
          <a:spcPct val="0"/>
        </a:spcAft>
        <a:buChar char="–"/>
        <a:defRPr sz="2000">
          <a:solidFill>
            <a:schemeClr val="bg1"/>
          </a:solidFill>
          <a:latin typeface="+mn-lt"/>
        </a:defRPr>
      </a:lvl4pPr>
      <a:lvl5pPr marL="1316038" indent="512763" algn="l" rtl="0" eaLnBrk="0" fontAlgn="base" hangingPunct="0">
        <a:spcBef>
          <a:spcPct val="20000"/>
        </a:spcBef>
        <a:spcAft>
          <a:spcPct val="0"/>
        </a:spcAft>
        <a:buChar char="»"/>
        <a:defRPr sz="2000">
          <a:solidFill>
            <a:schemeClr val="bg1"/>
          </a:solidFill>
          <a:latin typeface="+mn-lt"/>
        </a:defRPr>
      </a:lvl5pPr>
      <a:lvl6pPr marL="1773238" algn="l" rtl="0" fontAlgn="base">
        <a:spcBef>
          <a:spcPct val="20000"/>
        </a:spcBef>
        <a:spcAft>
          <a:spcPct val="0"/>
        </a:spcAft>
        <a:buChar char="»"/>
        <a:defRPr sz="2000">
          <a:solidFill>
            <a:schemeClr val="bg1"/>
          </a:solidFill>
          <a:latin typeface="+mn-lt"/>
        </a:defRPr>
      </a:lvl6pPr>
      <a:lvl7pPr marL="2230438" algn="l" rtl="0" fontAlgn="base">
        <a:spcBef>
          <a:spcPct val="20000"/>
        </a:spcBef>
        <a:spcAft>
          <a:spcPct val="0"/>
        </a:spcAft>
        <a:buChar char="»"/>
        <a:defRPr sz="2000">
          <a:solidFill>
            <a:schemeClr val="bg1"/>
          </a:solidFill>
          <a:latin typeface="+mn-lt"/>
        </a:defRPr>
      </a:lvl7pPr>
      <a:lvl8pPr marL="2687638" algn="l" rtl="0" fontAlgn="base">
        <a:spcBef>
          <a:spcPct val="20000"/>
        </a:spcBef>
        <a:spcAft>
          <a:spcPct val="0"/>
        </a:spcAft>
        <a:buChar char="»"/>
        <a:defRPr sz="2000">
          <a:solidFill>
            <a:schemeClr val="bg1"/>
          </a:solidFill>
          <a:latin typeface="+mn-lt"/>
        </a:defRPr>
      </a:lvl8pPr>
      <a:lvl9pPr marL="3144838" algn="l" rtl="0" fontAlgn="base">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3"/>
          <p:cNvSpPr>
            <a:spLocks noGrp="1" noChangeArrowheads="1"/>
          </p:cNvSpPr>
          <p:nvPr>
            <p:ph type="title"/>
          </p:nvPr>
        </p:nvSpPr>
        <p:spPr bwMode="auto">
          <a:xfrm>
            <a:off x="342900" y="1943100"/>
            <a:ext cx="8458200" cy="14859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4"/>
          <p:cNvSpPr>
            <a:spLocks noGrp="1" noChangeArrowheads="1"/>
          </p:cNvSpPr>
          <p:nvPr>
            <p:ph type="body" idx="1"/>
          </p:nvPr>
        </p:nvSpPr>
        <p:spPr bwMode="auto">
          <a:xfrm>
            <a:off x="342900" y="3657600"/>
            <a:ext cx="8458200" cy="1600200"/>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p:txBody>
      </p:sp>
      <p:sp>
        <p:nvSpPr>
          <p:cNvPr id="68624" name="Rectangle 16"/>
          <p:cNvSpPr>
            <a:spLocks noGrp="1" noChangeArrowheads="1"/>
          </p:cNvSpPr>
          <p:nvPr>
            <p:ph type="sldNum" sz="quarter" idx="4"/>
          </p:nvPr>
        </p:nvSpPr>
        <p:spPr bwMode="auto">
          <a:xfrm>
            <a:off x="6642100" y="6038850"/>
            <a:ext cx="2133600" cy="206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a:lvl1pPr>
          </a:lstStyle>
          <a:p>
            <a:fld id="{F417E9BD-074D-4ACB-89DA-8BB7A3F71EC9}" type="slidenum">
              <a:rPr lang="en-US"/>
              <a:pPr/>
              <a:t>‹#›</a:t>
            </a:fld>
            <a:endParaRPr lang="en-US"/>
          </a:p>
        </p:txBody>
      </p:sp>
      <p:sp>
        <p:nvSpPr>
          <p:cNvPr id="3077" name="Rectangle 17"/>
          <p:cNvSpPr>
            <a:spLocks noChangeArrowheads="1"/>
          </p:cNvSpPr>
          <p:nvPr/>
        </p:nvSpPr>
        <p:spPr bwMode="auto">
          <a:xfrm>
            <a:off x="338138" y="6330950"/>
            <a:ext cx="8462962" cy="461963"/>
          </a:xfrm>
          <a:prstGeom prst="rect">
            <a:avLst/>
          </a:prstGeom>
          <a:noFill/>
          <a:ln w="9525">
            <a:solidFill>
              <a:schemeClr val="tx2"/>
            </a:solidFill>
            <a:miter lim="800000"/>
            <a:headEnd/>
            <a:tailEnd/>
          </a:ln>
        </p:spPr>
        <p:txBody>
          <a:bodyPr wrap="none" anchor="ctr"/>
          <a:lstStyle/>
          <a:p>
            <a:endParaRPr lang="en-US"/>
          </a:p>
        </p:txBody>
      </p:sp>
      <p:pic>
        <p:nvPicPr>
          <p:cNvPr id="3078" name="Picture 19" descr="1c_revBlack_rgb_powerpoint"/>
          <p:cNvPicPr>
            <a:picLocks noChangeAspect="1" noChangeArrowheads="1"/>
          </p:cNvPicPr>
          <p:nvPr/>
        </p:nvPicPr>
        <p:blipFill>
          <a:blip r:embed="rId13" cstate="print"/>
          <a:srcRect/>
          <a:stretch>
            <a:fillRect/>
          </a:stretch>
        </p:blipFill>
        <p:spPr bwMode="auto">
          <a:xfrm>
            <a:off x="6638925" y="6427788"/>
            <a:ext cx="1119188" cy="26193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99" r:id="rId1"/>
    <p:sldLayoutId id="2147483900" r:id="rId2"/>
    <p:sldLayoutId id="2147483901" r:id="rId3"/>
    <p:sldLayoutId id="2147483902" r:id="rId4"/>
    <p:sldLayoutId id="2147483903" r:id="rId5"/>
    <p:sldLayoutId id="2147483904" r:id="rId6"/>
    <p:sldLayoutId id="2147483905" r:id="rId7"/>
    <p:sldLayoutId id="2147483906" r:id="rId8"/>
    <p:sldLayoutId id="2147483907" r:id="rId9"/>
    <p:sldLayoutId id="2147483908" r:id="rId10"/>
    <p:sldLayoutId id="2147483909" r:id="rId11"/>
  </p:sldLayoutIdLst>
  <p:timing>
    <p:tnLst>
      <p:par>
        <p:cTn id="1" dur="indefinite" restart="never" nodeType="tmRoot"/>
      </p:par>
    </p:tnLst>
  </p:timing>
  <p:hf hdr="0" ftr="0" dt="0"/>
  <p:txStyles>
    <p:titleStyle>
      <a:lvl1pPr algn="l" rtl="0" eaLnBrk="0" fontAlgn="base" hangingPunct="0">
        <a:lnSpc>
          <a:spcPct val="85000"/>
        </a:lnSpc>
        <a:spcBef>
          <a:spcPct val="0"/>
        </a:spcBef>
        <a:spcAft>
          <a:spcPct val="0"/>
        </a:spcAft>
        <a:defRPr sz="4000" b="1">
          <a:solidFill>
            <a:schemeClr val="tx1"/>
          </a:solidFill>
          <a:latin typeface="+mj-lt"/>
          <a:ea typeface="+mj-ea"/>
          <a:cs typeface="+mj-cs"/>
        </a:defRPr>
      </a:lvl1pPr>
      <a:lvl2pPr algn="l" rtl="0" eaLnBrk="0" fontAlgn="base" hangingPunct="0">
        <a:lnSpc>
          <a:spcPct val="85000"/>
        </a:lnSpc>
        <a:spcBef>
          <a:spcPct val="0"/>
        </a:spcBef>
        <a:spcAft>
          <a:spcPct val="0"/>
        </a:spcAft>
        <a:defRPr sz="4000" b="1">
          <a:solidFill>
            <a:schemeClr val="tx1"/>
          </a:solidFill>
          <a:latin typeface="Arial" charset="0"/>
        </a:defRPr>
      </a:lvl2pPr>
      <a:lvl3pPr algn="l" rtl="0" eaLnBrk="0" fontAlgn="base" hangingPunct="0">
        <a:lnSpc>
          <a:spcPct val="85000"/>
        </a:lnSpc>
        <a:spcBef>
          <a:spcPct val="0"/>
        </a:spcBef>
        <a:spcAft>
          <a:spcPct val="0"/>
        </a:spcAft>
        <a:defRPr sz="4000" b="1">
          <a:solidFill>
            <a:schemeClr val="tx1"/>
          </a:solidFill>
          <a:latin typeface="Arial" charset="0"/>
        </a:defRPr>
      </a:lvl3pPr>
      <a:lvl4pPr algn="l" rtl="0" eaLnBrk="0" fontAlgn="base" hangingPunct="0">
        <a:lnSpc>
          <a:spcPct val="85000"/>
        </a:lnSpc>
        <a:spcBef>
          <a:spcPct val="0"/>
        </a:spcBef>
        <a:spcAft>
          <a:spcPct val="0"/>
        </a:spcAft>
        <a:defRPr sz="4000" b="1">
          <a:solidFill>
            <a:schemeClr val="tx1"/>
          </a:solidFill>
          <a:latin typeface="Arial" charset="0"/>
        </a:defRPr>
      </a:lvl4pPr>
      <a:lvl5pPr algn="l" rtl="0" eaLnBrk="0" fontAlgn="base" hangingPunct="0">
        <a:lnSpc>
          <a:spcPct val="85000"/>
        </a:lnSpc>
        <a:spcBef>
          <a:spcPct val="0"/>
        </a:spcBef>
        <a:spcAft>
          <a:spcPct val="0"/>
        </a:spcAft>
        <a:defRPr sz="4000" b="1">
          <a:solidFill>
            <a:schemeClr val="tx1"/>
          </a:solidFill>
          <a:latin typeface="Arial" charset="0"/>
        </a:defRPr>
      </a:lvl5pPr>
      <a:lvl6pPr marL="457200" algn="l" rtl="0" fontAlgn="base">
        <a:lnSpc>
          <a:spcPct val="85000"/>
        </a:lnSpc>
        <a:spcBef>
          <a:spcPct val="0"/>
        </a:spcBef>
        <a:spcAft>
          <a:spcPct val="0"/>
        </a:spcAft>
        <a:defRPr sz="4000" b="1">
          <a:solidFill>
            <a:schemeClr val="tx1"/>
          </a:solidFill>
          <a:latin typeface="Arial" charset="0"/>
        </a:defRPr>
      </a:lvl6pPr>
      <a:lvl7pPr marL="914400" algn="l" rtl="0" fontAlgn="base">
        <a:lnSpc>
          <a:spcPct val="85000"/>
        </a:lnSpc>
        <a:spcBef>
          <a:spcPct val="0"/>
        </a:spcBef>
        <a:spcAft>
          <a:spcPct val="0"/>
        </a:spcAft>
        <a:defRPr sz="4000" b="1">
          <a:solidFill>
            <a:schemeClr val="tx1"/>
          </a:solidFill>
          <a:latin typeface="Arial" charset="0"/>
        </a:defRPr>
      </a:lvl7pPr>
      <a:lvl8pPr marL="1371600" algn="l" rtl="0" fontAlgn="base">
        <a:lnSpc>
          <a:spcPct val="85000"/>
        </a:lnSpc>
        <a:spcBef>
          <a:spcPct val="0"/>
        </a:spcBef>
        <a:spcAft>
          <a:spcPct val="0"/>
        </a:spcAft>
        <a:defRPr sz="4000" b="1">
          <a:solidFill>
            <a:schemeClr val="tx1"/>
          </a:solidFill>
          <a:latin typeface="Arial" charset="0"/>
        </a:defRPr>
      </a:lvl8pPr>
      <a:lvl9pPr marL="1828800" algn="l" rtl="0" fontAlgn="base">
        <a:lnSpc>
          <a:spcPct val="85000"/>
        </a:lnSpc>
        <a:spcBef>
          <a:spcPct val="0"/>
        </a:spcBef>
        <a:spcAft>
          <a:spcPct val="0"/>
        </a:spcAft>
        <a:defRPr sz="4000" b="1">
          <a:solidFill>
            <a:schemeClr val="tx1"/>
          </a:solidFill>
          <a:latin typeface="Arial" charset="0"/>
        </a:defRPr>
      </a:lvl9pPr>
    </p:titleStyle>
    <p:bodyStyle>
      <a:lvl1pPr marL="342900" indent="-342900" algn="l" rtl="0" eaLnBrk="0" fontAlgn="base" hangingPunct="0">
        <a:lnSpc>
          <a:spcPct val="85000"/>
        </a:lnSpc>
        <a:spcBef>
          <a:spcPct val="60000"/>
        </a:spcBef>
        <a:spcAft>
          <a:spcPct val="0"/>
        </a:spcAft>
        <a:defRPr sz="2000" b="1">
          <a:solidFill>
            <a:schemeClr val="tx1"/>
          </a:solidFill>
          <a:latin typeface="+mn-lt"/>
          <a:ea typeface="+mn-ea"/>
          <a:cs typeface="+mn-cs"/>
        </a:defRPr>
      </a:lvl1pPr>
      <a:lvl2pPr marL="341313" indent="115888" algn="l" rtl="0" eaLnBrk="0" fontAlgn="base" hangingPunct="0">
        <a:spcBef>
          <a:spcPct val="20000"/>
        </a:spcBef>
        <a:spcAft>
          <a:spcPct val="0"/>
        </a:spcAft>
        <a:buChar char="–"/>
        <a:defRPr sz="2400">
          <a:solidFill>
            <a:schemeClr val="bg1"/>
          </a:solidFill>
          <a:latin typeface="+mn-lt"/>
        </a:defRPr>
      </a:lvl2pPr>
      <a:lvl3pPr marL="688975" indent="225425" algn="l" rtl="0" eaLnBrk="0" fontAlgn="base" hangingPunct="0">
        <a:spcBef>
          <a:spcPct val="20000"/>
        </a:spcBef>
        <a:spcAft>
          <a:spcPct val="0"/>
        </a:spcAft>
        <a:buChar char="•"/>
        <a:defRPr sz="2000">
          <a:solidFill>
            <a:schemeClr val="bg1"/>
          </a:solidFill>
          <a:latin typeface="+mn-lt"/>
        </a:defRPr>
      </a:lvl3pPr>
      <a:lvl4pPr marL="968375" indent="403225" algn="l" rtl="0" eaLnBrk="0" fontAlgn="base" hangingPunct="0">
        <a:spcBef>
          <a:spcPct val="20000"/>
        </a:spcBef>
        <a:spcAft>
          <a:spcPct val="0"/>
        </a:spcAft>
        <a:buChar char="–"/>
        <a:defRPr sz="2000">
          <a:solidFill>
            <a:schemeClr val="bg1"/>
          </a:solidFill>
          <a:latin typeface="+mn-lt"/>
        </a:defRPr>
      </a:lvl4pPr>
      <a:lvl5pPr marL="1316038" indent="512763" algn="l" rtl="0" eaLnBrk="0" fontAlgn="base" hangingPunct="0">
        <a:spcBef>
          <a:spcPct val="20000"/>
        </a:spcBef>
        <a:spcAft>
          <a:spcPct val="0"/>
        </a:spcAft>
        <a:buChar char="»"/>
        <a:defRPr sz="2000">
          <a:solidFill>
            <a:schemeClr val="bg1"/>
          </a:solidFill>
          <a:latin typeface="+mn-lt"/>
        </a:defRPr>
      </a:lvl5pPr>
      <a:lvl6pPr marL="1773238" algn="l" rtl="0" fontAlgn="base">
        <a:spcBef>
          <a:spcPct val="20000"/>
        </a:spcBef>
        <a:spcAft>
          <a:spcPct val="0"/>
        </a:spcAft>
        <a:buChar char="»"/>
        <a:defRPr sz="2000">
          <a:solidFill>
            <a:schemeClr val="bg1"/>
          </a:solidFill>
          <a:latin typeface="+mn-lt"/>
        </a:defRPr>
      </a:lvl6pPr>
      <a:lvl7pPr marL="2230438" algn="l" rtl="0" fontAlgn="base">
        <a:spcBef>
          <a:spcPct val="20000"/>
        </a:spcBef>
        <a:spcAft>
          <a:spcPct val="0"/>
        </a:spcAft>
        <a:buChar char="»"/>
        <a:defRPr sz="2000">
          <a:solidFill>
            <a:schemeClr val="bg1"/>
          </a:solidFill>
          <a:latin typeface="+mn-lt"/>
        </a:defRPr>
      </a:lvl7pPr>
      <a:lvl8pPr marL="2687638" algn="l" rtl="0" fontAlgn="base">
        <a:spcBef>
          <a:spcPct val="20000"/>
        </a:spcBef>
        <a:spcAft>
          <a:spcPct val="0"/>
        </a:spcAft>
        <a:buChar char="»"/>
        <a:defRPr sz="2000">
          <a:solidFill>
            <a:schemeClr val="bg1"/>
          </a:solidFill>
          <a:latin typeface="+mn-lt"/>
        </a:defRPr>
      </a:lvl8pPr>
      <a:lvl9pPr marL="3144838" algn="l" rtl="0" fontAlgn="base">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FF0000"/>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342900" y="1943100"/>
            <a:ext cx="8458200" cy="14859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342900" y="3657600"/>
            <a:ext cx="8458200" cy="1600200"/>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p:txBody>
      </p:sp>
      <p:sp>
        <p:nvSpPr>
          <p:cNvPr id="117766" name="Rectangle 6"/>
          <p:cNvSpPr>
            <a:spLocks noGrp="1" noChangeArrowheads="1"/>
          </p:cNvSpPr>
          <p:nvPr>
            <p:ph type="sldNum" sz="quarter" idx="4"/>
          </p:nvPr>
        </p:nvSpPr>
        <p:spPr bwMode="auto">
          <a:xfrm>
            <a:off x="6642100" y="6038850"/>
            <a:ext cx="2133600" cy="206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a:lvl1pPr>
          </a:lstStyle>
          <a:p>
            <a:fld id="{8497B8CC-B7B1-4611-898D-4A8151B32837}" type="slidenum">
              <a:rPr lang="en-US"/>
              <a:pPr/>
              <a:t>‹#›</a:t>
            </a:fld>
            <a:endParaRPr lang="en-US"/>
          </a:p>
        </p:txBody>
      </p:sp>
      <p:sp>
        <p:nvSpPr>
          <p:cNvPr id="4101" name="Rectangle 7"/>
          <p:cNvSpPr>
            <a:spLocks noChangeArrowheads="1"/>
          </p:cNvSpPr>
          <p:nvPr/>
        </p:nvSpPr>
        <p:spPr bwMode="auto">
          <a:xfrm>
            <a:off x="338138" y="6330950"/>
            <a:ext cx="8462962" cy="461963"/>
          </a:xfrm>
          <a:prstGeom prst="rect">
            <a:avLst/>
          </a:prstGeom>
          <a:noFill/>
          <a:ln w="9525">
            <a:solidFill>
              <a:schemeClr val="tx2"/>
            </a:solidFill>
            <a:miter lim="800000"/>
            <a:headEnd/>
            <a:tailEnd/>
          </a:ln>
        </p:spPr>
        <p:txBody>
          <a:bodyPr wrap="none" anchor="ctr"/>
          <a:lstStyle/>
          <a:p>
            <a:endParaRPr lang="en-US"/>
          </a:p>
        </p:txBody>
      </p:sp>
      <p:pic>
        <p:nvPicPr>
          <p:cNvPr id="4102" name="Picture 8" descr="1c_revBlack_rgb_powerpoint"/>
          <p:cNvPicPr>
            <a:picLocks noChangeAspect="1" noChangeArrowheads="1"/>
          </p:cNvPicPr>
          <p:nvPr/>
        </p:nvPicPr>
        <p:blipFill>
          <a:blip r:embed="rId13" cstate="print"/>
          <a:srcRect/>
          <a:stretch>
            <a:fillRect/>
          </a:stretch>
        </p:blipFill>
        <p:spPr bwMode="auto">
          <a:xfrm>
            <a:off x="6638925" y="6427788"/>
            <a:ext cx="1119188" cy="26193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10" r:id="rId1"/>
    <p:sldLayoutId id="2147483911" r:id="rId2"/>
    <p:sldLayoutId id="2147483912" r:id="rId3"/>
    <p:sldLayoutId id="2147483913" r:id="rId4"/>
    <p:sldLayoutId id="2147483914" r:id="rId5"/>
    <p:sldLayoutId id="2147483915" r:id="rId6"/>
    <p:sldLayoutId id="2147483916" r:id="rId7"/>
    <p:sldLayoutId id="2147483917" r:id="rId8"/>
    <p:sldLayoutId id="2147483918" r:id="rId9"/>
    <p:sldLayoutId id="2147483919" r:id="rId10"/>
    <p:sldLayoutId id="2147483920" r:id="rId11"/>
  </p:sldLayoutIdLst>
  <p:timing>
    <p:tnLst>
      <p:par>
        <p:cTn id="1" dur="indefinite" restart="never" nodeType="tmRoot"/>
      </p:par>
    </p:tnLst>
  </p:timing>
  <p:hf hdr="0" ftr="0" dt="0"/>
  <p:txStyles>
    <p:titleStyle>
      <a:lvl1pPr algn="l" rtl="0" eaLnBrk="0" fontAlgn="base" hangingPunct="0">
        <a:lnSpc>
          <a:spcPct val="85000"/>
        </a:lnSpc>
        <a:spcBef>
          <a:spcPct val="0"/>
        </a:spcBef>
        <a:spcAft>
          <a:spcPct val="0"/>
        </a:spcAft>
        <a:defRPr sz="4000" b="1">
          <a:solidFill>
            <a:schemeClr val="folHlink"/>
          </a:solidFill>
          <a:latin typeface="+mj-lt"/>
          <a:ea typeface="+mj-ea"/>
          <a:cs typeface="+mj-cs"/>
        </a:defRPr>
      </a:lvl1pPr>
      <a:lvl2pPr algn="l" rtl="0" eaLnBrk="0" fontAlgn="base" hangingPunct="0">
        <a:lnSpc>
          <a:spcPct val="85000"/>
        </a:lnSpc>
        <a:spcBef>
          <a:spcPct val="0"/>
        </a:spcBef>
        <a:spcAft>
          <a:spcPct val="0"/>
        </a:spcAft>
        <a:defRPr sz="4000" b="1">
          <a:solidFill>
            <a:schemeClr val="folHlink"/>
          </a:solidFill>
          <a:latin typeface="Arial" charset="0"/>
        </a:defRPr>
      </a:lvl2pPr>
      <a:lvl3pPr algn="l" rtl="0" eaLnBrk="0" fontAlgn="base" hangingPunct="0">
        <a:lnSpc>
          <a:spcPct val="85000"/>
        </a:lnSpc>
        <a:spcBef>
          <a:spcPct val="0"/>
        </a:spcBef>
        <a:spcAft>
          <a:spcPct val="0"/>
        </a:spcAft>
        <a:defRPr sz="4000" b="1">
          <a:solidFill>
            <a:schemeClr val="folHlink"/>
          </a:solidFill>
          <a:latin typeface="Arial" charset="0"/>
        </a:defRPr>
      </a:lvl3pPr>
      <a:lvl4pPr algn="l" rtl="0" eaLnBrk="0" fontAlgn="base" hangingPunct="0">
        <a:lnSpc>
          <a:spcPct val="85000"/>
        </a:lnSpc>
        <a:spcBef>
          <a:spcPct val="0"/>
        </a:spcBef>
        <a:spcAft>
          <a:spcPct val="0"/>
        </a:spcAft>
        <a:defRPr sz="4000" b="1">
          <a:solidFill>
            <a:schemeClr val="folHlink"/>
          </a:solidFill>
          <a:latin typeface="Arial" charset="0"/>
        </a:defRPr>
      </a:lvl4pPr>
      <a:lvl5pPr algn="l" rtl="0" eaLnBrk="0" fontAlgn="base" hangingPunct="0">
        <a:lnSpc>
          <a:spcPct val="85000"/>
        </a:lnSpc>
        <a:spcBef>
          <a:spcPct val="0"/>
        </a:spcBef>
        <a:spcAft>
          <a:spcPct val="0"/>
        </a:spcAft>
        <a:defRPr sz="4000" b="1">
          <a:solidFill>
            <a:schemeClr val="folHlink"/>
          </a:solidFill>
          <a:latin typeface="Arial" charset="0"/>
        </a:defRPr>
      </a:lvl5pPr>
      <a:lvl6pPr marL="457200" algn="l" rtl="0" fontAlgn="base">
        <a:lnSpc>
          <a:spcPct val="85000"/>
        </a:lnSpc>
        <a:spcBef>
          <a:spcPct val="0"/>
        </a:spcBef>
        <a:spcAft>
          <a:spcPct val="0"/>
        </a:spcAft>
        <a:defRPr sz="4000" b="1">
          <a:solidFill>
            <a:schemeClr val="folHlink"/>
          </a:solidFill>
          <a:latin typeface="Arial" charset="0"/>
        </a:defRPr>
      </a:lvl6pPr>
      <a:lvl7pPr marL="914400" algn="l" rtl="0" fontAlgn="base">
        <a:lnSpc>
          <a:spcPct val="85000"/>
        </a:lnSpc>
        <a:spcBef>
          <a:spcPct val="0"/>
        </a:spcBef>
        <a:spcAft>
          <a:spcPct val="0"/>
        </a:spcAft>
        <a:defRPr sz="4000" b="1">
          <a:solidFill>
            <a:schemeClr val="folHlink"/>
          </a:solidFill>
          <a:latin typeface="Arial" charset="0"/>
        </a:defRPr>
      </a:lvl7pPr>
      <a:lvl8pPr marL="1371600" algn="l" rtl="0" fontAlgn="base">
        <a:lnSpc>
          <a:spcPct val="85000"/>
        </a:lnSpc>
        <a:spcBef>
          <a:spcPct val="0"/>
        </a:spcBef>
        <a:spcAft>
          <a:spcPct val="0"/>
        </a:spcAft>
        <a:defRPr sz="4000" b="1">
          <a:solidFill>
            <a:schemeClr val="folHlink"/>
          </a:solidFill>
          <a:latin typeface="Arial" charset="0"/>
        </a:defRPr>
      </a:lvl8pPr>
      <a:lvl9pPr marL="1828800" algn="l" rtl="0" fontAlgn="base">
        <a:lnSpc>
          <a:spcPct val="85000"/>
        </a:lnSpc>
        <a:spcBef>
          <a:spcPct val="0"/>
        </a:spcBef>
        <a:spcAft>
          <a:spcPct val="0"/>
        </a:spcAft>
        <a:defRPr sz="4000" b="1">
          <a:solidFill>
            <a:schemeClr val="folHlink"/>
          </a:solidFill>
          <a:latin typeface="Arial" charset="0"/>
        </a:defRPr>
      </a:lvl9pPr>
    </p:titleStyle>
    <p:bodyStyle>
      <a:lvl1pPr marL="342900" indent="-342900" algn="l" rtl="0" eaLnBrk="0" fontAlgn="base" hangingPunct="0">
        <a:lnSpc>
          <a:spcPct val="85000"/>
        </a:lnSpc>
        <a:spcBef>
          <a:spcPct val="60000"/>
        </a:spcBef>
        <a:spcAft>
          <a:spcPct val="0"/>
        </a:spcAft>
        <a:defRPr sz="2000" b="1">
          <a:solidFill>
            <a:schemeClr val="tx2"/>
          </a:solidFill>
          <a:latin typeface="+mn-lt"/>
          <a:ea typeface="+mn-ea"/>
          <a:cs typeface="+mn-cs"/>
        </a:defRPr>
      </a:lvl1pPr>
      <a:lvl2pPr marL="341313" indent="115888" algn="l" rtl="0" eaLnBrk="0" fontAlgn="base" hangingPunct="0">
        <a:spcBef>
          <a:spcPct val="20000"/>
        </a:spcBef>
        <a:spcAft>
          <a:spcPct val="0"/>
        </a:spcAft>
        <a:buChar char="–"/>
        <a:defRPr sz="2400">
          <a:solidFill>
            <a:schemeClr val="bg1"/>
          </a:solidFill>
          <a:latin typeface="+mn-lt"/>
        </a:defRPr>
      </a:lvl2pPr>
      <a:lvl3pPr marL="688975" indent="225425" algn="l" rtl="0" eaLnBrk="0" fontAlgn="base" hangingPunct="0">
        <a:spcBef>
          <a:spcPct val="20000"/>
        </a:spcBef>
        <a:spcAft>
          <a:spcPct val="0"/>
        </a:spcAft>
        <a:buChar char="•"/>
        <a:defRPr sz="2000">
          <a:solidFill>
            <a:schemeClr val="bg1"/>
          </a:solidFill>
          <a:latin typeface="+mn-lt"/>
        </a:defRPr>
      </a:lvl3pPr>
      <a:lvl4pPr marL="968375" indent="403225" algn="l" rtl="0" eaLnBrk="0" fontAlgn="base" hangingPunct="0">
        <a:spcBef>
          <a:spcPct val="20000"/>
        </a:spcBef>
        <a:spcAft>
          <a:spcPct val="0"/>
        </a:spcAft>
        <a:buChar char="–"/>
        <a:defRPr sz="2000">
          <a:solidFill>
            <a:schemeClr val="bg1"/>
          </a:solidFill>
          <a:latin typeface="+mn-lt"/>
        </a:defRPr>
      </a:lvl4pPr>
      <a:lvl5pPr marL="1316038" indent="512763" algn="l" rtl="0" eaLnBrk="0" fontAlgn="base" hangingPunct="0">
        <a:spcBef>
          <a:spcPct val="20000"/>
        </a:spcBef>
        <a:spcAft>
          <a:spcPct val="0"/>
        </a:spcAft>
        <a:buChar char="»"/>
        <a:defRPr sz="2000">
          <a:solidFill>
            <a:schemeClr val="bg1"/>
          </a:solidFill>
          <a:latin typeface="+mn-lt"/>
        </a:defRPr>
      </a:lvl5pPr>
      <a:lvl6pPr marL="1773238" algn="l" rtl="0" fontAlgn="base">
        <a:spcBef>
          <a:spcPct val="20000"/>
        </a:spcBef>
        <a:spcAft>
          <a:spcPct val="0"/>
        </a:spcAft>
        <a:buChar char="»"/>
        <a:defRPr sz="2000">
          <a:solidFill>
            <a:schemeClr val="bg1"/>
          </a:solidFill>
          <a:latin typeface="+mn-lt"/>
        </a:defRPr>
      </a:lvl6pPr>
      <a:lvl7pPr marL="2230438" algn="l" rtl="0" fontAlgn="base">
        <a:spcBef>
          <a:spcPct val="20000"/>
        </a:spcBef>
        <a:spcAft>
          <a:spcPct val="0"/>
        </a:spcAft>
        <a:buChar char="»"/>
        <a:defRPr sz="2000">
          <a:solidFill>
            <a:schemeClr val="bg1"/>
          </a:solidFill>
          <a:latin typeface="+mn-lt"/>
        </a:defRPr>
      </a:lvl7pPr>
      <a:lvl8pPr marL="2687638" algn="l" rtl="0" fontAlgn="base">
        <a:spcBef>
          <a:spcPct val="20000"/>
        </a:spcBef>
        <a:spcAft>
          <a:spcPct val="0"/>
        </a:spcAft>
        <a:buChar char="»"/>
        <a:defRPr sz="2000">
          <a:solidFill>
            <a:schemeClr val="bg1"/>
          </a:solidFill>
          <a:latin typeface="+mn-lt"/>
        </a:defRPr>
      </a:lvl8pPr>
      <a:lvl9pPr marL="3144838" algn="l" rtl="0" fontAlgn="base">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lstStyle/>
          <a:p>
            <a:pPr eaLnBrk="1" hangingPunct="1">
              <a:lnSpc>
                <a:spcPct val="100000"/>
              </a:lnSpc>
              <a:spcBef>
                <a:spcPct val="100000"/>
              </a:spcBef>
              <a:spcAft>
                <a:spcPct val="100000"/>
              </a:spcAft>
            </a:pPr>
            <a:r>
              <a:rPr lang="en-US" smtClean="0"/>
              <a:t>Multi-Device Synchronization of JESD204B Data Converters –</a:t>
            </a:r>
            <a:endParaRPr lang="en-US" sz="1000" smtClean="0"/>
          </a:p>
        </p:txBody>
      </p:sp>
      <p:sp>
        <p:nvSpPr>
          <p:cNvPr id="6147" name="Subtitle 1"/>
          <p:cNvSpPr>
            <a:spLocks noGrp="1"/>
          </p:cNvSpPr>
          <p:nvPr>
            <p:ph type="subTitle" idx="1"/>
          </p:nvPr>
        </p:nvSpPr>
        <p:spPr/>
        <p:txBody>
          <a:bodyPr/>
          <a:lstStyle/>
          <a:p>
            <a:r>
              <a:rPr lang="en-US" smtClean="0"/>
              <a:t>June 1, 2014</a:t>
            </a:r>
          </a:p>
        </p:txBody>
      </p:sp>
      <p:sp>
        <p:nvSpPr>
          <p:cNvPr id="6148" name="Rectangle 24"/>
          <p:cNvSpPr>
            <a:spLocks noGrp="1" noChangeArrowheads="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7E0E3C9C-7C53-490D-B615-961143711CC6}" type="slidenum">
              <a:rPr lang="en-US"/>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smtClean="0"/>
              <a:t>What is a “Device Clock”?</a:t>
            </a:r>
          </a:p>
        </p:txBody>
      </p:sp>
      <p:sp>
        <p:nvSpPr>
          <p:cNvPr id="15363" name="Content Placeholder 2"/>
          <p:cNvSpPr>
            <a:spLocks noGrp="1"/>
          </p:cNvSpPr>
          <p:nvPr>
            <p:ph idx="1"/>
          </p:nvPr>
        </p:nvSpPr>
        <p:spPr/>
        <p:txBody>
          <a:bodyPr/>
          <a:lstStyle/>
          <a:p>
            <a:r>
              <a:rPr lang="en-US" smtClean="0"/>
              <a:t>At the simplest level the “device clock” is the sampling clock of the ADC or DAC</a:t>
            </a:r>
          </a:p>
          <a:p>
            <a:r>
              <a:rPr lang="en-US" smtClean="0"/>
              <a:t>However, the device clock can also be:</a:t>
            </a:r>
          </a:p>
          <a:p>
            <a:pPr lvl="1"/>
            <a:r>
              <a:rPr lang="en-US" smtClean="0"/>
              <a:t>A higher frequency clock that is </a:t>
            </a:r>
            <a:r>
              <a:rPr lang="en-US" smtClean="0">
                <a:solidFill>
                  <a:srgbClr val="FF0000"/>
                </a:solidFill>
              </a:rPr>
              <a:t>divided</a:t>
            </a:r>
            <a:r>
              <a:rPr lang="en-US" smtClean="0"/>
              <a:t> down to generate the sampling clock (harmonic clocking)</a:t>
            </a:r>
          </a:p>
          <a:p>
            <a:pPr lvl="1"/>
            <a:r>
              <a:rPr lang="en-US" smtClean="0"/>
              <a:t>A reference clock that is </a:t>
            </a:r>
            <a:r>
              <a:rPr lang="en-US" smtClean="0">
                <a:solidFill>
                  <a:srgbClr val="FF0000"/>
                </a:solidFill>
              </a:rPr>
              <a:t>multiplied</a:t>
            </a:r>
            <a:r>
              <a:rPr lang="en-US" smtClean="0"/>
              <a:t> up using a PLL to generate the sampling clock</a:t>
            </a:r>
          </a:p>
          <a:p>
            <a:r>
              <a:rPr lang="en-US" smtClean="0"/>
              <a:t>The device clock is also used to generate other clocks required by the device</a:t>
            </a:r>
          </a:p>
          <a:p>
            <a:pPr lvl="1"/>
            <a:r>
              <a:rPr lang="en-US" smtClean="0"/>
              <a:t>Divided down clocks for use in signal processing or interleaving</a:t>
            </a:r>
          </a:p>
          <a:p>
            <a:pPr lvl="1"/>
            <a:r>
              <a:rPr lang="en-US" smtClean="0"/>
              <a:t>Serdes PLL reference clock for JESD204B interface</a:t>
            </a:r>
          </a:p>
        </p:txBody>
      </p:sp>
      <p:sp>
        <p:nvSpPr>
          <p:cNvPr id="14340"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9155147B-5611-479C-B950-2B6AB65C7A49}" type="slidenum">
              <a:rPr lang="en-US"/>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smtClean="0"/>
              <a:t>Clocking Schemes – Device Clock = Fs</a:t>
            </a:r>
          </a:p>
        </p:txBody>
      </p:sp>
      <p:sp>
        <p:nvSpPr>
          <p:cNvPr id="15363"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E3CAC308-6005-4372-A4E7-8E15454CD40A}" type="slidenum">
              <a:rPr lang="en-US"/>
              <a:pPr/>
              <a:t>11</a:t>
            </a:fld>
            <a:endParaRPr lang="en-US"/>
          </a:p>
        </p:txBody>
      </p:sp>
      <p:pic>
        <p:nvPicPr>
          <p:cNvPr id="16388" name="Picture 3"/>
          <p:cNvPicPr>
            <a:picLocks noChangeAspect="1" noChangeArrowheads="1"/>
          </p:cNvPicPr>
          <p:nvPr/>
        </p:nvPicPr>
        <p:blipFill>
          <a:blip r:embed="rId2" cstate="print"/>
          <a:srcRect/>
          <a:stretch>
            <a:fillRect/>
          </a:stretch>
        </p:blipFill>
        <p:spPr bwMode="auto">
          <a:xfrm>
            <a:off x="3067050" y="1985963"/>
            <a:ext cx="3009900" cy="2886075"/>
          </a:xfrm>
          <a:prstGeom prst="rect">
            <a:avLst/>
          </a:prstGeom>
          <a:noFill/>
          <a:ln w="9525">
            <a:noFill/>
            <a:miter lim="800000"/>
            <a:headEnd/>
            <a:tailEnd/>
          </a:ln>
          <a:effectLst/>
        </p:spPr>
      </p:pic>
      <p:sp>
        <p:nvSpPr>
          <p:cNvPr id="16389" name="TextBox 4"/>
          <p:cNvSpPr txBox="1">
            <a:spLocks noChangeArrowheads="1"/>
          </p:cNvSpPr>
          <p:nvPr/>
        </p:nvSpPr>
        <p:spPr bwMode="auto">
          <a:xfrm>
            <a:off x="5143500" y="5043488"/>
            <a:ext cx="2457450" cy="923925"/>
          </a:xfrm>
          <a:prstGeom prst="rect">
            <a:avLst/>
          </a:prstGeom>
          <a:noFill/>
          <a:ln w="9525">
            <a:noFill/>
            <a:miter lim="800000"/>
            <a:headEnd/>
            <a:tailEnd/>
          </a:ln>
        </p:spPr>
        <p:txBody>
          <a:bodyPr>
            <a:spAutoFit/>
          </a:bodyPr>
          <a:lstStyle/>
          <a:p>
            <a:r>
              <a:rPr lang="en-US">
                <a:solidFill>
                  <a:schemeClr val="tx2"/>
                </a:solidFill>
              </a:rPr>
              <a:t>May contain clock dividers that require syncing w/ SYSREF</a:t>
            </a:r>
          </a:p>
        </p:txBody>
      </p:sp>
      <p:cxnSp>
        <p:nvCxnSpPr>
          <p:cNvPr id="10" name="Straight Arrow Connector 9"/>
          <p:cNvCxnSpPr/>
          <p:nvPr/>
        </p:nvCxnSpPr>
        <p:spPr>
          <a:xfrm flipH="1" flipV="1">
            <a:off x="5362575" y="4419600"/>
            <a:ext cx="361950" cy="623888"/>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6391" name="TextBox 11"/>
          <p:cNvSpPr txBox="1">
            <a:spLocks noChangeArrowheads="1"/>
          </p:cNvSpPr>
          <p:nvPr/>
        </p:nvSpPr>
        <p:spPr bwMode="auto">
          <a:xfrm>
            <a:off x="1162050" y="2719388"/>
            <a:ext cx="1905000" cy="369887"/>
          </a:xfrm>
          <a:prstGeom prst="rect">
            <a:avLst/>
          </a:prstGeom>
          <a:noFill/>
          <a:ln w="9525">
            <a:noFill/>
            <a:miter lim="800000"/>
            <a:headEnd/>
            <a:tailEnd/>
          </a:ln>
        </p:spPr>
        <p:txBody>
          <a:bodyPr>
            <a:spAutoFit/>
          </a:bodyPr>
          <a:lstStyle/>
          <a:p>
            <a:pPr algn="r"/>
            <a:r>
              <a:rPr lang="en-US"/>
              <a:t>JESD204B Data</a:t>
            </a:r>
          </a:p>
        </p:txBody>
      </p:sp>
      <p:sp>
        <p:nvSpPr>
          <p:cNvPr id="16392" name="TextBox 12"/>
          <p:cNvSpPr txBox="1">
            <a:spLocks noChangeArrowheads="1"/>
          </p:cNvSpPr>
          <p:nvPr/>
        </p:nvSpPr>
        <p:spPr bwMode="auto">
          <a:xfrm>
            <a:off x="1162050" y="3929063"/>
            <a:ext cx="1905000" cy="369887"/>
          </a:xfrm>
          <a:prstGeom prst="rect">
            <a:avLst/>
          </a:prstGeom>
          <a:noFill/>
          <a:ln w="9525">
            <a:noFill/>
            <a:miter lim="800000"/>
            <a:headEnd/>
            <a:tailEnd/>
          </a:ln>
        </p:spPr>
        <p:txBody>
          <a:bodyPr>
            <a:spAutoFit/>
          </a:bodyPr>
          <a:lstStyle/>
          <a:p>
            <a:pPr algn="r"/>
            <a:r>
              <a:rPr lang="en-US"/>
              <a:t>Device Clock</a:t>
            </a:r>
          </a:p>
        </p:txBody>
      </p:sp>
      <p:sp>
        <p:nvSpPr>
          <p:cNvPr id="16393" name="TextBox 16"/>
          <p:cNvSpPr txBox="1">
            <a:spLocks noChangeArrowheads="1"/>
          </p:cNvSpPr>
          <p:nvPr/>
        </p:nvSpPr>
        <p:spPr bwMode="auto">
          <a:xfrm>
            <a:off x="1162050" y="4419600"/>
            <a:ext cx="1905000" cy="369888"/>
          </a:xfrm>
          <a:prstGeom prst="rect">
            <a:avLst/>
          </a:prstGeom>
          <a:noFill/>
          <a:ln w="9525">
            <a:noFill/>
            <a:miter lim="800000"/>
            <a:headEnd/>
            <a:tailEnd/>
          </a:ln>
        </p:spPr>
        <p:txBody>
          <a:bodyPr>
            <a:spAutoFit/>
          </a:bodyPr>
          <a:lstStyle/>
          <a:p>
            <a:pPr algn="r"/>
            <a:r>
              <a:rPr lang="en-US"/>
              <a:t>SYSREF</a:t>
            </a:r>
          </a:p>
        </p:txBody>
      </p:sp>
      <p:sp>
        <p:nvSpPr>
          <p:cNvPr id="16394" name="TextBox 17"/>
          <p:cNvSpPr txBox="1">
            <a:spLocks noChangeArrowheads="1"/>
          </p:cNvSpPr>
          <p:nvPr/>
        </p:nvSpPr>
        <p:spPr bwMode="auto">
          <a:xfrm>
            <a:off x="690563" y="3359150"/>
            <a:ext cx="942975" cy="369888"/>
          </a:xfrm>
          <a:prstGeom prst="rect">
            <a:avLst/>
          </a:prstGeom>
          <a:noFill/>
          <a:ln w="9525">
            <a:noFill/>
            <a:miter lim="800000"/>
            <a:headEnd/>
            <a:tailEnd/>
          </a:ln>
        </p:spPr>
        <p:txBody>
          <a:bodyPr>
            <a:spAutoFit/>
          </a:bodyPr>
          <a:lstStyle/>
          <a:p>
            <a:r>
              <a:rPr lang="en-US">
                <a:solidFill>
                  <a:schemeClr val="tx2"/>
                </a:solidFill>
              </a:rPr>
              <a:t>Fs</a:t>
            </a:r>
          </a:p>
        </p:txBody>
      </p:sp>
      <p:cxnSp>
        <p:nvCxnSpPr>
          <p:cNvPr id="19" name="Straight Arrow Connector 18"/>
          <p:cNvCxnSpPr/>
          <p:nvPr/>
        </p:nvCxnSpPr>
        <p:spPr>
          <a:xfrm>
            <a:off x="1200150" y="3729038"/>
            <a:ext cx="433388" cy="200025"/>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6396" name="TextBox 19"/>
          <p:cNvSpPr txBox="1">
            <a:spLocks noChangeArrowheads="1"/>
          </p:cNvSpPr>
          <p:nvPr/>
        </p:nvSpPr>
        <p:spPr bwMode="auto">
          <a:xfrm>
            <a:off x="2033588" y="5319713"/>
            <a:ext cx="2457450" cy="647700"/>
          </a:xfrm>
          <a:prstGeom prst="rect">
            <a:avLst/>
          </a:prstGeom>
          <a:noFill/>
          <a:ln w="9525">
            <a:noFill/>
            <a:miter lim="800000"/>
            <a:headEnd/>
            <a:tailEnd/>
          </a:ln>
        </p:spPr>
        <p:txBody>
          <a:bodyPr>
            <a:spAutoFit/>
          </a:bodyPr>
          <a:lstStyle/>
          <a:p>
            <a:r>
              <a:rPr lang="en-US">
                <a:solidFill>
                  <a:schemeClr val="tx2"/>
                </a:solidFill>
              </a:rPr>
              <a:t>SYSREF is captured by the Device Clock</a:t>
            </a:r>
          </a:p>
        </p:txBody>
      </p:sp>
      <p:cxnSp>
        <p:nvCxnSpPr>
          <p:cNvPr id="21" name="Straight Arrow Connector 20"/>
          <p:cNvCxnSpPr/>
          <p:nvPr/>
        </p:nvCxnSpPr>
        <p:spPr>
          <a:xfrm flipV="1">
            <a:off x="3282950" y="4646613"/>
            <a:ext cx="395288" cy="715962"/>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6398" name="TextBox 23"/>
          <p:cNvSpPr txBox="1">
            <a:spLocks noChangeArrowheads="1"/>
          </p:cNvSpPr>
          <p:nvPr/>
        </p:nvSpPr>
        <p:spPr bwMode="auto">
          <a:xfrm>
            <a:off x="609600" y="1347788"/>
            <a:ext cx="2457450" cy="646112"/>
          </a:xfrm>
          <a:prstGeom prst="rect">
            <a:avLst/>
          </a:prstGeom>
          <a:noFill/>
          <a:ln w="9525">
            <a:noFill/>
            <a:miter lim="800000"/>
            <a:headEnd/>
            <a:tailEnd/>
          </a:ln>
        </p:spPr>
        <p:txBody>
          <a:bodyPr>
            <a:spAutoFit/>
          </a:bodyPr>
          <a:lstStyle/>
          <a:p>
            <a:r>
              <a:rPr lang="en-US">
                <a:solidFill>
                  <a:schemeClr val="tx2"/>
                </a:solidFill>
              </a:rPr>
              <a:t>SYSREF resets the LMFC</a:t>
            </a:r>
          </a:p>
        </p:txBody>
      </p:sp>
      <p:cxnSp>
        <p:nvCxnSpPr>
          <p:cNvPr id="25" name="Straight Arrow Connector 24"/>
          <p:cNvCxnSpPr/>
          <p:nvPr/>
        </p:nvCxnSpPr>
        <p:spPr>
          <a:xfrm>
            <a:off x="2679700" y="1698625"/>
            <a:ext cx="1165225" cy="1533525"/>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6400" name="TextBox 26"/>
          <p:cNvSpPr txBox="1">
            <a:spLocks noChangeArrowheads="1"/>
          </p:cNvSpPr>
          <p:nvPr/>
        </p:nvSpPr>
        <p:spPr bwMode="auto">
          <a:xfrm>
            <a:off x="6516688" y="2600325"/>
            <a:ext cx="2168525" cy="646113"/>
          </a:xfrm>
          <a:prstGeom prst="rect">
            <a:avLst/>
          </a:prstGeom>
          <a:noFill/>
          <a:ln w="9525">
            <a:noFill/>
            <a:miter lim="800000"/>
            <a:headEnd/>
            <a:tailEnd/>
          </a:ln>
        </p:spPr>
        <p:txBody>
          <a:bodyPr>
            <a:spAutoFit/>
          </a:bodyPr>
          <a:lstStyle/>
          <a:p>
            <a:r>
              <a:rPr lang="en-US">
                <a:solidFill>
                  <a:schemeClr val="tx2"/>
                </a:solidFill>
              </a:rPr>
              <a:t>May be a divided down clock</a:t>
            </a:r>
          </a:p>
        </p:txBody>
      </p:sp>
      <p:cxnSp>
        <p:nvCxnSpPr>
          <p:cNvPr id="28" name="Straight Arrow Connector 27"/>
          <p:cNvCxnSpPr/>
          <p:nvPr/>
        </p:nvCxnSpPr>
        <p:spPr>
          <a:xfrm flipH="1">
            <a:off x="5102225" y="3162300"/>
            <a:ext cx="1311275" cy="474663"/>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6402" name="TextBox 31"/>
          <p:cNvSpPr txBox="1">
            <a:spLocks noChangeArrowheads="1"/>
          </p:cNvSpPr>
          <p:nvPr/>
        </p:nvSpPr>
        <p:spPr bwMode="auto">
          <a:xfrm>
            <a:off x="6559550" y="3636963"/>
            <a:ext cx="2166938" cy="369887"/>
          </a:xfrm>
          <a:prstGeom prst="rect">
            <a:avLst/>
          </a:prstGeom>
          <a:noFill/>
          <a:ln w="9525">
            <a:noFill/>
            <a:miter lim="800000"/>
            <a:headEnd/>
            <a:tailEnd/>
          </a:ln>
        </p:spPr>
        <p:txBody>
          <a:bodyPr>
            <a:spAutoFit/>
          </a:bodyPr>
          <a:lstStyle/>
          <a:p>
            <a:r>
              <a:rPr lang="en-US">
                <a:solidFill>
                  <a:schemeClr val="tx2"/>
                </a:solidFill>
              </a:rPr>
              <a:t>Fs</a:t>
            </a:r>
          </a:p>
        </p:txBody>
      </p:sp>
      <p:cxnSp>
        <p:nvCxnSpPr>
          <p:cNvPr id="33" name="Straight Arrow Connector 32"/>
          <p:cNvCxnSpPr/>
          <p:nvPr/>
        </p:nvCxnSpPr>
        <p:spPr>
          <a:xfrm flipH="1" flipV="1">
            <a:off x="5278438" y="3729038"/>
            <a:ext cx="1238250" cy="100012"/>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4"/>
          <p:cNvPicPr>
            <a:picLocks noChangeAspect="1" noChangeArrowheads="1"/>
          </p:cNvPicPr>
          <p:nvPr/>
        </p:nvPicPr>
        <p:blipFill>
          <a:blip r:embed="rId2" cstate="print"/>
          <a:srcRect/>
          <a:stretch>
            <a:fillRect/>
          </a:stretch>
        </p:blipFill>
        <p:spPr bwMode="auto">
          <a:xfrm>
            <a:off x="3067050" y="1985963"/>
            <a:ext cx="3009900" cy="2886075"/>
          </a:xfrm>
          <a:prstGeom prst="rect">
            <a:avLst/>
          </a:prstGeom>
          <a:noFill/>
          <a:ln w="9525">
            <a:noFill/>
            <a:miter lim="800000"/>
            <a:headEnd/>
            <a:tailEnd/>
          </a:ln>
          <a:effectLst/>
        </p:spPr>
      </p:pic>
      <p:sp>
        <p:nvSpPr>
          <p:cNvPr id="17411" name="Title 1"/>
          <p:cNvSpPr>
            <a:spLocks noGrp="1"/>
          </p:cNvSpPr>
          <p:nvPr>
            <p:ph type="title"/>
          </p:nvPr>
        </p:nvSpPr>
        <p:spPr/>
        <p:txBody>
          <a:bodyPr/>
          <a:lstStyle/>
          <a:p>
            <a:r>
              <a:rPr lang="en-US" smtClean="0"/>
              <a:t>Clocking Schemes – Device Clock = Fs * N</a:t>
            </a:r>
          </a:p>
        </p:txBody>
      </p:sp>
      <p:sp>
        <p:nvSpPr>
          <p:cNvPr id="16388"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7DE97D54-CEF7-4133-9658-273DE04D70B4}" type="slidenum">
              <a:rPr lang="en-US"/>
              <a:pPr/>
              <a:t>12</a:t>
            </a:fld>
            <a:endParaRPr lang="en-US"/>
          </a:p>
        </p:txBody>
      </p:sp>
      <p:sp>
        <p:nvSpPr>
          <p:cNvPr id="17413" name="TextBox 6"/>
          <p:cNvSpPr txBox="1">
            <a:spLocks noChangeArrowheads="1"/>
          </p:cNvSpPr>
          <p:nvPr/>
        </p:nvSpPr>
        <p:spPr bwMode="auto">
          <a:xfrm>
            <a:off x="1162050" y="2719388"/>
            <a:ext cx="1905000" cy="369887"/>
          </a:xfrm>
          <a:prstGeom prst="rect">
            <a:avLst/>
          </a:prstGeom>
          <a:noFill/>
          <a:ln w="9525">
            <a:noFill/>
            <a:miter lim="800000"/>
            <a:headEnd/>
            <a:tailEnd/>
          </a:ln>
        </p:spPr>
        <p:txBody>
          <a:bodyPr>
            <a:spAutoFit/>
          </a:bodyPr>
          <a:lstStyle/>
          <a:p>
            <a:pPr algn="r"/>
            <a:r>
              <a:rPr lang="en-US"/>
              <a:t>JESD204B Data</a:t>
            </a:r>
          </a:p>
        </p:txBody>
      </p:sp>
      <p:sp>
        <p:nvSpPr>
          <p:cNvPr id="17414" name="TextBox 7"/>
          <p:cNvSpPr txBox="1">
            <a:spLocks noChangeArrowheads="1"/>
          </p:cNvSpPr>
          <p:nvPr/>
        </p:nvSpPr>
        <p:spPr bwMode="auto">
          <a:xfrm>
            <a:off x="1162050" y="3929063"/>
            <a:ext cx="1905000" cy="369887"/>
          </a:xfrm>
          <a:prstGeom prst="rect">
            <a:avLst/>
          </a:prstGeom>
          <a:noFill/>
          <a:ln w="9525">
            <a:noFill/>
            <a:miter lim="800000"/>
            <a:headEnd/>
            <a:tailEnd/>
          </a:ln>
        </p:spPr>
        <p:txBody>
          <a:bodyPr>
            <a:spAutoFit/>
          </a:bodyPr>
          <a:lstStyle/>
          <a:p>
            <a:pPr algn="r"/>
            <a:r>
              <a:rPr lang="en-US"/>
              <a:t>Device Clock</a:t>
            </a:r>
          </a:p>
        </p:txBody>
      </p:sp>
      <p:sp>
        <p:nvSpPr>
          <p:cNvPr id="17415" name="TextBox 8"/>
          <p:cNvSpPr txBox="1">
            <a:spLocks noChangeArrowheads="1"/>
          </p:cNvSpPr>
          <p:nvPr/>
        </p:nvSpPr>
        <p:spPr bwMode="auto">
          <a:xfrm>
            <a:off x="1162050" y="4419600"/>
            <a:ext cx="1905000" cy="369888"/>
          </a:xfrm>
          <a:prstGeom prst="rect">
            <a:avLst/>
          </a:prstGeom>
          <a:noFill/>
          <a:ln w="9525">
            <a:noFill/>
            <a:miter lim="800000"/>
            <a:headEnd/>
            <a:tailEnd/>
          </a:ln>
        </p:spPr>
        <p:txBody>
          <a:bodyPr>
            <a:spAutoFit/>
          </a:bodyPr>
          <a:lstStyle/>
          <a:p>
            <a:pPr algn="r"/>
            <a:r>
              <a:rPr lang="en-US"/>
              <a:t>SYSREF</a:t>
            </a:r>
          </a:p>
        </p:txBody>
      </p:sp>
      <p:sp>
        <p:nvSpPr>
          <p:cNvPr id="17416" name="TextBox 9"/>
          <p:cNvSpPr txBox="1">
            <a:spLocks noChangeArrowheads="1"/>
          </p:cNvSpPr>
          <p:nvPr/>
        </p:nvSpPr>
        <p:spPr bwMode="auto">
          <a:xfrm>
            <a:off x="5143500" y="5043488"/>
            <a:ext cx="2457450" cy="923925"/>
          </a:xfrm>
          <a:prstGeom prst="rect">
            <a:avLst/>
          </a:prstGeom>
          <a:noFill/>
          <a:ln w="9525">
            <a:noFill/>
            <a:miter lim="800000"/>
            <a:headEnd/>
            <a:tailEnd/>
          </a:ln>
        </p:spPr>
        <p:txBody>
          <a:bodyPr>
            <a:spAutoFit/>
          </a:bodyPr>
          <a:lstStyle/>
          <a:p>
            <a:r>
              <a:rPr lang="en-US">
                <a:solidFill>
                  <a:schemeClr val="tx2"/>
                </a:solidFill>
              </a:rPr>
              <a:t>May contain clock dividers that require syncing w/ SYSREF</a:t>
            </a:r>
          </a:p>
        </p:txBody>
      </p:sp>
      <p:cxnSp>
        <p:nvCxnSpPr>
          <p:cNvPr id="11" name="Straight Arrow Connector 10"/>
          <p:cNvCxnSpPr/>
          <p:nvPr/>
        </p:nvCxnSpPr>
        <p:spPr>
          <a:xfrm flipH="1" flipV="1">
            <a:off x="5362575" y="4419600"/>
            <a:ext cx="361950" cy="623888"/>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7418" name="TextBox 11"/>
          <p:cNvSpPr txBox="1">
            <a:spLocks noChangeArrowheads="1"/>
          </p:cNvSpPr>
          <p:nvPr/>
        </p:nvSpPr>
        <p:spPr bwMode="auto">
          <a:xfrm>
            <a:off x="2028825" y="5043488"/>
            <a:ext cx="2457450" cy="923925"/>
          </a:xfrm>
          <a:prstGeom prst="rect">
            <a:avLst/>
          </a:prstGeom>
          <a:noFill/>
          <a:ln w="9525">
            <a:noFill/>
            <a:miter lim="800000"/>
            <a:headEnd/>
            <a:tailEnd/>
          </a:ln>
        </p:spPr>
        <p:txBody>
          <a:bodyPr>
            <a:spAutoFit/>
          </a:bodyPr>
          <a:lstStyle/>
          <a:p>
            <a:r>
              <a:rPr lang="en-US">
                <a:solidFill>
                  <a:schemeClr val="tx2"/>
                </a:solidFill>
              </a:rPr>
              <a:t>Device clock divider requires syncing w/ SYSREF</a:t>
            </a:r>
          </a:p>
        </p:txBody>
      </p:sp>
      <p:cxnSp>
        <p:nvCxnSpPr>
          <p:cNvPr id="13" name="Straight Arrow Connector 12"/>
          <p:cNvCxnSpPr/>
          <p:nvPr/>
        </p:nvCxnSpPr>
        <p:spPr>
          <a:xfrm flipV="1">
            <a:off x="3800475" y="4419600"/>
            <a:ext cx="285750" cy="623888"/>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7420" name="TextBox 15"/>
          <p:cNvSpPr txBox="1">
            <a:spLocks noChangeArrowheads="1"/>
          </p:cNvSpPr>
          <p:nvPr/>
        </p:nvSpPr>
        <p:spPr bwMode="auto">
          <a:xfrm>
            <a:off x="690563" y="3359150"/>
            <a:ext cx="942975" cy="369888"/>
          </a:xfrm>
          <a:prstGeom prst="rect">
            <a:avLst/>
          </a:prstGeom>
          <a:noFill/>
          <a:ln w="9525">
            <a:noFill/>
            <a:miter lim="800000"/>
            <a:headEnd/>
            <a:tailEnd/>
          </a:ln>
        </p:spPr>
        <p:txBody>
          <a:bodyPr>
            <a:spAutoFit/>
          </a:bodyPr>
          <a:lstStyle/>
          <a:p>
            <a:r>
              <a:rPr lang="en-US">
                <a:solidFill>
                  <a:schemeClr val="tx2"/>
                </a:solidFill>
              </a:rPr>
              <a:t>Fs * N</a:t>
            </a:r>
          </a:p>
        </p:txBody>
      </p:sp>
      <p:cxnSp>
        <p:nvCxnSpPr>
          <p:cNvPr id="17" name="Straight Arrow Connector 16"/>
          <p:cNvCxnSpPr/>
          <p:nvPr/>
        </p:nvCxnSpPr>
        <p:spPr>
          <a:xfrm>
            <a:off x="1200150" y="3729038"/>
            <a:ext cx="433388" cy="200025"/>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6"/>
          <p:cNvPicPr>
            <a:picLocks noChangeAspect="1" noChangeArrowheads="1"/>
          </p:cNvPicPr>
          <p:nvPr/>
        </p:nvPicPr>
        <p:blipFill>
          <a:blip r:embed="rId2" cstate="print"/>
          <a:srcRect/>
          <a:stretch>
            <a:fillRect/>
          </a:stretch>
        </p:blipFill>
        <p:spPr bwMode="auto">
          <a:xfrm>
            <a:off x="5205413" y="1165225"/>
            <a:ext cx="3857625" cy="1952625"/>
          </a:xfrm>
          <a:prstGeom prst="rect">
            <a:avLst/>
          </a:prstGeom>
          <a:noFill/>
          <a:ln w="9525">
            <a:noFill/>
            <a:miter lim="800000"/>
            <a:headEnd/>
            <a:tailEnd/>
          </a:ln>
          <a:effectLst/>
        </p:spPr>
      </p:pic>
      <p:pic>
        <p:nvPicPr>
          <p:cNvPr id="18435" name="Picture 5"/>
          <p:cNvPicPr>
            <a:picLocks noChangeAspect="1" noChangeArrowheads="1"/>
          </p:cNvPicPr>
          <p:nvPr/>
        </p:nvPicPr>
        <p:blipFill>
          <a:blip r:embed="rId3" cstate="print"/>
          <a:srcRect/>
          <a:stretch>
            <a:fillRect/>
          </a:stretch>
        </p:blipFill>
        <p:spPr bwMode="auto">
          <a:xfrm>
            <a:off x="2533650" y="1985963"/>
            <a:ext cx="3019425" cy="2886075"/>
          </a:xfrm>
          <a:prstGeom prst="rect">
            <a:avLst/>
          </a:prstGeom>
          <a:noFill/>
          <a:ln w="9525">
            <a:noFill/>
            <a:miter lim="800000"/>
            <a:headEnd/>
            <a:tailEnd/>
          </a:ln>
          <a:effectLst/>
        </p:spPr>
      </p:pic>
      <p:sp>
        <p:nvSpPr>
          <p:cNvPr id="18436" name="Title 1"/>
          <p:cNvSpPr>
            <a:spLocks noGrp="1"/>
          </p:cNvSpPr>
          <p:nvPr>
            <p:ph type="title"/>
          </p:nvPr>
        </p:nvSpPr>
        <p:spPr/>
        <p:txBody>
          <a:bodyPr/>
          <a:lstStyle/>
          <a:p>
            <a:r>
              <a:rPr lang="en-US" smtClean="0"/>
              <a:t>Clocking Schemes – Device Clock = Fs / N</a:t>
            </a:r>
          </a:p>
        </p:txBody>
      </p:sp>
      <p:sp>
        <p:nvSpPr>
          <p:cNvPr id="17413"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11E2BB6D-A789-4D05-BBCE-A21AB9DEEFC6}" type="slidenum">
              <a:rPr lang="en-US"/>
              <a:pPr/>
              <a:t>13</a:t>
            </a:fld>
            <a:endParaRPr lang="en-US"/>
          </a:p>
        </p:txBody>
      </p:sp>
      <p:sp>
        <p:nvSpPr>
          <p:cNvPr id="18438" name="TextBox 7"/>
          <p:cNvSpPr txBox="1">
            <a:spLocks noChangeArrowheads="1"/>
          </p:cNvSpPr>
          <p:nvPr/>
        </p:nvSpPr>
        <p:spPr bwMode="auto">
          <a:xfrm>
            <a:off x="642938" y="2719388"/>
            <a:ext cx="1905000" cy="369887"/>
          </a:xfrm>
          <a:prstGeom prst="rect">
            <a:avLst/>
          </a:prstGeom>
          <a:noFill/>
          <a:ln w="9525">
            <a:noFill/>
            <a:miter lim="800000"/>
            <a:headEnd/>
            <a:tailEnd/>
          </a:ln>
        </p:spPr>
        <p:txBody>
          <a:bodyPr>
            <a:spAutoFit/>
          </a:bodyPr>
          <a:lstStyle/>
          <a:p>
            <a:pPr algn="r"/>
            <a:r>
              <a:rPr lang="en-US"/>
              <a:t>JESD204B Data</a:t>
            </a:r>
          </a:p>
        </p:txBody>
      </p:sp>
      <p:sp>
        <p:nvSpPr>
          <p:cNvPr id="18439" name="TextBox 8"/>
          <p:cNvSpPr txBox="1">
            <a:spLocks noChangeArrowheads="1"/>
          </p:cNvSpPr>
          <p:nvPr/>
        </p:nvSpPr>
        <p:spPr bwMode="auto">
          <a:xfrm>
            <a:off x="642938" y="3929063"/>
            <a:ext cx="1905000" cy="369887"/>
          </a:xfrm>
          <a:prstGeom prst="rect">
            <a:avLst/>
          </a:prstGeom>
          <a:noFill/>
          <a:ln w="9525">
            <a:noFill/>
            <a:miter lim="800000"/>
            <a:headEnd/>
            <a:tailEnd/>
          </a:ln>
        </p:spPr>
        <p:txBody>
          <a:bodyPr>
            <a:spAutoFit/>
          </a:bodyPr>
          <a:lstStyle/>
          <a:p>
            <a:pPr algn="r"/>
            <a:r>
              <a:rPr lang="en-US"/>
              <a:t>Device Clock</a:t>
            </a:r>
          </a:p>
        </p:txBody>
      </p:sp>
      <p:sp>
        <p:nvSpPr>
          <p:cNvPr id="18440" name="TextBox 9"/>
          <p:cNvSpPr txBox="1">
            <a:spLocks noChangeArrowheads="1"/>
          </p:cNvSpPr>
          <p:nvPr/>
        </p:nvSpPr>
        <p:spPr bwMode="auto">
          <a:xfrm>
            <a:off x="642938" y="4419600"/>
            <a:ext cx="1905000" cy="369888"/>
          </a:xfrm>
          <a:prstGeom prst="rect">
            <a:avLst/>
          </a:prstGeom>
          <a:noFill/>
          <a:ln w="9525">
            <a:noFill/>
            <a:miter lim="800000"/>
            <a:headEnd/>
            <a:tailEnd/>
          </a:ln>
        </p:spPr>
        <p:txBody>
          <a:bodyPr>
            <a:spAutoFit/>
          </a:bodyPr>
          <a:lstStyle/>
          <a:p>
            <a:pPr algn="r"/>
            <a:r>
              <a:rPr lang="en-US"/>
              <a:t>SYSREF</a:t>
            </a:r>
          </a:p>
        </p:txBody>
      </p:sp>
      <p:sp>
        <p:nvSpPr>
          <p:cNvPr id="18441" name="TextBox 10"/>
          <p:cNvSpPr txBox="1">
            <a:spLocks noChangeArrowheads="1"/>
          </p:cNvSpPr>
          <p:nvPr/>
        </p:nvSpPr>
        <p:spPr bwMode="auto">
          <a:xfrm>
            <a:off x="4624388" y="5043488"/>
            <a:ext cx="2457450" cy="923925"/>
          </a:xfrm>
          <a:prstGeom prst="rect">
            <a:avLst/>
          </a:prstGeom>
          <a:noFill/>
          <a:ln w="9525">
            <a:noFill/>
            <a:miter lim="800000"/>
            <a:headEnd/>
            <a:tailEnd/>
          </a:ln>
        </p:spPr>
        <p:txBody>
          <a:bodyPr>
            <a:spAutoFit/>
          </a:bodyPr>
          <a:lstStyle/>
          <a:p>
            <a:r>
              <a:rPr lang="en-US">
                <a:solidFill>
                  <a:schemeClr val="tx2"/>
                </a:solidFill>
              </a:rPr>
              <a:t>May contain clock dividers that require syncing w/ SYSREF</a:t>
            </a:r>
          </a:p>
        </p:txBody>
      </p:sp>
      <p:cxnSp>
        <p:nvCxnSpPr>
          <p:cNvPr id="12" name="Straight Arrow Connector 11"/>
          <p:cNvCxnSpPr/>
          <p:nvPr/>
        </p:nvCxnSpPr>
        <p:spPr>
          <a:xfrm flipH="1" flipV="1">
            <a:off x="4843463" y="4419600"/>
            <a:ext cx="361950" cy="623888"/>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8443" name="TextBox 12"/>
          <p:cNvSpPr txBox="1">
            <a:spLocks noChangeArrowheads="1"/>
          </p:cNvSpPr>
          <p:nvPr/>
        </p:nvSpPr>
        <p:spPr bwMode="auto">
          <a:xfrm>
            <a:off x="1509713" y="5043488"/>
            <a:ext cx="2678112" cy="923925"/>
          </a:xfrm>
          <a:prstGeom prst="rect">
            <a:avLst/>
          </a:prstGeom>
          <a:noFill/>
          <a:ln w="9525">
            <a:noFill/>
            <a:miter lim="800000"/>
            <a:headEnd/>
            <a:tailEnd/>
          </a:ln>
        </p:spPr>
        <p:txBody>
          <a:bodyPr>
            <a:spAutoFit/>
          </a:bodyPr>
          <a:lstStyle/>
          <a:p>
            <a:r>
              <a:rPr lang="en-US">
                <a:solidFill>
                  <a:schemeClr val="tx2"/>
                </a:solidFill>
              </a:rPr>
              <a:t>If PLL reference divider is greater than 1, syncing may be required</a:t>
            </a:r>
          </a:p>
        </p:txBody>
      </p:sp>
      <p:cxnSp>
        <p:nvCxnSpPr>
          <p:cNvPr id="14" name="Straight Arrow Connector 13"/>
          <p:cNvCxnSpPr/>
          <p:nvPr/>
        </p:nvCxnSpPr>
        <p:spPr>
          <a:xfrm flipV="1">
            <a:off x="3281363" y="4419600"/>
            <a:ext cx="285750" cy="623888"/>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8445" name="TextBox 14"/>
          <p:cNvSpPr txBox="1">
            <a:spLocks noChangeArrowheads="1"/>
          </p:cNvSpPr>
          <p:nvPr/>
        </p:nvSpPr>
        <p:spPr bwMode="auto">
          <a:xfrm>
            <a:off x="171450" y="3359150"/>
            <a:ext cx="942975" cy="369888"/>
          </a:xfrm>
          <a:prstGeom prst="rect">
            <a:avLst/>
          </a:prstGeom>
          <a:noFill/>
          <a:ln w="9525">
            <a:noFill/>
            <a:miter lim="800000"/>
            <a:headEnd/>
            <a:tailEnd/>
          </a:ln>
        </p:spPr>
        <p:txBody>
          <a:bodyPr>
            <a:spAutoFit/>
          </a:bodyPr>
          <a:lstStyle/>
          <a:p>
            <a:r>
              <a:rPr lang="en-US">
                <a:solidFill>
                  <a:schemeClr val="tx2"/>
                </a:solidFill>
              </a:rPr>
              <a:t>Fs / N</a:t>
            </a:r>
          </a:p>
        </p:txBody>
      </p:sp>
      <p:cxnSp>
        <p:nvCxnSpPr>
          <p:cNvPr id="16" name="Straight Arrow Connector 15"/>
          <p:cNvCxnSpPr/>
          <p:nvPr/>
        </p:nvCxnSpPr>
        <p:spPr>
          <a:xfrm>
            <a:off x="681038" y="3729038"/>
            <a:ext cx="433387" cy="200025"/>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4100513" y="2638425"/>
            <a:ext cx="2028825" cy="1328738"/>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8448" name="TextBox 24"/>
          <p:cNvSpPr txBox="1">
            <a:spLocks noChangeArrowheads="1"/>
          </p:cNvSpPr>
          <p:nvPr/>
        </p:nvSpPr>
        <p:spPr bwMode="auto">
          <a:xfrm>
            <a:off x="5853113" y="3089275"/>
            <a:ext cx="765175" cy="368300"/>
          </a:xfrm>
          <a:prstGeom prst="rect">
            <a:avLst/>
          </a:prstGeom>
          <a:noFill/>
          <a:ln w="9525">
            <a:noFill/>
            <a:miter lim="800000"/>
            <a:headEnd/>
            <a:tailEnd/>
          </a:ln>
        </p:spPr>
        <p:txBody>
          <a:bodyPr>
            <a:spAutoFit/>
          </a:bodyPr>
          <a:lstStyle/>
          <a:p>
            <a:r>
              <a:rPr lang="en-US">
                <a:solidFill>
                  <a:schemeClr val="tx2"/>
                </a:solidFill>
              </a:rPr>
              <a:t>PLL</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smtClean="0"/>
              <a:t>Phase Aligning Device Clocks</a:t>
            </a:r>
          </a:p>
        </p:txBody>
      </p:sp>
      <p:sp>
        <p:nvSpPr>
          <p:cNvPr id="3" name="Content Placeholder 2"/>
          <p:cNvSpPr>
            <a:spLocks noGrp="1"/>
          </p:cNvSpPr>
          <p:nvPr>
            <p:ph idx="1"/>
          </p:nvPr>
        </p:nvSpPr>
        <p:spPr/>
        <p:txBody>
          <a:bodyPr/>
          <a:lstStyle/>
          <a:p>
            <a:pPr marL="227013" lvl="1" indent="-227013">
              <a:spcBef>
                <a:spcPct val="65000"/>
              </a:spcBef>
              <a:buFontTx/>
              <a:buChar char="•"/>
              <a:defRPr/>
            </a:pPr>
            <a:r>
              <a:rPr lang="en-US" sz="2000" dirty="0" smtClean="0"/>
              <a:t>The phase alignment of the device clock dictates how well the sampling instant is aligned between parts</a:t>
            </a:r>
          </a:p>
          <a:p>
            <a:pPr>
              <a:defRPr/>
            </a:pPr>
            <a:r>
              <a:rPr lang="en-US" dirty="0" smtClean="0"/>
              <a:t>Phase alignment can be achieved by</a:t>
            </a:r>
          </a:p>
          <a:p>
            <a:pPr lvl="1">
              <a:defRPr/>
            </a:pPr>
            <a:r>
              <a:rPr lang="en-US" dirty="0" smtClean="0"/>
              <a:t>Matching clock trace lengths to each device</a:t>
            </a:r>
          </a:p>
          <a:p>
            <a:pPr lvl="1">
              <a:defRPr/>
            </a:pPr>
            <a:r>
              <a:rPr lang="en-US" dirty="0" smtClean="0"/>
              <a:t>May be able to use programmable clock delays in clock chip</a:t>
            </a:r>
          </a:p>
        </p:txBody>
      </p:sp>
      <p:sp>
        <p:nvSpPr>
          <p:cNvPr id="18436"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6C3EB760-4044-489A-864B-CD1FAD7FE5F5}" type="slidenum">
              <a:rPr lang="en-US"/>
              <a:pPr/>
              <a:t>14</a:t>
            </a:fld>
            <a:endParaRPr lang="en-US"/>
          </a:p>
        </p:txBody>
      </p:sp>
      <p:pic>
        <p:nvPicPr>
          <p:cNvPr id="19461" name="Picture 3"/>
          <p:cNvPicPr>
            <a:picLocks noChangeAspect="1" noChangeArrowheads="1"/>
          </p:cNvPicPr>
          <p:nvPr/>
        </p:nvPicPr>
        <p:blipFill>
          <a:blip r:embed="rId2" cstate="print"/>
          <a:srcRect/>
          <a:stretch>
            <a:fillRect/>
          </a:stretch>
        </p:blipFill>
        <p:spPr bwMode="auto">
          <a:xfrm>
            <a:off x="1535113" y="3098800"/>
            <a:ext cx="6073775" cy="3095625"/>
          </a:xfrm>
          <a:prstGeom prst="rect">
            <a:avLst/>
          </a:prstGeom>
          <a:noFill/>
          <a:ln w="9525">
            <a:noFill/>
            <a:miter lim="800000"/>
            <a:headEnd/>
            <a:tailEnd/>
          </a:ln>
          <a:effectLst/>
        </p:spPr>
      </p:pic>
      <p:sp>
        <p:nvSpPr>
          <p:cNvPr id="19462" name="TextBox 6"/>
          <p:cNvSpPr txBox="1">
            <a:spLocks noChangeArrowheads="1"/>
          </p:cNvSpPr>
          <p:nvPr/>
        </p:nvSpPr>
        <p:spPr bwMode="auto">
          <a:xfrm>
            <a:off x="82550" y="5043488"/>
            <a:ext cx="1620838" cy="923925"/>
          </a:xfrm>
          <a:prstGeom prst="rect">
            <a:avLst/>
          </a:prstGeom>
          <a:noFill/>
          <a:ln w="9525">
            <a:noFill/>
            <a:miter lim="800000"/>
            <a:headEnd/>
            <a:tailEnd/>
          </a:ln>
        </p:spPr>
        <p:txBody>
          <a:bodyPr>
            <a:spAutoFit/>
          </a:bodyPr>
          <a:lstStyle/>
          <a:p>
            <a:r>
              <a:rPr lang="en-US">
                <a:solidFill>
                  <a:schemeClr val="tx2"/>
                </a:solidFill>
              </a:rPr>
              <a:t>Match device clock trace lengths</a:t>
            </a:r>
          </a:p>
        </p:txBody>
      </p:sp>
      <p:cxnSp>
        <p:nvCxnSpPr>
          <p:cNvPr id="8" name="Straight Arrow Connector 7"/>
          <p:cNvCxnSpPr/>
          <p:nvPr/>
        </p:nvCxnSpPr>
        <p:spPr>
          <a:xfrm flipV="1">
            <a:off x="1489075" y="3854450"/>
            <a:ext cx="755650" cy="1189038"/>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1641475" y="4873625"/>
            <a:ext cx="603250" cy="366713"/>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9465" name="TextBox 11"/>
          <p:cNvSpPr txBox="1">
            <a:spLocks noChangeArrowheads="1"/>
          </p:cNvSpPr>
          <p:nvPr/>
        </p:nvSpPr>
        <p:spPr bwMode="auto">
          <a:xfrm>
            <a:off x="6983413" y="4779963"/>
            <a:ext cx="1858962" cy="1200150"/>
          </a:xfrm>
          <a:prstGeom prst="rect">
            <a:avLst/>
          </a:prstGeom>
          <a:noFill/>
          <a:ln w="9525">
            <a:noFill/>
            <a:miter lim="800000"/>
            <a:headEnd/>
            <a:tailEnd/>
          </a:ln>
        </p:spPr>
        <p:txBody>
          <a:bodyPr>
            <a:spAutoFit/>
          </a:bodyPr>
          <a:lstStyle/>
          <a:p>
            <a:r>
              <a:rPr lang="en-US">
                <a:solidFill>
                  <a:schemeClr val="tx2"/>
                </a:solidFill>
              </a:rPr>
              <a:t>Clock chip may have device clock delay adjustments</a:t>
            </a:r>
          </a:p>
        </p:txBody>
      </p:sp>
      <p:cxnSp>
        <p:nvCxnSpPr>
          <p:cNvPr id="13" name="Straight Arrow Connector 12"/>
          <p:cNvCxnSpPr/>
          <p:nvPr/>
        </p:nvCxnSpPr>
        <p:spPr>
          <a:xfrm flipH="1">
            <a:off x="4789488" y="5608638"/>
            <a:ext cx="2216150" cy="168275"/>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mtClean="0">
                <a:solidFill>
                  <a:schemeClr val="tx2"/>
                </a:solidFill>
              </a:rPr>
              <a:t>Clock Delays to Adjust Device Clock Skew</a:t>
            </a:r>
          </a:p>
        </p:txBody>
      </p:sp>
      <p:graphicFrame>
        <p:nvGraphicFramePr>
          <p:cNvPr id="20483" name="Object 3"/>
          <p:cNvGraphicFramePr>
            <a:graphicFrameLocks noChangeAspect="1"/>
          </p:cNvGraphicFramePr>
          <p:nvPr/>
        </p:nvGraphicFramePr>
        <p:xfrm>
          <a:off x="754063" y="1063625"/>
          <a:ext cx="7475537" cy="5181600"/>
        </p:xfrm>
        <a:graphic>
          <a:graphicData uri="http://schemas.openxmlformats.org/presentationml/2006/ole">
            <p:oleObj spid="_x0000_s20483" name="Visio" r:id="rId3" imgW="35251147" imgH="24445912" progId="Visio.Drawing.11">
              <p:embed/>
            </p:oleObj>
          </a:graphicData>
        </a:graphic>
      </p:graphicFrame>
      <p:sp>
        <p:nvSpPr>
          <p:cNvPr id="20484" name="TextBox 7"/>
          <p:cNvSpPr txBox="1">
            <a:spLocks noChangeArrowheads="1"/>
          </p:cNvSpPr>
          <p:nvPr/>
        </p:nvSpPr>
        <p:spPr bwMode="auto">
          <a:xfrm>
            <a:off x="2895600" y="5449888"/>
            <a:ext cx="4800600" cy="523875"/>
          </a:xfrm>
          <a:prstGeom prst="rect">
            <a:avLst/>
          </a:prstGeom>
          <a:noFill/>
          <a:ln w="9525">
            <a:noFill/>
            <a:miter lim="800000"/>
            <a:headEnd/>
            <a:tailEnd/>
          </a:ln>
        </p:spPr>
        <p:txBody>
          <a:bodyPr>
            <a:spAutoFit/>
          </a:bodyPr>
          <a:lstStyle/>
          <a:p>
            <a:r>
              <a:rPr lang="en-US" sz="1400"/>
              <a:t>At 3 GHz, 333.3 ps period of VCO.  Half Step = 166.65 ps.  Delaying green by 166.65 ps will reduce system skew.</a:t>
            </a:r>
          </a:p>
        </p:txBody>
      </p:sp>
      <p:sp>
        <p:nvSpPr>
          <p:cNvPr id="20485" name="TextBox 8"/>
          <p:cNvSpPr txBox="1">
            <a:spLocks noChangeArrowheads="1"/>
          </p:cNvSpPr>
          <p:nvPr/>
        </p:nvSpPr>
        <p:spPr bwMode="auto">
          <a:xfrm>
            <a:off x="7467600" y="4668838"/>
            <a:ext cx="1600200" cy="738187"/>
          </a:xfrm>
          <a:prstGeom prst="rect">
            <a:avLst/>
          </a:prstGeom>
          <a:noFill/>
          <a:ln w="9525">
            <a:solidFill>
              <a:schemeClr val="tx1"/>
            </a:solidFill>
            <a:miter lim="800000"/>
            <a:headEnd/>
            <a:tailEnd/>
          </a:ln>
        </p:spPr>
        <p:txBody>
          <a:bodyPr>
            <a:spAutoFit/>
          </a:bodyPr>
          <a:lstStyle/>
          <a:p>
            <a:r>
              <a:rPr lang="en-US" sz="1400"/>
              <a:t>Worst case = </a:t>
            </a:r>
            <a:br>
              <a:rPr lang="en-US" sz="1400"/>
            </a:br>
            <a:r>
              <a:rPr lang="en-US" sz="1400"/>
              <a:t>Half Step / 2 =</a:t>
            </a:r>
          </a:p>
          <a:p>
            <a:r>
              <a:rPr lang="en-US" sz="1400"/>
              <a:t>~83 ps for 3 GHz</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mtClean="0">
                <a:solidFill>
                  <a:schemeClr val="tx2"/>
                </a:solidFill>
              </a:rPr>
              <a:t>Clock Delays to Adjust Device Clock Skew</a:t>
            </a:r>
          </a:p>
        </p:txBody>
      </p:sp>
      <p:graphicFrame>
        <p:nvGraphicFramePr>
          <p:cNvPr id="21507" name="Object 3"/>
          <p:cNvGraphicFramePr>
            <a:graphicFrameLocks noChangeAspect="1"/>
          </p:cNvGraphicFramePr>
          <p:nvPr/>
        </p:nvGraphicFramePr>
        <p:xfrm>
          <a:off x="754063" y="1062038"/>
          <a:ext cx="7475537" cy="5181600"/>
        </p:xfrm>
        <a:graphic>
          <a:graphicData uri="http://schemas.openxmlformats.org/presentationml/2006/ole">
            <p:oleObj spid="_x0000_s21507" name="Visio" r:id="rId3" imgW="35251147" imgH="24445912" progId="Visio.Drawing.11">
              <p:embed/>
            </p:oleObj>
          </a:graphicData>
        </a:graphic>
      </p:graphicFrame>
      <p:sp>
        <p:nvSpPr>
          <p:cNvPr id="21508" name="TextBox 6"/>
          <p:cNvSpPr txBox="1">
            <a:spLocks noChangeArrowheads="1"/>
          </p:cNvSpPr>
          <p:nvPr/>
        </p:nvSpPr>
        <p:spPr bwMode="auto">
          <a:xfrm>
            <a:off x="2895600" y="5449888"/>
            <a:ext cx="4800600" cy="522287"/>
          </a:xfrm>
          <a:prstGeom prst="rect">
            <a:avLst/>
          </a:prstGeom>
          <a:noFill/>
          <a:ln w="9525">
            <a:noFill/>
            <a:miter lim="800000"/>
            <a:headEnd/>
            <a:tailEnd/>
          </a:ln>
        </p:spPr>
        <p:txBody>
          <a:bodyPr>
            <a:spAutoFit/>
          </a:bodyPr>
          <a:lstStyle/>
          <a:p>
            <a:r>
              <a:rPr lang="en-US" sz="1400"/>
              <a:t>At 3 GHz, 333.3 ps period of VCO.  Half Step = 166.65 ps.  Delaying green by 166.65 ps will reduce system skew.</a:t>
            </a:r>
          </a:p>
        </p:txBody>
      </p:sp>
      <p:sp>
        <p:nvSpPr>
          <p:cNvPr id="21509" name="TextBox 7"/>
          <p:cNvSpPr txBox="1">
            <a:spLocks noChangeArrowheads="1"/>
          </p:cNvSpPr>
          <p:nvPr/>
        </p:nvSpPr>
        <p:spPr bwMode="auto">
          <a:xfrm>
            <a:off x="7467600" y="4667250"/>
            <a:ext cx="1600200" cy="738188"/>
          </a:xfrm>
          <a:prstGeom prst="rect">
            <a:avLst/>
          </a:prstGeom>
          <a:noFill/>
          <a:ln w="9525">
            <a:solidFill>
              <a:schemeClr val="tx1"/>
            </a:solidFill>
            <a:miter lim="800000"/>
            <a:headEnd/>
            <a:tailEnd/>
          </a:ln>
        </p:spPr>
        <p:txBody>
          <a:bodyPr>
            <a:spAutoFit/>
          </a:bodyPr>
          <a:lstStyle/>
          <a:p>
            <a:r>
              <a:rPr lang="en-US" sz="1400"/>
              <a:t>Worst case = </a:t>
            </a:r>
            <a:br>
              <a:rPr lang="en-US" sz="1400"/>
            </a:br>
            <a:r>
              <a:rPr lang="en-US" sz="1400"/>
              <a:t>Half Step / 2 =</a:t>
            </a:r>
          </a:p>
          <a:p>
            <a:r>
              <a:rPr lang="en-US" sz="1400"/>
              <a:t>~83 ps for 3 GHz</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4"/>
          <p:cNvPicPr>
            <a:picLocks noChangeAspect="1" noChangeArrowheads="1"/>
          </p:cNvPicPr>
          <p:nvPr/>
        </p:nvPicPr>
        <p:blipFill>
          <a:blip r:embed="rId3" cstate="print"/>
          <a:srcRect/>
          <a:stretch>
            <a:fillRect/>
          </a:stretch>
        </p:blipFill>
        <p:spPr bwMode="auto">
          <a:xfrm>
            <a:off x="2852738" y="1697038"/>
            <a:ext cx="4005262" cy="4506912"/>
          </a:xfrm>
          <a:prstGeom prst="rect">
            <a:avLst/>
          </a:prstGeom>
          <a:noFill/>
          <a:ln w="9525">
            <a:noFill/>
            <a:miter lim="800000"/>
            <a:headEnd/>
            <a:tailEnd/>
          </a:ln>
          <a:effectLst/>
        </p:spPr>
      </p:pic>
      <p:sp>
        <p:nvSpPr>
          <p:cNvPr id="22531" name="Title 1"/>
          <p:cNvSpPr>
            <a:spLocks noGrp="1"/>
          </p:cNvSpPr>
          <p:nvPr>
            <p:ph type="title"/>
          </p:nvPr>
        </p:nvSpPr>
        <p:spPr/>
        <p:txBody>
          <a:bodyPr/>
          <a:lstStyle/>
          <a:p>
            <a:r>
              <a:rPr lang="en-US" dirty="0" smtClean="0"/>
              <a:t>Synchronizing Many Devices/Boards</a:t>
            </a:r>
          </a:p>
        </p:txBody>
      </p:sp>
      <p:sp>
        <p:nvSpPr>
          <p:cNvPr id="22532" name="Content Placeholder 2"/>
          <p:cNvSpPr>
            <a:spLocks noGrp="1"/>
          </p:cNvSpPr>
          <p:nvPr>
            <p:ph idx="1"/>
          </p:nvPr>
        </p:nvSpPr>
        <p:spPr/>
        <p:txBody>
          <a:bodyPr/>
          <a:lstStyle/>
          <a:p>
            <a:r>
              <a:rPr lang="en-US" dirty="0" smtClean="0"/>
              <a:t>If multiple clock sources must be used (&gt; ~6 ADCs or DACs) then clock delays will likely be needed</a:t>
            </a:r>
          </a:p>
        </p:txBody>
      </p:sp>
      <p:sp>
        <p:nvSpPr>
          <p:cNvPr id="21509"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5990DA8C-1CB4-42B5-BAB5-05094187B653}" type="slidenum">
              <a:rPr lang="en-US"/>
              <a:pPr/>
              <a:t>17</a:t>
            </a:fld>
            <a:endParaRPr lang="en-US"/>
          </a:p>
        </p:txBody>
      </p:sp>
      <p:sp>
        <p:nvSpPr>
          <p:cNvPr id="22534" name="TextBox 6"/>
          <p:cNvSpPr txBox="1">
            <a:spLocks noChangeArrowheads="1"/>
          </p:cNvSpPr>
          <p:nvPr/>
        </p:nvSpPr>
        <p:spPr bwMode="auto">
          <a:xfrm>
            <a:off x="366713" y="2262188"/>
            <a:ext cx="2257425" cy="646112"/>
          </a:xfrm>
          <a:prstGeom prst="rect">
            <a:avLst/>
          </a:prstGeom>
          <a:noFill/>
          <a:ln w="9525">
            <a:noFill/>
            <a:miter lim="800000"/>
            <a:headEnd/>
            <a:tailEnd/>
          </a:ln>
        </p:spPr>
        <p:txBody>
          <a:bodyPr>
            <a:spAutoFit/>
          </a:bodyPr>
          <a:lstStyle/>
          <a:p>
            <a:r>
              <a:rPr lang="en-US">
                <a:solidFill>
                  <a:schemeClr val="tx2"/>
                </a:solidFill>
              </a:rPr>
              <a:t>Distribute SYSREF to each LMK04828</a:t>
            </a:r>
          </a:p>
        </p:txBody>
      </p:sp>
      <p:cxnSp>
        <p:nvCxnSpPr>
          <p:cNvPr id="8" name="Straight Arrow Connector 7"/>
          <p:cNvCxnSpPr/>
          <p:nvPr/>
        </p:nvCxnSpPr>
        <p:spPr>
          <a:xfrm>
            <a:off x="2474913" y="2586038"/>
            <a:ext cx="1282700" cy="541337"/>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22536" name="TextBox 8"/>
          <p:cNvSpPr txBox="1">
            <a:spLocks noChangeArrowheads="1"/>
          </p:cNvSpPr>
          <p:nvPr/>
        </p:nvSpPr>
        <p:spPr bwMode="auto">
          <a:xfrm>
            <a:off x="1273175" y="3735388"/>
            <a:ext cx="1622425" cy="368300"/>
          </a:xfrm>
          <a:prstGeom prst="rect">
            <a:avLst/>
          </a:prstGeom>
          <a:noFill/>
          <a:ln w="9525">
            <a:noFill/>
            <a:miter lim="800000"/>
            <a:headEnd/>
            <a:tailEnd/>
          </a:ln>
        </p:spPr>
        <p:txBody>
          <a:bodyPr>
            <a:spAutoFit/>
          </a:bodyPr>
          <a:lstStyle/>
          <a:p>
            <a:pPr algn="r"/>
            <a:r>
              <a:rPr lang="en-US"/>
              <a:t>Reference</a:t>
            </a:r>
          </a:p>
        </p:txBody>
      </p:sp>
      <p:sp>
        <p:nvSpPr>
          <p:cNvPr id="22537" name="TextBox 13"/>
          <p:cNvSpPr txBox="1">
            <a:spLocks noChangeArrowheads="1"/>
          </p:cNvSpPr>
          <p:nvPr/>
        </p:nvSpPr>
        <p:spPr bwMode="auto">
          <a:xfrm>
            <a:off x="153988" y="4592638"/>
            <a:ext cx="2259012" cy="646112"/>
          </a:xfrm>
          <a:prstGeom prst="rect">
            <a:avLst/>
          </a:prstGeom>
          <a:noFill/>
          <a:ln w="9525">
            <a:noFill/>
            <a:miter lim="800000"/>
            <a:headEnd/>
            <a:tailEnd/>
          </a:ln>
        </p:spPr>
        <p:txBody>
          <a:bodyPr>
            <a:spAutoFit/>
          </a:bodyPr>
          <a:lstStyle/>
          <a:p>
            <a:r>
              <a:rPr lang="en-US">
                <a:solidFill>
                  <a:schemeClr val="tx2"/>
                </a:solidFill>
              </a:rPr>
              <a:t>Generate SYSREF signal</a:t>
            </a:r>
          </a:p>
        </p:txBody>
      </p:sp>
      <p:cxnSp>
        <p:nvCxnSpPr>
          <p:cNvPr id="16" name="Straight Arrow Connector 15"/>
          <p:cNvCxnSpPr/>
          <p:nvPr/>
        </p:nvCxnSpPr>
        <p:spPr>
          <a:xfrm flipV="1">
            <a:off x="2260600" y="4103688"/>
            <a:ext cx="1362075" cy="609600"/>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22539" name="TextBox 18"/>
          <p:cNvSpPr txBox="1">
            <a:spLocks noChangeArrowheads="1"/>
          </p:cNvSpPr>
          <p:nvPr/>
        </p:nvSpPr>
        <p:spPr bwMode="auto">
          <a:xfrm>
            <a:off x="1812925" y="5438775"/>
            <a:ext cx="2257425" cy="646113"/>
          </a:xfrm>
          <a:prstGeom prst="rect">
            <a:avLst/>
          </a:prstGeom>
          <a:noFill/>
          <a:ln w="9525">
            <a:noFill/>
            <a:miter lim="800000"/>
            <a:headEnd/>
            <a:tailEnd/>
          </a:ln>
        </p:spPr>
        <p:txBody>
          <a:bodyPr>
            <a:spAutoFit/>
          </a:bodyPr>
          <a:lstStyle/>
          <a:p>
            <a:r>
              <a:rPr lang="en-US">
                <a:solidFill>
                  <a:schemeClr val="tx2"/>
                </a:solidFill>
              </a:rPr>
              <a:t>Setup LMK04828 for 0-delay mode</a:t>
            </a:r>
          </a:p>
        </p:txBody>
      </p:sp>
      <p:cxnSp>
        <p:nvCxnSpPr>
          <p:cNvPr id="21" name="Straight Arrow Connector 20"/>
          <p:cNvCxnSpPr/>
          <p:nvPr/>
        </p:nvCxnSpPr>
        <p:spPr>
          <a:xfrm flipV="1">
            <a:off x="3757613" y="5238750"/>
            <a:ext cx="1096962" cy="406400"/>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22541" name="TextBox 22"/>
          <p:cNvSpPr txBox="1">
            <a:spLocks noChangeArrowheads="1"/>
          </p:cNvSpPr>
          <p:nvPr/>
        </p:nvSpPr>
        <p:spPr bwMode="auto">
          <a:xfrm>
            <a:off x="2820988" y="1863725"/>
            <a:ext cx="2257425" cy="369888"/>
          </a:xfrm>
          <a:prstGeom prst="rect">
            <a:avLst/>
          </a:prstGeom>
          <a:noFill/>
          <a:ln w="9525">
            <a:noFill/>
            <a:miter lim="800000"/>
            <a:headEnd/>
            <a:tailEnd/>
          </a:ln>
        </p:spPr>
        <p:txBody>
          <a:bodyPr>
            <a:spAutoFit/>
          </a:bodyPr>
          <a:lstStyle/>
          <a:p>
            <a:r>
              <a:rPr lang="en-US">
                <a:solidFill>
                  <a:schemeClr val="tx2"/>
                </a:solidFill>
              </a:rPr>
              <a:t>Match trace lengths</a:t>
            </a:r>
          </a:p>
        </p:txBody>
      </p:sp>
      <p:cxnSp>
        <p:nvCxnSpPr>
          <p:cNvPr id="24" name="Straight Arrow Connector 23"/>
          <p:cNvCxnSpPr/>
          <p:nvPr/>
        </p:nvCxnSpPr>
        <p:spPr>
          <a:xfrm>
            <a:off x="4954588" y="2044700"/>
            <a:ext cx="350837" cy="90488"/>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4854575" y="2233613"/>
            <a:ext cx="971550" cy="352425"/>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22544" name="TextBox 27"/>
          <p:cNvSpPr txBox="1">
            <a:spLocks noChangeArrowheads="1"/>
          </p:cNvSpPr>
          <p:nvPr/>
        </p:nvSpPr>
        <p:spPr bwMode="auto">
          <a:xfrm>
            <a:off x="6899275" y="3114675"/>
            <a:ext cx="2170113" cy="1200150"/>
          </a:xfrm>
          <a:prstGeom prst="rect">
            <a:avLst/>
          </a:prstGeom>
          <a:noFill/>
          <a:ln w="9525">
            <a:noFill/>
            <a:miter lim="800000"/>
            <a:headEnd/>
            <a:tailEnd/>
          </a:ln>
        </p:spPr>
        <p:txBody>
          <a:bodyPr>
            <a:spAutoFit/>
          </a:bodyPr>
          <a:lstStyle/>
          <a:p>
            <a:r>
              <a:rPr lang="en-US">
                <a:solidFill>
                  <a:schemeClr val="tx2"/>
                </a:solidFill>
              </a:rPr>
              <a:t>Use programmable delays to adjust relative phase of each LMK04828</a:t>
            </a:r>
          </a:p>
        </p:txBody>
      </p:sp>
      <p:cxnSp>
        <p:nvCxnSpPr>
          <p:cNvPr id="31" name="Straight Arrow Connector 30"/>
          <p:cNvCxnSpPr/>
          <p:nvPr/>
        </p:nvCxnSpPr>
        <p:spPr>
          <a:xfrm flipH="1" flipV="1">
            <a:off x="5340350" y="3221038"/>
            <a:ext cx="1558925" cy="141287"/>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H="1">
            <a:off x="5383213" y="3932238"/>
            <a:ext cx="1558925" cy="576262"/>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H="1">
            <a:off x="4200525" y="3686175"/>
            <a:ext cx="2705100" cy="288925"/>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4"/>
          <p:cNvSpPr>
            <a:spLocks noGrp="1"/>
          </p:cNvSpPr>
          <p:nvPr>
            <p:ph type="title"/>
          </p:nvPr>
        </p:nvSpPr>
        <p:spPr/>
        <p:txBody>
          <a:bodyPr/>
          <a:lstStyle/>
          <a:p>
            <a:r>
              <a:rPr lang="en-US" smtClean="0"/>
              <a:t>SYSREF Signal Requirements</a:t>
            </a:r>
          </a:p>
        </p:txBody>
      </p:sp>
      <p:sp>
        <p:nvSpPr>
          <p:cNvPr id="23555" name="Content Placeholder 5"/>
          <p:cNvSpPr>
            <a:spLocks noGrp="1"/>
          </p:cNvSpPr>
          <p:nvPr>
            <p:ph idx="1"/>
          </p:nvPr>
        </p:nvSpPr>
        <p:spPr/>
        <p:txBody>
          <a:bodyPr/>
          <a:lstStyle/>
          <a:p>
            <a:endParaRPr lang="en-US" smtClean="0"/>
          </a:p>
        </p:txBody>
      </p:sp>
      <p:sp>
        <p:nvSpPr>
          <p:cNvPr id="22532"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78817DE1-BC06-471B-B551-9BFEA431C1B8}" type="slidenum">
              <a:rPr lang="en-US"/>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What Is Required for Synchronization?</a:t>
            </a:r>
          </a:p>
        </p:txBody>
      </p:sp>
      <p:sp>
        <p:nvSpPr>
          <p:cNvPr id="24579" name="Content Placeholder 2"/>
          <p:cNvSpPr>
            <a:spLocks noGrp="1"/>
          </p:cNvSpPr>
          <p:nvPr>
            <p:ph idx="1"/>
          </p:nvPr>
        </p:nvSpPr>
        <p:spPr/>
        <p:txBody>
          <a:bodyPr/>
          <a:lstStyle/>
          <a:p>
            <a:r>
              <a:rPr lang="en-US" smtClean="0"/>
              <a:t>There are three requirements for device synchronization using JESD204B data converters</a:t>
            </a:r>
          </a:p>
          <a:p>
            <a:pPr marL="682625" lvl="1" indent="-342900">
              <a:buFontTx/>
              <a:buAutoNum type="arabicPeriod"/>
            </a:pPr>
            <a:r>
              <a:rPr lang="en-US" smtClean="0"/>
              <a:t>Phase align device clocks at each converter/logic element</a:t>
            </a:r>
          </a:p>
          <a:p>
            <a:pPr marL="682625" lvl="1" indent="-342900">
              <a:buFontTx/>
              <a:buAutoNum type="arabicPeriod"/>
            </a:pPr>
            <a:r>
              <a:rPr lang="en-US" smtClean="0">
                <a:solidFill>
                  <a:schemeClr val="tx2"/>
                </a:solidFill>
              </a:rPr>
              <a:t>Generate and capture proper SYSREF signal</a:t>
            </a:r>
          </a:p>
          <a:p>
            <a:pPr marL="682625" lvl="1" indent="-342900">
              <a:buFontTx/>
              <a:buAutoNum type="arabicPeriod"/>
            </a:pPr>
            <a:r>
              <a:rPr lang="en-US" smtClean="0"/>
              <a:t>Achieve deterministic latency by choosing an appropriate elastic buffer release point</a:t>
            </a:r>
          </a:p>
          <a:p>
            <a:pPr>
              <a:buFontTx/>
              <a:buNone/>
            </a:pPr>
            <a:endParaRPr lang="en-US" smtClean="0"/>
          </a:p>
        </p:txBody>
      </p:sp>
      <p:sp>
        <p:nvSpPr>
          <p:cNvPr id="23556"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969013D4-6015-4F3F-918E-C18386F5B86E}" type="slidenum">
              <a:rPr lang="en-US"/>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mtClean="0"/>
              <a:t>Abstract</a:t>
            </a:r>
          </a:p>
        </p:txBody>
      </p:sp>
      <p:sp>
        <p:nvSpPr>
          <p:cNvPr id="3" name="Content Placeholder 2"/>
          <p:cNvSpPr>
            <a:spLocks noGrp="1"/>
          </p:cNvSpPr>
          <p:nvPr>
            <p:ph idx="1"/>
          </p:nvPr>
        </p:nvSpPr>
        <p:spPr/>
        <p:txBody>
          <a:bodyPr/>
          <a:lstStyle/>
          <a:p>
            <a:pPr marL="0" indent="0">
              <a:buFontTx/>
              <a:buNone/>
            </a:pPr>
            <a:r>
              <a:rPr lang="en-US" smtClean="0"/>
              <a:t>Multi-device synchronization has always been a challenge with high-speed ADCs and DACs. This remains true even with the new JESD204B high-speed data converter digital interface. While the JESD204B interface simplifies some issues with synchronization, it also adds some additional complexity. This presentation will discuss the advantages and disadvantages of JESD204B regarding multi-device synchronization. Further, it will help the audience understand and work through the main issues in achieving multi-device synchronization including deterministic latency and clock design.</a:t>
            </a:r>
          </a:p>
          <a:p>
            <a:pPr marL="0" indent="0">
              <a:buFontTx/>
              <a:buNone/>
            </a:pPr>
            <a:r>
              <a:rPr lang="en-US" smtClean="0"/>
              <a:t/>
            </a:r>
            <a:br>
              <a:rPr lang="en-US" smtClean="0"/>
            </a:br>
            <a:r>
              <a:rPr lang="en-US" smtClean="0"/>
              <a:t>The concepts and examples presented will enable a system designer to:</a:t>
            </a:r>
          </a:p>
          <a:p>
            <a:pPr lvl="1"/>
            <a:r>
              <a:rPr lang="en-US" smtClean="0"/>
              <a:t>Understand the requirements for synchronization in a JESD204B system</a:t>
            </a:r>
          </a:p>
          <a:p>
            <a:pPr lvl="1"/>
            <a:r>
              <a:rPr lang="en-US" smtClean="0"/>
              <a:t>Recognize the tools available to achieve synchronization</a:t>
            </a:r>
          </a:p>
          <a:p>
            <a:pPr lvl="1"/>
            <a:r>
              <a:rPr lang="en-US" smtClean="0"/>
              <a:t>Know the considerations for synchronizing giga-sample converters</a:t>
            </a:r>
          </a:p>
          <a:p>
            <a:pPr marL="0" indent="0"/>
            <a:endParaRPr lang="en-US" smtClean="0"/>
          </a:p>
          <a:p>
            <a:pPr marL="0" indent="0">
              <a:buFontTx/>
              <a:buNone/>
            </a:pPr>
            <a:endParaRPr lang="en-US" smtClean="0"/>
          </a:p>
          <a:p>
            <a:pPr marL="0" indent="0"/>
            <a:endParaRPr lang="en-US" smtClean="0"/>
          </a:p>
        </p:txBody>
      </p:sp>
      <p:sp>
        <p:nvSpPr>
          <p:cNvPr id="4" name="Slide Number Placeholder 3"/>
          <p:cNvSpPr>
            <a:spLocks noGrp="1"/>
          </p:cNvSpPr>
          <p:nvPr>
            <p:ph type="sldNum" sz="quarter" idx="10"/>
          </p:nvPr>
        </p:nvSpPr>
        <p:spPr/>
        <p:txBody>
          <a:bodyPr/>
          <a:lstStyle/>
          <a:p>
            <a:fld id="{7D68C242-F724-4165-8CCD-0063E0B422C2}" type="slidenum">
              <a:rPr lang="en-US"/>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4"/>
          <p:cNvSpPr>
            <a:spLocks noGrp="1"/>
          </p:cNvSpPr>
          <p:nvPr>
            <p:ph type="title"/>
          </p:nvPr>
        </p:nvSpPr>
        <p:spPr/>
        <p:txBody>
          <a:bodyPr/>
          <a:lstStyle/>
          <a:p>
            <a:r>
              <a:rPr lang="en-US" smtClean="0"/>
              <a:t>What is SYSREF?</a:t>
            </a:r>
          </a:p>
        </p:txBody>
      </p:sp>
      <p:sp>
        <p:nvSpPr>
          <p:cNvPr id="25603" name="Content Placeholder 5"/>
          <p:cNvSpPr>
            <a:spLocks noGrp="1"/>
          </p:cNvSpPr>
          <p:nvPr>
            <p:ph idx="1"/>
          </p:nvPr>
        </p:nvSpPr>
        <p:spPr/>
        <p:txBody>
          <a:bodyPr/>
          <a:lstStyle/>
          <a:p>
            <a:r>
              <a:rPr lang="en-US" smtClean="0"/>
              <a:t>SYSREF is a system timing reference that is distributed to all JESD204B devices in the system</a:t>
            </a:r>
          </a:p>
          <a:p>
            <a:r>
              <a:rPr lang="en-US" smtClean="0"/>
              <a:t>SYSREF serves multiple purposes</a:t>
            </a:r>
          </a:p>
          <a:p>
            <a:pPr marL="682625" lvl="1" indent="-342900">
              <a:buFontTx/>
              <a:buAutoNum type="arabicPeriod"/>
            </a:pPr>
            <a:r>
              <a:rPr lang="en-US" smtClean="0"/>
              <a:t>Alignment of local multi-frame clocks (LMFCs) in all JESD204B devices to achieve deterministic latency</a:t>
            </a:r>
          </a:p>
          <a:p>
            <a:pPr marL="682625" lvl="1" indent="-342900">
              <a:buFontTx/>
              <a:buAutoNum type="arabicPeriod"/>
            </a:pPr>
            <a:r>
              <a:rPr lang="en-US" smtClean="0"/>
              <a:t>Synchronize internal clock dividers in all devices</a:t>
            </a:r>
          </a:p>
          <a:p>
            <a:pPr marL="682625" lvl="1" indent="-342900">
              <a:buFontTx/>
              <a:buAutoNum type="arabicPeriod"/>
            </a:pPr>
            <a:r>
              <a:rPr lang="en-US" smtClean="0"/>
              <a:t>Synchronize digital functions among devices (NCOs, gain/delay adjustments)</a:t>
            </a:r>
          </a:p>
          <a:p>
            <a:r>
              <a:rPr lang="en-US" smtClean="0"/>
              <a:t>The SYSREF signal can take multiple forms</a:t>
            </a:r>
          </a:p>
          <a:p>
            <a:pPr marL="682625" lvl="1" indent="-342900">
              <a:buFont typeface="Arial" charset="0"/>
              <a:buChar char="•"/>
            </a:pPr>
            <a:r>
              <a:rPr lang="en-US" smtClean="0"/>
              <a:t>Single-pulse</a:t>
            </a:r>
          </a:p>
          <a:p>
            <a:pPr marL="682625" lvl="1" indent="-342900">
              <a:buFont typeface="Arial" charset="0"/>
              <a:buChar char="•"/>
            </a:pPr>
            <a:r>
              <a:rPr lang="en-US" smtClean="0"/>
              <a:t>Periodic signal</a:t>
            </a:r>
          </a:p>
          <a:p>
            <a:pPr marL="682625" lvl="1" indent="-342900">
              <a:buFont typeface="Arial" charset="0"/>
              <a:buChar char="•"/>
            </a:pPr>
            <a:r>
              <a:rPr lang="en-US" smtClean="0"/>
              <a:t>Gapped-periodic signal</a:t>
            </a:r>
          </a:p>
        </p:txBody>
      </p:sp>
      <p:sp>
        <p:nvSpPr>
          <p:cNvPr id="24580"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9990692A-93A5-40C6-8215-CD0DEAAC2D02}" type="slidenum">
              <a:rPr lang="en-US"/>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smtClean="0">
                <a:solidFill>
                  <a:schemeClr val="tx2"/>
                </a:solidFill>
              </a:rPr>
              <a:t>Types of SYSREF Signals</a:t>
            </a:r>
          </a:p>
        </p:txBody>
      </p:sp>
      <p:sp>
        <p:nvSpPr>
          <p:cNvPr id="3" name="Content Placeholder 2"/>
          <p:cNvSpPr>
            <a:spLocks noGrp="1"/>
          </p:cNvSpPr>
          <p:nvPr>
            <p:ph idx="1"/>
          </p:nvPr>
        </p:nvSpPr>
        <p:spPr/>
        <p:txBody>
          <a:bodyPr>
            <a:normAutofit fontScale="92500" lnSpcReduction="10000"/>
          </a:bodyPr>
          <a:lstStyle/>
          <a:p>
            <a:pPr>
              <a:defRPr/>
            </a:pPr>
            <a:r>
              <a:rPr lang="en-US" dirty="0" smtClean="0"/>
              <a:t>Continuous SYSREF</a:t>
            </a:r>
          </a:p>
          <a:p>
            <a:pPr lvl="1">
              <a:defRPr/>
            </a:pPr>
            <a:r>
              <a:rPr lang="en-US" dirty="0" smtClean="0"/>
              <a:t>Easiest from a hardware standpoint</a:t>
            </a:r>
          </a:p>
          <a:p>
            <a:pPr lvl="1">
              <a:defRPr/>
            </a:pPr>
            <a:r>
              <a:rPr lang="en-US" dirty="0" smtClean="0"/>
              <a:t>Can be used with AC coupling to avoid </a:t>
            </a:r>
            <a:r>
              <a:rPr lang="en-US" dirty="0" err="1" smtClean="0"/>
              <a:t>Vcm</a:t>
            </a:r>
            <a:r>
              <a:rPr lang="en-US" dirty="0" smtClean="0"/>
              <a:t> issues</a:t>
            </a:r>
          </a:p>
          <a:p>
            <a:pPr lvl="1">
              <a:defRPr/>
            </a:pPr>
            <a:r>
              <a:rPr lang="en-US" dirty="0" smtClean="0"/>
              <a:t>Constant “sub-harmonic” of the sampling clock may</a:t>
            </a:r>
            <a:br>
              <a:rPr lang="en-US" dirty="0" smtClean="0"/>
            </a:br>
            <a:r>
              <a:rPr lang="en-US" dirty="0" smtClean="0"/>
              <a:t>cause spurs due to radiated noise or isolation issues</a:t>
            </a:r>
          </a:p>
          <a:p>
            <a:pPr>
              <a:defRPr/>
            </a:pPr>
            <a:r>
              <a:rPr lang="en-US" dirty="0" smtClean="0"/>
              <a:t>Gapped Periodic SYSREF</a:t>
            </a:r>
          </a:p>
          <a:p>
            <a:pPr lvl="1">
              <a:defRPr/>
            </a:pPr>
            <a:r>
              <a:rPr lang="en-US" dirty="0" smtClean="0"/>
              <a:t>Periodic pulses</a:t>
            </a:r>
          </a:p>
          <a:p>
            <a:pPr lvl="1">
              <a:defRPr/>
            </a:pPr>
            <a:r>
              <a:rPr lang="en-US" dirty="0" smtClean="0"/>
              <a:t>Depending on periodic frequency, could possibly </a:t>
            </a:r>
            <a:br>
              <a:rPr lang="en-US" dirty="0" smtClean="0"/>
            </a:br>
            <a:r>
              <a:rPr lang="en-US" dirty="0" smtClean="0"/>
              <a:t>use AC coupling</a:t>
            </a:r>
          </a:p>
          <a:p>
            <a:pPr lvl="1">
              <a:defRPr/>
            </a:pPr>
            <a:r>
              <a:rPr lang="en-US" dirty="0" smtClean="0"/>
              <a:t>Reduces radiated spurious noise</a:t>
            </a:r>
          </a:p>
          <a:p>
            <a:pPr>
              <a:defRPr/>
            </a:pPr>
            <a:r>
              <a:rPr lang="en-US" dirty="0" smtClean="0"/>
              <a:t>One-shot SYSREF</a:t>
            </a:r>
          </a:p>
          <a:p>
            <a:pPr lvl="1">
              <a:defRPr/>
            </a:pPr>
            <a:r>
              <a:rPr lang="en-US" dirty="0" smtClean="0"/>
              <a:t>Single (or multiple) pulses only when requested</a:t>
            </a:r>
          </a:p>
          <a:p>
            <a:pPr lvl="1">
              <a:defRPr/>
            </a:pPr>
            <a:r>
              <a:rPr lang="en-US" dirty="0" smtClean="0"/>
              <a:t>Cannot use AC coupling</a:t>
            </a:r>
          </a:p>
          <a:p>
            <a:pPr lvl="1">
              <a:defRPr/>
            </a:pPr>
            <a:r>
              <a:rPr lang="en-US" dirty="0" smtClean="0"/>
              <a:t>Eliminates radiated noise during normal operation</a:t>
            </a:r>
          </a:p>
          <a:p>
            <a:pPr lvl="1">
              <a:defRPr/>
            </a:pPr>
            <a:r>
              <a:rPr lang="en-US" dirty="0" smtClean="0"/>
              <a:t>Requires method to “request” SYSREF when needed</a:t>
            </a:r>
          </a:p>
        </p:txBody>
      </p:sp>
      <p:sp>
        <p:nvSpPr>
          <p:cNvPr id="25604"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161A889E-FFC0-4112-9A0E-9C931EC7D161}" type="slidenum">
              <a:rPr lang="en-US"/>
              <a:pPr/>
              <a:t>21</a:t>
            </a:fld>
            <a:endParaRPr lang="en-US"/>
          </a:p>
        </p:txBody>
      </p:sp>
      <p:pic>
        <p:nvPicPr>
          <p:cNvPr id="26629" name="Picture 6"/>
          <p:cNvPicPr>
            <a:picLocks noChangeAspect="1" noChangeArrowheads="1"/>
          </p:cNvPicPr>
          <p:nvPr/>
        </p:nvPicPr>
        <p:blipFill>
          <a:blip r:embed="rId3" cstate="print"/>
          <a:srcRect/>
          <a:stretch>
            <a:fillRect/>
          </a:stretch>
        </p:blipFill>
        <p:spPr bwMode="auto">
          <a:xfrm>
            <a:off x="6530975" y="2392363"/>
            <a:ext cx="2425700" cy="2727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3"/>
          <p:cNvPicPr>
            <a:picLocks noChangeAspect="1" noChangeArrowheads="1"/>
          </p:cNvPicPr>
          <p:nvPr/>
        </p:nvPicPr>
        <p:blipFill>
          <a:blip r:embed="rId2" cstate="print"/>
          <a:srcRect/>
          <a:stretch>
            <a:fillRect/>
          </a:stretch>
        </p:blipFill>
        <p:spPr bwMode="auto">
          <a:xfrm>
            <a:off x="3957638" y="3852863"/>
            <a:ext cx="5010150" cy="2247900"/>
          </a:xfrm>
          <a:prstGeom prst="rect">
            <a:avLst/>
          </a:prstGeom>
          <a:noFill/>
          <a:ln w="9525">
            <a:noFill/>
            <a:miter lim="800000"/>
            <a:headEnd/>
            <a:tailEnd/>
          </a:ln>
          <a:effectLst/>
        </p:spPr>
      </p:pic>
      <p:sp>
        <p:nvSpPr>
          <p:cNvPr id="27651" name="Title 1"/>
          <p:cNvSpPr>
            <a:spLocks noGrp="1"/>
          </p:cNvSpPr>
          <p:nvPr>
            <p:ph type="title"/>
          </p:nvPr>
        </p:nvSpPr>
        <p:spPr/>
        <p:txBody>
          <a:bodyPr/>
          <a:lstStyle/>
          <a:p>
            <a:r>
              <a:rPr lang="en-US" smtClean="0"/>
              <a:t>What Type of SYSREF to Use?</a:t>
            </a:r>
          </a:p>
        </p:txBody>
      </p:sp>
      <p:sp>
        <p:nvSpPr>
          <p:cNvPr id="3" name="Content Placeholder 2"/>
          <p:cNvSpPr>
            <a:spLocks noGrp="1"/>
          </p:cNvSpPr>
          <p:nvPr>
            <p:ph idx="1"/>
          </p:nvPr>
        </p:nvSpPr>
        <p:spPr>
          <a:xfrm>
            <a:off x="333375" y="874713"/>
            <a:ext cx="8467725" cy="4692650"/>
          </a:xfrm>
        </p:spPr>
        <p:txBody>
          <a:bodyPr/>
          <a:lstStyle/>
          <a:p>
            <a:pPr marL="336550" indent="-342900"/>
            <a:r>
              <a:rPr lang="en-US" dirty="0" smtClean="0"/>
              <a:t>It is recommended that SYSREF be turned off during normal operation to avoid coupling of SYSREF into the clock or analog paths through board, device, or power supply </a:t>
            </a:r>
            <a:r>
              <a:rPr lang="en-US" dirty="0" smtClean="0"/>
              <a:t>paths </a:t>
            </a:r>
            <a:r>
              <a:rPr lang="en-US" dirty="0" smtClean="0">
                <a:solidFill>
                  <a:srgbClr val="FF0000"/>
                </a:solidFill>
              </a:rPr>
              <a:t>(SYSREF is a sub-harmonic of sampling clock)</a:t>
            </a:r>
            <a:endParaRPr lang="en-US" dirty="0" smtClean="0">
              <a:solidFill>
                <a:srgbClr val="FF0000"/>
              </a:solidFill>
            </a:endParaRPr>
          </a:p>
          <a:p>
            <a:pPr marL="336550" indent="-342900"/>
            <a:r>
              <a:rPr lang="en-US" dirty="0" smtClean="0"/>
              <a:t>Pulsed SYSREF is the easiest and gives best performance but requires DC coupling</a:t>
            </a:r>
          </a:p>
          <a:p>
            <a:pPr marL="336550" indent="-342900"/>
            <a:r>
              <a:rPr lang="en-US" dirty="0" smtClean="0"/>
              <a:t>If DC coupling is not possible, then AC coupling the SYSREF signal may require some special considerations to guarantee synchronization and allow the SYSREF signal to be turned off</a:t>
            </a:r>
          </a:p>
          <a:p>
            <a:pPr marL="336550" indent="-342900">
              <a:buFontTx/>
              <a:buNone/>
            </a:pPr>
            <a:endParaRPr lang="en-US" dirty="0" smtClean="0"/>
          </a:p>
        </p:txBody>
      </p:sp>
      <p:sp>
        <p:nvSpPr>
          <p:cNvPr id="26629"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BE577854-37BC-4BBF-9CA6-7BF9CF6B2B2A}" type="slidenum">
              <a:rPr lang="en-US"/>
              <a:pPr/>
              <a:t>22</a:t>
            </a:fld>
            <a:endParaRPr lang="en-US"/>
          </a:p>
        </p:txBody>
      </p:sp>
      <p:sp>
        <p:nvSpPr>
          <p:cNvPr id="27654" name="TextBox 5"/>
          <p:cNvSpPr txBox="1">
            <a:spLocks noChangeArrowheads="1"/>
          </p:cNvSpPr>
          <p:nvPr/>
        </p:nvSpPr>
        <p:spPr bwMode="auto">
          <a:xfrm>
            <a:off x="1349375" y="4481513"/>
            <a:ext cx="2259013" cy="368300"/>
          </a:xfrm>
          <a:prstGeom prst="rect">
            <a:avLst/>
          </a:prstGeom>
          <a:noFill/>
          <a:ln w="9525">
            <a:noFill/>
            <a:miter lim="800000"/>
            <a:headEnd/>
            <a:tailEnd/>
          </a:ln>
        </p:spPr>
        <p:txBody>
          <a:bodyPr>
            <a:spAutoFit/>
          </a:bodyPr>
          <a:lstStyle/>
          <a:p>
            <a:r>
              <a:rPr lang="en-US">
                <a:solidFill>
                  <a:schemeClr val="tx2"/>
                </a:solidFill>
              </a:rPr>
              <a:t>SYSREF Spurs</a:t>
            </a:r>
          </a:p>
        </p:txBody>
      </p:sp>
      <p:cxnSp>
        <p:nvCxnSpPr>
          <p:cNvPr id="7" name="Straight Arrow Connector 6"/>
          <p:cNvCxnSpPr/>
          <p:nvPr/>
        </p:nvCxnSpPr>
        <p:spPr>
          <a:xfrm>
            <a:off x="3127375" y="4665663"/>
            <a:ext cx="2930525" cy="603250"/>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smtClean="0"/>
              <a:t>Generation of SYSREF</a:t>
            </a:r>
          </a:p>
        </p:txBody>
      </p:sp>
      <p:sp>
        <p:nvSpPr>
          <p:cNvPr id="28675" name="Content Placeholder 2"/>
          <p:cNvSpPr>
            <a:spLocks noGrp="1"/>
          </p:cNvSpPr>
          <p:nvPr>
            <p:ph idx="1"/>
          </p:nvPr>
        </p:nvSpPr>
        <p:spPr/>
        <p:txBody>
          <a:bodyPr/>
          <a:lstStyle/>
          <a:p>
            <a:r>
              <a:rPr lang="en-US" smtClean="0"/>
              <a:t>Specialty JESD204B clock chips (LMK04826/8) are ideal for generating and distributing SYSREF (and device clocks) to each device</a:t>
            </a:r>
          </a:p>
          <a:p>
            <a:pPr lvl="1"/>
            <a:r>
              <a:rPr lang="en-US" smtClean="0"/>
              <a:t>Able to generate all three types of SYSREF signals</a:t>
            </a:r>
          </a:p>
          <a:p>
            <a:pPr lvl="1"/>
            <a:r>
              <a:rPr lang="en-US" smtClean="0"/>
              <a:t>Device clocks and SYSREF signals from a pair of drivers increases immunity to delay shifts over temperature and voltage</a:t>
            </a:r>
          </a:p>
          <a:p>
            <a:pPr lvl="1"/>
            <a:r>
              <a:rPr lang="en-US" smtClean="0"/>
              <a:t>Programmable digital and analog delays allow adjustment of SYSREF to device clock delay to meet setup and hold times</a:t>
            </a:r>
          </a:p>
        </p:txBody>
      </p:sp>
      <p:sp>
        <p:nvSpPr>
          <p:cNvPr id="27652"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978E46F7-B88C-4317-8113-3883978C77F4}" type="slidenum">
              <a:rPr lang="en-US"/>
              <a:pPr/>
              <a:t>23</a:t>
            </a:fld>
            <a:endParaRPr lang="en-US"/>
          </a:p>
        </p:txBody>
      </p:sp>
      <p:pic>
        <p:nvPicPr>
          <p:cNvPr id="28677" name="Picture 2"/>
          <p:cNvPicPr>
            <a:picLocks noChangeAspect="1" noChangeArrowheads="1"/>
          </p:cNvPicPr>
          <p:nvPr/>
        </p:nvPicPr>
        <p:blipFill>
          <a:blip r:embed="rId2" cstate="print"/>
          <a:srcRect/>
          <a:stretch>
            <a:fillRect/>
          </a:stretch>
        </p:blipFill>
        <p:spPr bwMode="auto">
          <a:xfrm>
            <a:off x="458788" y="3663950"/>
            <a:ext cx="8226425" cy="2373313"/>
          </a:xfrm>
          <a:prstGeom prst="rect">
            <a:avLst/>
          </a:prstGeom>
          <a:noFill/>
          <a:ln w="9525">
            <a:noFill/>
            <a:miter lim="800000"/>
            <a:headEnd/>
            <a:tailEnd/>
          </a:ln>
          <a:effectLst/>
        </p:spPr>
      </p:pic>
      <p:sp>
        <p:nvSpPr>
          <p:cNvPr id="28678" name="TextBox 4"/>
          <p:cNvSpPr txBox="1">
            <a:spLocks noChangeArrowheads="1"/>
          </p:cNvSpPr>
          <p:nvPr/>
        </p:nvSpPr>
        <p:spPr bwMode="auto">
          <a:xfrm>
            <a:off x="582613" y="3509963"/>
            <a:ext cx="1703387" cy="369887"/>
          </a:xfrm>
          <a:prstGeom prst="rect">
            <a:avLst/>
          </a:prstGeom>
          <a:noFill/>
          <a:ln w="9525">
            <a:noFill/>
            <a:miter lim="800000"/>
            <a:headEnd/>
            <a:tailEnd/>
          </a:ln>
        </p:spPr>
        <p:txBody>
          <a:bodyPr>
            <a:spAutoFit/>
          </a:bodyPr>
          <a:lstStyle/>
          <a:p>
            <a:r>
              <a:rPr lang="en-US">
                <a:solidFill>
                  <a:schemeClr val="tx2"/>
                </a:solidFill>
              </a:rPr>
              <a:t>LMK04828</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smtClean="0"/>
              <a:t>SYSREF Synchronization Requirements</a:t>
            </a:r>
          </a:p>
        </p:txBody>
      </p:sp>
      <p:sp>
        <p:nvSpPr>
          <p:cNvPr id="29699" name="Content Placeholder 2"/>
          <p:cNvSpPr>
            <a:spLocks noGrp="1"/>
          </p:cNvSpPr>
          <p:nvPr>
            <p:ph idx="1"/>
          </p:nvPr>
        </p:nvSpPr>
        <p:spPr/>
        <p:txBody>
          <a:bodyPr/>
          <a:lstStyle/>
          <a:p>
            <a:r>
              <a:rPr lang="en-US" dirty="0" smtClean="0"/>
              <a:t>There are two requirements for SYSREF in order to achieve multi-device synchronization</a:t>
            </a:r>
          </a:p>
          <a:p>
            <a:pPr marL="682625" lvl="1" indent="-342900">
              <a:buFontTx/>
              <a:buAutoNum type="arabicPeriod"/>
            </a:pPr>
            <a:r>
              <a:rPr lang="en-US" dirty="0" smtClean="0"/>
              <a:t>SYSREF must meet setup and hold times relative to the device clock</a:t>
            </a:r>
          </a:p>
          <a:p>
            <a:pPr marL="682625" lvl="1" indent="-342900">
              <a:buFontTx/>
              <a:buAutoNum type="arabicPeriod"/>
            </a:pPr>
            <a:r>
              <a:rPr lang="en-US" dirty="0" smtClean="0"/>
              <a:t>The frequency of SYSREF must meet LMFC and clock divider requirements</a:t>
            </a:r>
          </a:p>
          <a:p>
            <a:r>
              <a:rPr lang="en-US" dirty="0" smtClean="0"/>
              <a:t>The implementation requirements of SYSREF will depend on whether the interface is AC coupled or DC coupled</a:t>
            </a:r>
          </a:p>
          <a:p>
            <a:r>
              <a:rPr lang="en-US" dirty="0" smtClean="0"/>
              <a:t>Errors in the capture of SYSREF will result in some number of device clock cycle variations between parts</a:t>
            </a:r>
          </a:p>
          <a:p>
            <a:r>
              <a:rPr lang="en-US" dirty="0" smtClean="0"/>
              <a:t>JESD204B clock chips and devices may have some features that can help meet some of these needs</a:t>
            </a:r>
          </a:p>
        </p:txBody>
      </p:sp>
      <p:sp>
        <p:nvSpPr>
          <p:cNvPr id="28676"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C85A146C-FF16-4470-9CBA-5FC8A3B9E69E}" type="slidenum">
              <a:rPr lang="en-US"/>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smtClean="0">
                <a:solidFill>
                  <a:schemeClr val="tx2"/>
                </a:solidFill>
              </a:rPr>
              <a:t>Using Programmable Delays to Meet SYSREF Setup and Hold Times</a:t>
            </a:r>
          </a:p>
        </p:txBody>
      </p:sp>
      <p:graphicFrame>
        <p:nvGraphicFramePr>
          <p:cNvPr id="6" name="Content Placeholder 5"/>
          <p:cNvGraphicFramePr>
            <a:graphicFrameLocks noGrp="1"/>
          </p:cNvGraphicFramePr>
          <p:nvPr>
            <p:ph idx="1"/>
          </p:nvPr>
        </p:nvGraphicFramePr>
        <p:xfrm>
          <a:off x="333375" y="990600"/>
          <a:ext cx="8467725" cy="2891890"/>
        </p:xfrm>
        <a:graphic>
          <a:graphicData uri="http://schemas.openxmlformats.org/drawingml/2006/table">
            <a:tbl>
              <a:tblPr/>
              <a:tblGrid>
                <a:gridCol w="5762625"/>
                <a:gridCol w="2705100"/>
              </a:tblGrid>
              <a:tr h="3651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Arial" charset="0"/>
                          <a:cs typeface="Arial" charset="0"/>
                        </a:rPr>
                        <a:t>Skew Source</a:t>
                      </a:r>
                    </a:p>
                  </a:txBody>
                  <a:tcPr marT="45730" marB="4573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Arial" charset="0"/>
                          <a:cs typeface="Arial" charset="0"/>
                        </a:rPr>
                        <a:t>Skew Variation</a:t>
                      </a:r>
                    </a:p>
                  </a:txBody>
                  <a:tcPr marT="45730" marB="4573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533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cs typeface="Arial" charset="0"/>
                        </a:rPr>
                        <a:t>Skew at output between Device CLK and SYSREF</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Arial" charset="0"/>
                          <a:cs typeface="Arial" charset="0"/>
                        </a:rPr>
                        <a:t>Source: Typical maximum from LMK04800</a:t>
                      </a:r>
                    </a:p>
                  </a:txBody>
                  <a:tcPr marT="45730" marB="4573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2E2E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ungsuh" pitchFamily="18" charset="-127"/>
                          <a:ea typeface="Gungsuh" pitchFamily="18" charset="-127"/>
                          <a:cs typeface="Arial" charset="0"/>
                        </a:rPr>
                        <a:t>±</a:t>
                      </a:r>
                      <a:r>
                        <a:rPr kumimoji="0" lang="en-US" sz="1800" b="0" i="0" u="none" strike="noStrike" cap="none" normalizeH="0" baseline="0" smtClean="0">
                          <a:ln>
                            <a:noFill/>
                          </a:ln>
                          <a:solidFill>
                            <a:srgbClr val="000000"/>
                          </a:solidFill>
                          <a:effectLst/>
                          <a:latin typeface="Arial" charset="0"/>
                          <a:ea typeface="Gungsuh" pitchFamily="18" charset="-127"/>
                          <a:cs typeface="Arial" charset="0"/>
                        </a:rPr>
                        <a:t>30 ps</a:t>
                      </a:r>
                    </a:p>
                  </a:txBody>
                  <a:tcPr marT="45730" marB="4573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2E2E2"/>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cs typeface="Arial" charset="0"/>
                        </a:rPr>
                        <a:t>Skew from trace mismatch</a:t>
                      </a:r>
                    </a:p>
                  </a:txBody>
                  <a:tcPr marT="45730" marB="4573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1F1F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Gungsuh" pitchFamily="18" charset="-127"/>
                          <a:ea typeface="Gungsuh" pitchFamily="18" charset="-127"/>
                          <a:cs typeface="Arial" charset="0"/>
                        </a:rPr>
                        <a:t>±</a:t>
                      </a:r>
                      <a:r>
                        <a:rPr kumimoji="0" lang="en-US" sz="1800" b="0" i="0" u="none" strike="noStrike" cap="none" normalizeH="0" baseline="0" smtClean="0">
                          <a:ln>
                            <a:noFill/>
                          </a:ln>
                          <a:solidFill>
                            <a:srgbClr val="000000"/>
                          </a:solidFill>
                          <a:effectLst/>
                          <a:latin typeface="Arial" charset="0"/>
                          <a:ea typeface="Gungsuh" pitchFamily="18" charset="-127"/>
                          <a:cs typeface="Arial" charset="0"/>
                        </a:rPr>
                        <a:t>30 ps</a:t>
                      </a:r>
                    </a:p>
                  </a:txBody>
                  <a:tcPr marT="45730" marB="4573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1F1F1"/>
                    </a:solidFill>
                  </a:tcPr>
                </a:tc>
              </a:tr>
              <a:tr h="517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cs typeface="Arial" charset="0"/>
                        </a:rPr>
                        <a:t>Skew at input between Device CLK and SYSREF</a:t>
                      </a:r>
                    </a:p>
                  </a:txBody>
                  <a:tcPr marT="45730" marB="4573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2E2E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Arial" charset="0"/>
                          <a:cs typeface="Arial" charset="0"/>
                        </a:rPr>
                        <a:t>Accounted for by SYSREF to Device Clock Window size</a:t>
                      </a:r>
                    </a:p>
                  </a:txBody>
                  <a:tcPr marT="45730" marB="4573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2E2E2"/>
                    </a:solidFill>
                  </a:tcPr>
                </a:tc>
              </a:tr>
              <a:tr h="3651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cs typeface="Arial" charset="0"/>
                        </a:rPr>
                        <a:t>Device Setup/Hold Time</a:t>
                      </a:r>
                      <a:endParaRPr kumimoji="0" lang="en-US" sz="1100" b="0" i="0" u="none" strike="noStrike" cap="none" normalizeH="0" baseline="0" smtClean="0">
                        <a:ln>
                          <a:noFill/>
                        </a:ln>
                        <a:solidFill>
                          <a:srgbClr val="000000"/>
                        </a:solidFill>
                        <a:effectLst/>
                        <a:latin typeface="Arial" charset="0"/>
                        <a:cs typeface="Arial" charset="0"/>
                      </a:endParaRPr>
                    </a:p>
                  </a:txBody>
                  <a:tcPr marT="45730" marB="4573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1F1F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cs typeface="Arial" charset="0"/>
                        </a:rPr>
                        <a:t>400 ps/100 ps</a:t>
                      </a:r>
                      <a:endParaRPr kumimoji="0" lang="en-US" sz="1400" b="0" i="0" u="none" strike="noStrike" cap="none" normalizeH="0" baseline="0" smtClean="0">
                        <a:ln>
                          <a:noFill/>
                        </a:ln>
                        <a:solidFill>
                          <a:srgbClr val="000000"/>
                        </a:solidFill>
                        <a:effectLst/>
                        <a:latin typeface="Arial" charset="0"/>
                        <a:cs typeface="Arial" charset="0"/>
                      </a:endParaRPr>
                    </a:p>
                  </a:txBody>
                  <a:tcPr marT="45730" marB="4573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1F1F1"/>
                    </a:solidFill>
                  </a:tcPr>
                </a:tc>
              </a:tr>
              <a:tr h="3651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cs typeface="Arial" charset="0"/>
                        </a:rPr>
                        <a:t>Clock Period</a:t>
                      </a:r>
                    </a:p>
                  </a:txBody>
                  <a:tcPr marT="45730" marB="4573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cs typeface="Arial" charset="0"/>
                        </a:rPr>
                        <a:t>1000 ps</a:t>
                      </a:r>
                      <a:endParaRPr kumimoji="0" lang="en-US" sz="1400" b="0" i="0" u="none" strike="noStrike" cap="none" normalizeH="0" baseline="0" smtClean="0">
                        <a:ln>
                          <a:noFill/>
                        </a:ln>
                        <a:solidFill>
                          <a:srgbClr val="000000"/>
                        </a:solidFill>
                        <a:effectLst/>
                        <a:latin typeface="Arial" charset="0"/>
                        <a:cs typeface="Arial" charset="0"/>
                      </a:endParaRPr>
                    </a:p>
                  </a:txBody>
                  <a:tcPr marT="45730" marB="4573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CCC"/>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cs typeface="Arial" charset="0"/>
                        </a:rPr>
                        <a:t>SYSREF to Device Clock Window</a:t>
                      </a:r>
                    </a:p>
                  </a:txBody>
                  <a:tcPr marT="45730" marB="4573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1F1F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cs typeface="Arial" charset="0"/>
                        </a:rPr>
                        <a:t>380 ps</a:t>
                      </a:r>
                    </a:p>
                  </a:txBody>
                  <a:tcPr marT="45730" marB="4573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1F1F1"/>
                    </a:solidFill>
                  </a:tcPr>
                </a:tc>
              </a:tr>
            </a:tbl>
          </a:graphicData>
        </a:graphic>
      </p:graphicFrame>
      <p:sp>
        <p:nvSpPr>
          <p:cNvPr id="67" name="Rectangle 66"/>
          <p:cNvSpPr/>
          <p:nvPr/>
        </p:nvSpPr>
        <p:spPr>
          <a:xfrm>
            <a:off x="800100" y="4648200"/>
            <a:ext cx="2127250" cy="1371600"/>
          </a:xfrm>
          <a:prstGeom prst="rect">
            <a:avLst/>
          </a:prstGeom>
          <a:solidFill>
            <a:srgbClr val="FF0000">
              <a:alpha val="20000"/>
            </a:srgb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b"/>
          <a:lstStyle/>
          <a:p>
            <a:pPr algn="ctr">
              <a:defRPr/>
            </a:pPr>
            <a:r>
              <a:rPr lang="en-US" dirty="0">
                <a:solidFill>
                  <a:schemeClr val="tx1"/>
                </a:solidFill>
              </a:rPr>
              <a:t>SYSREF</a:t>
            </a:r>
          </a:p>
          <a:p>
            <a:pPr algn="ctr">
              <a:defRPr/>
            </a:pPr>
            <a:r>
              <a:rPr lang="en-US" dirty="0">
                <a:solidFill>
                  <a:schemeClr val="tx1"/>
                </a:solidFill>
              </a:rPr>
              <a:t>Window</a:t>
            </a:r>
          </a:p>
        </p:txBody>
      </p:sp>
      <p:grpSp>
        <p:nvGrpSpPr>
          <p:cNvPr id="30750" name="Group 147"/>
          <p:cNvGrpSpPr>
            <a:grpSpLocks/>
          </p:cNvGrpSpPr>
          <p:nvPr/>
        </p:nvGrpSpPr>
        <p:grpSpPr bwMode="auto">
          <a:xfrm>
            <a:off x="152400" y="5400675"/>
            <a:ext cx="8763000" cy="479425"/>
            <a:chOff x="152400" y="5400322"/>
            <a:chExt cx="8763000" cy="479778"/>
          </a:xfrm>
        </p:grpSpPr>
        <p:cxnSp>
          <p:nvCxnSpPr>
            <p:cNvPr id="14" name="Straight Connector 13"/>
            <p:cNvCxnSpPr/>
            <p:nvPr/>
          </p:nvCxnSpPr>
          <p:spPr>
            <a:xfrm>
              <a:off x="152400" y="5880100"/>
              <a:ext cx="22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381000" y="5400322"/>
              <a:ext cx="20955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381000" y="5400322"/>
              <a:ext cx="0" cy="479778"/>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30791" name="Group 22"/>
            <p:cNvGrpSpPr>
              <a:grpSpLocks/>
            </p:cNvGrpSpPr>
            <p:nvPr/>
          </p:nvGrpSpPr>
          <p:grpSpPr bwMode="auto">
            <a:xfrm>
              <a:off x="2476500" y="5400322"/>
              <a:ext cx="4191000" cy="479778"/>
              <a:chOff x="1600200" y="5410200"/>
              <a:chExt cx="762000" cy="609600"/>
            </a:xfrm>
          </p:grpSpPr>
          <p:grpSp>
            <p:nvGrpSpPr>
              <p:cNvPr id="30795" name="Group 16"/>
              <p:cNvGrpSpPr>
                <a:grpSpLocks/>
              </p:cNvGrpSpPr>
              <p:nvPr/>
            </p:nvGrpSpPr>
            <p:grpSpPr bwMode="auto">
              <a:xfrm>
                <a:off x="1600200" y="5410200"/>
                <a:ext cx="762000" cy="609600"/>
                <a:chOff x="838200" y="4876800"/>
                <a:chExt cx="7010400" cy="609600"/>
              </a:xfrm>
            </p:grpSpPr>
            <p:cxnSp>
              <p:nvCxnSpPr>
                <p:cNvPr id="18" name="Straight Connector 17"/>
                <p:cNvCxnSpPr/>
                <p:nvPr/>
              </p:nvCxnSpPr>
              <p:spPr>
                <a:xfrm>
                  <a:off x="838200" y="5486400"/>
                  <a:ext cx="35052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4343400" y="4876800"/>
                  <a:ext cx="35052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4343400" y="4876800"/>
                  <a:ext cx="0" cy="609600"/>
                </a:xfrm>
                <a:prstGeom prst="line">
                  <a:avLst/>
                </a:prstGeom>
                <a:ln w="28575"/>
              </p:spPr>
              <p:style>
                <a:lnRef idx="1">
                  <a:schemeClr val="accent1"/>
                </a:lnRef>
                <a:fillRef idx="0">
                  <a:schemeClr val="accent1"/>
                </a:fillRef>
                <a:effectRef idx="0">
                  <a:schemeClr val="accent1"/>
                </a:effectRef>
                <a:fontRef idx="minor">
                  <a:schemeClr val="tx1"/>
                </a:fontRef>
              </p:style>
            </p:cxnSp>
          </p:grpSp>
          <p:cxnSp>
            <p:nvCxnSpPr>
              <p:cNvPr id="22" name="Straight Connector 21"/>
              <p:cNvCxnSpPr/>
              <p:nvPr/>
            </p:nvCxnSpPr>
            <p:spPr>
              <a:xfrm>
                <a:off x="1600200" y="5410200"/>
                <a:ext cx="0" cy="609600"/>
              </a:xfrm>
              <a:prstGeom prst="line">
                <a:avLst/>
              </a:prstGeom>
              <a:ln w="28575"/>
            </p:spPr>
            <p:style>
              <a:lnRef idx="1">
                <a:schemeClr val="accent1"/>
              </a:lnRef>
              <a:fillRef idx="0">
                <a:schemeClr val="accent1"/>
              </a:fillRef>
              <a:effectRef idx="0">
                <a:schemeClr val="accent1"/>
              </a:effectRef>
              <a:fontRef idx="minor">
                <a:schemeClr val="tx1"/>
              </a:fontRef>
            </p:style>
          </p:cxnSp>
        </p:grpSp>
        <p:cxnSp>
          <p:nvCxnSpPr>
            <p:cNvPr id="73" name="Straight Connector 72"/>
            <p:cNvCxnSpPr/>
            <p:nvPr/>
          </p:nvCxnSpPr>
          <p:spPr>
            <a:xfrm>
              <a:off x="6667500" y="5880100"/>
              <a:ext cx="20955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8763000" y="5400322"/>
              <a:ext cx="1524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flipV="1">
              <a:off x="8763000" y="5400322"/>
              <a:ext cx="0" cy="479778"/>
            </a:xfrm>
            <a:prstGeom prst="line">
              <a:avLst/>
            </a:prstGeom>
            <a:ln w="28575"/>
          </p:spPr>
          <p:style>
            <a:lnRef idx="1">
              <a:schemeClr val="accent1"/>
            </a:lnRef>
            <a:fillRef idx="0">
              <a:schemeClr val="accent1"/>
            </a:fillRef>
            <a:effectRef idx="0">
              <a:schemeClr val="accent1"/>
            </a:effectRef>
            <a:fontRef idx="minor">
              <a:schemeClr val="tx1"/>
            </a:fontRef>
          </p:style>
        </p:cxnSp>
      </p:grpSp>
      <p:cxnSp>
        <p:nvCxnSpPr>
          <p:cNvPr id="77" name="Straight Connector 76"/>
          <p:cNvCxnSpPr/>
          <p:nvPr/>
        </p:nvCxnSpPr>
        <p:spPr>
          <a:xfrm>
            <a:off x="6667500" y="5400675"/>
            <a:ext cx="0" cy="479425"/>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5" name="Straight Arrow Connector 84"/>
          <p:cNvCxnSpPr/>
          <p:nvPr/>
        </p:nvCxnSpPr>
        <p:spPr>
          <a:xfrm>
            <a:off x="4572000" y="6096000"/>
            <a:ext cx="4191000"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30753" name="TextBox 86"/>
          <p:cNvSpPr txBox="1">
            <a:spLocks noChangeArrowheads="1"/>
          </p:cNvSpPr>
          <p:nvPr/>
        </p:nvSpPr>
        <p:spPr bwMode="auto">
          <a:xfrm>
            <a:off x="5486400" y="5942013"/>
            <a:ext cx="1066800" cy="277812"/>
          </a:xfrm>
          <a:prstGeom prst="rect">
            <a:avLst/>
          </a:prstGeom>
          <a:solidFill>
            <a:schemeClr val="bg1"/>
          </a:solidFill>
          <a:ln w="9525">
            <a:noFill/>
            <a:miter lim="800000"/>
            <a:headEnd/>
            <a:tailEnd/>
          </a:ln>
        </p:spPr>
        <p:txBody>
          <a:bodyPr>
            <a:spAutoFit/>
          </a:bodyPr>
          <a:lstStyle/>
          <a:p>
            <a:pPr algn="ctr"/>
            <a:r>
              <a:rPr lang="en-US" sz="1200"/>
              <a:t>1 GHz, 1 ns</a:t>
            </a:r>
          </a:p>
        </p:txBody>
      </p:sp>
      <p:cxnSp>
        <p:nvCxnSpPr>
          <p:cNvPr id="89" name="Straight Arrow Connector 88"/>
          <p:cNvCxnSpPr/>
          <p:nvPr/>
        </p:nvCxnSpPr>
        <p:spPr>
          <a:xfrm flipH="1">
            <a:off x="2895600" y="5546725"/>
            <a:ext cx="1676400"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30755" name="TextBox 89"/>
          <p:cNvSpPr txBox="1">
            <a:spLocks noChangeArrowheads="1"/>
          </p:cNvSpPr>
          <p:nvPr/>
        </p:nvSpPr>
        <p:spPr bwMode="auto">
          <a:xfrm>
            <a:off x="3314700" y="5414963"/>
            <a:ext cx="838200" cy="277812"/>
          </a:xfrm>
          <a:prstGeom prst="rect">
            <a:avLst/>
          </a:prstGeom>
          <a:solidFill>
            <a:schemeClr val="bg1"/>
          </a:solidFill>
          <a:ln w="9525">
            <a:noFill/>
            <a:miter lim="800000"/>
            <a:headEnd/>
            <a:tailEnd/>
          </a:ln>
        </p:spPr>
        <p:txBody>
          <a:bodyPr>
            <a:spAutoFit/>
          </a:bodyPr>
          <a:lstStyle/>
          <a:p>
            <a:pPr algn="ctr"/>
            <a:r>
              <a:rPr lang="en-US" sz="1200"/>
              <a:t>400 ps</a:t>
            </a:r>
          </a:p>
        </p:txBody>
      </p:sp>
      <p:cxnSp>
        <p:nvCxnSpPr>
          <p:cNvPr id="104" name="Straight Arrow Connector 103"/>
          <p:cNvCxnSpPr/>
          <p:nvPr/>
        </p:nvCxnSpPr>
        <p:spPr>
          <a:xfrm flipH="1">
            <a:off x="1143000" y="6199188"/>
            <a:ext cx="1447800"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30757" name="TextBox 105"/>
          <p:cNvSpPr txBox="1">
            <a:spLocks noChangeArrowheads="1"/>
          </p:cNvSpPr>
          <p:nvPr/>
        </p:nvSpPr>
        <p:spPr bwMode="auto">
          <a:xfrm>
            <a:off x="1314450" y="6046788"/>
            <a:ext cx="838200" cy="277812"/>
          </a:xfrm>
          <a:prstGeom prst="rect">
            <a:avLst/>
          </a:prstGeom>
          <a:solidFill>
            <a:schemeClr val="bg1"/>
          </a:solidFill>
          <a:ln w="9525">
            <a:noFill/>
            <a:miter lim="800000"/>
            <a:headEnd/>
            <a:tailEnd/>
          </a:ln>
        </p:spPr>
        <p:txBody>
          <a:bodyPr>
            <a:spAutoFit/>
          </a:bodyPr>
          <a:lstStyle/>
          <a:p>
            <a:pPr algn="ctr"/>
            <a:r>
              <a:rPr lang="en-US" sz="1200"/>
              <a:t>380 ps</a:t>
            </a:r>
          </a:p>
        </p:txBody>
      </p:sp>
      <p:grpSp>
        <p:nvGrpSpPr>
          <p:cNvPr id="30758" name="Group 132"/>
          <p:cNvGrpSpPr>
            <a:grpSpLocks/>
          </p:cNvGrpSpPr>
          <p:nvPr/>
        </p:nvGrpSpPr>
        <p:grpSpPr bwMode="auto">
          <a:xfrm>
            <a:off x="381000" y="4114800"/>
            <a:ext cx="2794000" cy="465138"/>
            <a:chOff x="381000" y="4479173"/>
            <a:chExt cx="2794000" cy="100111"/>
          </a:xfrm>
        </p:grpSpPr>
        <p:sp>
          <p:nvSpPr>
            <p:cNvPr id="132" name="Rectangle 131"/>
            <p:cNvSpPr/>
            <p:nvPr/>
          </p:nvSpPr>
          <p:spPr>
            <a:xfrm>
              <a:off x="2476500" y="4482248"/>
              <a:ext cx="698500" cy="9396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a:solidFill>
                    <a:schemeClr val="tx1"/>
                  </a:solidFill>
                </a:rPr>
                <a:t>167 ps</a:t>
              </a:r>
            </a:p>
          </p:txBody>
        </p:sp>
        <p:sp>
          <p:nvSpPr>
            <p:cNvPr id="121" name="Rectangle 120"/>
            <p:cNvSpPr/>
            <p:nvPr/>
          </p:nvSpPr>
          <p:spPr>
            <a:xfrm>
              <a:off x="1778000" y="4482248"/>
              <a:ext cx="698500" cy="9396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a:solidFill>
                    <a:schemeClr val="tx1"/>
                  </a:solidFill>
                </a:rPr>
                <a:t>167 ps</a:t>
              </a:r>
            </a:p>
          </p:txBody>
        </p:sp>
        <p:sp>
          <p:nvSpPr>
            <p:cNvPr id="122" name="Rectangle 121"/>
            <p:cNvSpPr/>
            <p:nvPr/>
          </p:nvSpPr>
          <p:spPr>
            <a:xfrm>
              <a:off x="1079500" y="4482248"/>
              <a:ext cx="698500" cy="9396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a:solidFill>
                    <a:schemeClr val="tx1"/>
                  </a:solidFill>
                </a:rPr>
                <a:t>167 ps</a:t>
              </a:r>
            </a:p>
          </p:txBody>
        </p:sp>
        <p:sp>
          <p:nvSpPr>
            <p:cNvPr id="123" name="Rectangle 122"/>
            <p:cNvSpPr/>
            <p:nvPr/>
          </p:nvSpPr>
          <p:spPr>
            <a:xfrm>
              <a:off x="381000" y="4482248"/>
              <a:ext cx="698500" cy="9396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a:solidFill>
                    <a:schemeClr val="tx1"/>
                  </a:solidFill>
                </a:rPr>
                <a:t>167 ps</a:t>
              </a:r>
            </a:p>
          </p:txBody>
        </p:sp>
        <p:cxnSp>
          <p:nvCxnSpPr>
            <p:cNvPr id="129" name="Straight Connector 128"/>
            <p:cNvCxnSpPr/>
            <p:nvPr/>
          </p:nvCxnSpPr>
          <p:spPr>
            <a:xfrm>
              <a:off x="1081088" y="4479173"/>
              <a:ext cx="0" cy="100111"/>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1776413" y="4479173"/>
              <a:ext cx="0" cy="100111"/>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a:off x="2476500" y="4479173"/>
              <a:ext cx="0" cy="100111"/>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382588" y="4479173"/>
              <a:ext cx="0" cy="100111"/>
            </a:xfrm>
            <a:prstGeom prst="line">
              <a:avLst/>
            </a:prstGeom>
            <a:ln w="571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3163888" y="4479173"/>
              <a:ext cx="0" cy="100111"/>
            </a:xfrm>
            <a:prstGeom prst="line">
              <a:avLst/>
            </a:prstGeom>
            <a:ln w="5715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137" name="Straight Arrow Connector 136"/>
          <p:cNvCxnSpPr>
            <a:stCxn id="67" idx="3"/>
          </p:cNvCxnSpPr>
          <p:nvPr/>
        </p:nvCxnSpPr>
        <p:spPr>
          <a:xfrm>
            <a:off x="2927350" y="5334000"/>
            <a:ext cx="1644650" cy="0"/>
          </a:xfrm>
          <a:prstGeom prst="straightConnector1">
            <a:avLst/>
          </a:prstGeom>
          <a:ln w="28575">
            <a:solidFill>
              <a:schemeClr val="tx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flipV="1">
            <a:off x="4572000" y="5040313"/>
            <a:ext cx="0" cy="600075"/>
          </a:xfrm>
          <a:prstGeom prst="line">
            <a:avLst/>
          </a:prstGeom>
          <a:ln w="28575">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sp>
        <p:nvSpPr>
          <p:cNvPr id="30761" name="TextBox 140"/>
          <p:cNvSpPr txBox="1">
            <a:spLocks noChangeArrowheads="1"/>
          </p:cNvSpPr>
          <p:nvPr/>
        </p:nvSpPr>
        <p:spPr bwMode="auto">
          <a:xfrm>
            <a:off x="4589463" y="4208463"/>
            <a:ext cx="3124200" cy="277812"/>
          </a:xfrm>
          <a:prstGeom prst="rect">
            <a:avLst/>
          </a:prstGeom>
          <a:noFill/>
          <a:ln w="9525">
            <a:noFill/>
            <a:miter lim="800000"/>
            <a:headEnd/>
            <a:tailEnd/>
          </a:ln>
        </p:spPr>
        <p:txBody>
          <a:bodyPr>
            <a:spAutoFit/>
          </a:bodyPr>
          <a:lstStyle/>
          <a:p>
            <a:r>
              <a:rPr lang="en-US" sz="1200"/>
              <a:t>3 GHz VCO digital delay adjustment</a:t>
            </a:r>
          </a:p>
        </p:txBody>
      </p:sp>
      <p:cxnSp>
        <p:nvCxnSpPr>
          <p:cNvPr id="143" name="Straight Arrow Connector 142"/>
          <p:cNvCxnSpPr/>
          <p:nvPr/>
        </p:nvCxnSpPr>
        <p:spPr>
          <a:xfrm flipH="1">
            <a:off x="3314700" y="4346575"/>
            <a:ext cx="10287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nvGrpSpPr>
          <p:cNvPr id="30763" name="Group 157"/>
          <p:cNvGrpSpPr>
            <a:grpSpLocks/>
          </p:cNvGrpSpPr>
          <p:nvPr/>
        </p:nvGrpSpPr>
        <p:grpSpPr bwMode="auto">
          <a:xfrm>
            <a:off x="152400" y="4800600"/>
            <a:ext cx="6269038" cy="479425"/>
            <a:chOff x="-1485900" y="4724400"/>
            <a:chExt cx="9010650" cy="479778"/>
          </a:xfrm>
        </p:grpSpPr>
        <p:grpSp>
          <p:nvGrpSpPr>
            <p:cNvPr id="30774" name="Group 82"/>
            <p:cNvGrpSpPr>
              <a:grpSpLocks/>
            </p:cNvGrpSpPr>
            <p:nvPr/>
          </p:nvGrpSpPr>
          <p:grpSpPr bwMode="auto">
            <a:xfrm>
              <a:off x="-1485900" y="4724400"/>
              <a:ext cx="6515100" cy="479778"/>
              <a:chOff x="152400" y="4800600"/>
              <a:chExt cx="6515100" cy="479778"/>
            </a:xfrm>
          </p:grpSpPr>
          <p:cxnSp>
            <p:nvCxnSpPr>
              <p:cNvPr id="8" name="Straight Connector 7"/>
              <p:cNvCxnSpPr/>
              <p:nvPr/>
            </p:nvCxnSpPr>
            <p:spPr>
              <a:xfrm>
                <a:off x="152400" y="5280378"/>
                <a:ext cx="2322826"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475226" y="4800600"/>
                <a:ext cx="4191584"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2475226" y="4800600"/>
                <a:ext cx="0" cy="479778"/>
              </a:xfrm>
              <a:prstGeom prst="line">
                <a:avLst/>
              </a:prstGeom>
              <a:ln w="28575"/>
            </p:spPr>
            <p:style>
              <a:lnRef idx="1">
                <a:schemeClr val="accent1"/>
              </a:lnRef>
              <a:fillRef idx="0">
                <a:schemeClr val="accent1"/>
              </a:fillRef>
              <a:effectRef idx="0">
                <a:schemeClr val="accent1"/>
              </a:effectRef>
              <a:fontRef idx="minor">
                <a:schemeClr val="tx1"/>
              </a:fontRef>
            </p:style>
          </p:cxnSp>
        </p:grpSp>
        <p:cxnSp>
          <p:nvCxnSpPr>
            <p:cNvPr id="152" name="Straight Connector 151"/>
            <p:cNvCxnSpPr/>
            <p:nvPr/>
          </p:nvCxnSpPr>
          <p:spPr>
            <a:xfrm>
              <a:off x="4953212" y="4724400"/>
              <a:ext cx="2571538" cy="0"/>
            </a:xfrm>
            <a:prstGeom prst="line">
              <a:avLst/>
            </a:prstGeom>
            <a:ln w="28575"/>
          </p:spPr>
          <p:style>
            <a:lnRef idx="1">
              <a:schemeClr val="accent1"/>
            </a:lnRef>
            <a:fillRef idx="0">
              <a:schemeClr val="accent1"/>
            </a:fillRef>
            <a:effectRef idx="0">
              <a:schemeClr val="accent1"/>
            </a:effectRef>
            <a:fontRef idx="minor">
              <a:schemeClr val="tx1"/>
            </a:fontRef>
          </p:style>
        </p:cxnSp>
      </p:grpSp>
      <p:sp>
        <p:nvSpPr>
          <p:cNvPr id="56" name="Rectangle 55"/>
          <p:cNvSpPr/>
          <p:nvPr/>
        </p:nvSpPr>
        <p:spPr>
          <a:xfrm>
            <a:off x="795335" y="4652333"/>
            <a:ext cx="251726" cy="1381754"/>
          </a:xfrm>
          <a:prstGeom prst="rect">
            <a:avLst/>
          </a:prstGeom>
          <a:solidFill>
            <a:srgbClr val="FF0000">
              <a:alpha val="60000"/>
            </a:srgb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defRPr/>
            </a:pPr>
            <a:r>
              <a:rPr lang="en-US" sz="1200" dirty="0">
                <a:solidFill>
                  <a:schemeClr val="tx1"/>
                </a:solidFill>
              </a:rPr>
              <a:t>60 ps</a:t>
            </a:r>
          </a:p>
        </p:txBody>
      </p:sp>
      <p:sp>
        <p:nvSpPr>
          <p:cNvPr id="62" name="Rectangle 61"/>
          <p:cNvSpPr/>
          <p:nvPr/>
        </p:nvSpPr>
        <p:spPr>
          <a:xfrm>
            <a:off x="2675250" y="4649473"/>
            <a:ext cx="251726" cy="1381754"/>
          </a:xfrm>
          <a:prstGeom prst="rect">
            <a:avLst/>
          </a:prstGeom>
          <a:solidFill>
            <a:srgbClr val="FF0000">
              <a:alpha val="60000"/>
            </a:srgb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defRPr/>
            </a:pPr>
            <a:r>
              <a:rPr lang="en-US" sz="1200" dirty="0">
                <a:solidFill>
                  <a:schemeClr val="tx1"/>
                </a:solidFill>
              </a:rPr>
              <a:t>60 ps</a:t>
            </a:r>
          </a:p>
        </p:txBody>
      </p:sp>
      <p:cxnSp>
        <p:nvCxnSpPr>
          <p:cNvPr id="4" name="Straight Connector 3"/>
          <p:cNvCxnSpPr/>
          <p:nvPr/>
        </p:nvCxnSpPr>
        <p:spPr>
          <a:xfrm>
            <a:off x="2667000" y="5649913"/>
            <a:ext cx="0" cy="657225"/>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1066800" y="5635625"/>
            <a:ext cx="0" cy="657225"/>
          </a:xfrm>
          <a:prstGeom prst="line">
            <a:avLst/>
          </a:prstGeom>
        </p:spPr>
        <p:style>
          <a:lnRef idx="1">
            <a:schemeClr val="accent1"/>
          </a:lnRef>
          <a:fillRef idx="0">
            <a:schemeClr val="accent1"/>
          </a:fillRef>
          <a:effectRef idx="0">
            <a:schemeClr val="accent1"/>
          </a:effectRef>
          <a:fontRef idx="minor">
            <a:schemeClr val="tx1"/>
          </a:fontRef>
        </p:style>
      </p:cxnSp>
      <p:grpSp>
        <p:nvGrpSpPr>
          <p:cNvPr id="30768" name="Group 157"/>
          <p:cNvGrpSpPr>
            <a:grpSpLocks/>
          </p:cNvGrpSpPr>
          <p:nvPr/>
        </p:nvGrpSpPr>
        <p:grpSpPr bwMode="auto">
          <a:xfrm flipV="1">
            <a:off x="6348413" y="4800600"/>
            <a:ext cx="2568575" cy="479425"/>
            <a:chOff x="-1485900" y="4724400"/>
            <a:chExt cx="9010650" cy="479778"/>
          </a:xfrm>
        </p:grpSpPr>
        <p:grpSp>
          <p:nvGrpSpPr>
            <p:cNvPr id="30769" name="Group 82"/>
            <p:cNvGrpSpPr>
              <a:grpSpLocks/>
            </p:cNvGrpSpPr>
            <p:nvPr/>
          </p:nvGrpSpPr>
          <p:grpSpPr bwMode="auto">
            <a:xfrm>
              <a:off x="-1485900" y="4724400"/>
              <a:ext cx="6515100" cy="479778"/>
              <a:chOff x="152400" y="4800600"/>
              <a:chExt cx="6515100" cy="479778"/>
            </a:xfrm>
          </p:grpSpPr>
          <p:cxnSp>
            <p:nvCxnSpPr>
              <p:cNvPr id="53" name="Straight Connector 52"/>
              <p:cNvCxnSpPr/>
              <p:nvPr/>
            </p:nvCxnSpPr>
            <p:spPr>
              <a:xfrm>
                <a:off x="152400" y="5280378"/>
                <a:ext cx="2322273"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2474673" y="4800600"/>
                <a:ext cx="4193462"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flipV="1">
                <a:off x="2474673" y="4800600"/>
                <a:ext cx="0" cy="479778"/>
              </a:xfrm>
              <a:prstGeom prst="line">
                <a:avLst/>
              </a:prstGeom>
              <a:ln w="28575"/>
            </p:spPr>
            <p:style>
              <a:lnRef idx="1">
                <a:schemeClr val="accent1"/>
              </a:lnRef>
              <a:fillRef idx="0">
                <a:schemeClr val="accent1"/>
              </a:fillRef>
              <a:effectRef idx="0">
                <a:schemeClr val="accent1"/>
              </a:effectRef>
              <a:fontRef idx="minor">
                <a:schemeClr val="tx1"/>
              </a:fontRef>
            </p:style>
          </p:cxnSp>
        </p:grpSp>
        <p:cxnSp>
          <p:nvCxnSpPr>
            <p:cNvPr id="52" name="Straight Connector 51"/>
            <p:cNvCxnSpPr/>
            <p:nvPr/>
          </p:nvCxnSpPr>
          <p:spPr>
            <a:xfrm>
              <a:off x="4951870" y="4724400"/>
              <a:ext cx="2572880" cy="0"/>
            </a:xfrm>
            <a:prstGeom prst="line">
              <a:avLst/>
            </a:prstGeom>
            <a:ln w="28575"/>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smtClean="0"/>
              <a:t>Clocking Mode Effect on SYSREF</a:t>
            </a:r>
          </a:p>
        </p:txBody>
      </p:sp>
      <p:sp>
        <p:nvSpPr>
          <p:cNvPr id="31747" name="Content Placeholder 2"/>
          <p:cNvSpPr>
            <a:spLocks noGrp="1"/>
          </p:cNvSpPr>
          <p:nvPr>
            <p:ph idx="1"/>
          </p:nvPr>
        </p:nvSpPr>
        <p:spPr/>
        <p:txBody>
          <a:bodyPr/>
          <a:lstStyle/>
          <a:p>
            <a:r>
              <a:rPr lang="en-US" smtClean="0"/>
              <a:t>The clocking mode can ease or complicate SYSREF capture by growing or shrinking the valid capture window</a:t>
            </a:r>
          </a:p>
        </p:txBody>
      </p:sp>
      <p:sp>
        <p:nvSpPr>
          <p:cNvPr id="30724"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4ED4030D-E8CE-43CD-BE86-985382951E11}" type="slidenum">
              <a:rPr lang="en-US"/>
              <a:pPr/>
              <a:t>26</a:t>
            </a:fld>
            <a:endParaRPr lang="en-US"/>
          </a:p>
        </p:txBody>
      </p:sp>
      <p:graphicFrame>
        <p:nvGraphicFramePr>
          <p:cNvPr id="5" name="Table 4"/>
          <p:cNvGraphicFramePr>
            <a:graphicFrameLocks noGrp="1"/>
          </p:cNvGraphicFramePr>
          <p:nvPr/>
        </p:nvGraphicFramePr>
        <p:xfrm>
          <a:off x="466725" y="2159000"/>
          <a:ext cx="8220074" cy="3383192"/>
        </p:xfrm>
        <a:graphic>
          <a:graphicData uri="http://schemas.openxmlformats.org/drawingml/2006/table">
            <a:tbl>
              <a:tblPr firstRow="1" bandRow="1">
                <a:tableStyleId>{5C22544A-7EE6-4342-B048-85BDC9FD1C3A}</a:tableStyleId>
              </a:tblPr>
              <a:tblGrid>
                <a:gridCol w="2352674"/>
                <a:gridCol w="2038350"/>
                <a:gridCol w="3829050"/>
              </a:tblGrid>
              <a:tr h="640016">
                <a:tc>
                  <a:txBody>
                    <a:bodyPr/>
                    <a:lstStyle/>
                    <a:p>
                      <a:r>
                        <a:rPr lang="en-US" sz="1800" dirty="0" smtClean="0"/>
                        <a:t>Clocking Mode</a:t>
                      </a:r>
                      <a:endParaRPr lang="en-US" sz="1800" dirty="0"/>
                    </a:p>
                  </a:txBody>
                  <a:tcPr marT="45709" marB="45709"/>
                </a:tc>
                <a:tc>
                  <a:txBody>
                    <a:bodyPr/>
                    <a:lstStyle/>
                    <a:p>
                      <a:r>
                        <a:rPr lang="en-US" sz="1800" dirty="0" smtClean="0"/>
                        <a:t>SYSREF</a:t>
                      </a:r>
                      <a:r>
                        <a:rPr lang="en-US" sz="1800" baseline="0" dirty="0" smtClean="0"/>
                        <a:t> capture difficulty</a:t>
                      </a:r>
                      <a:endParaRPr lang="en-US" sz="1800" dirty="0"/>
                    </a:p>
                  </a:txBody>
                  <a:tcPr marT="45709" marB="45709"/>
                </a:tc>
                <a:tc>
                  <a:txBody>
                    <a:bodyPr/>
                    <a:lstStyle/>
                    <a:p>
                      <a:r>
                        <a:rPr lang="en-US" sz="1800" dirty="0" smtClean="0"/>
                        <a:t>Additional</a:t>
                      </a:r>
                      <a:r>
                        <a:rPr lang="en-US" sz="1800" baseline="0" dirty="0" smtClean="0"/>
                        <a:t> Notes</a:t>
                      </a:r>
                      <a:endParaRPr lang="en-US" sz="1800" dirty="0"/>
                    </a:p>
                  </a:txBody>
                  <a:tcPr marT="45709" marB="45709"/>
                </a:tc>
              </a:tr>
              <a:tr h="640016">
                <a:tc>
                  <a:txBody>
                    <a:bodyPr/>
                    <a:lstStyle/>
                    <a:p>
                      <a:r>
                        <a:rPr lang="en-US" sz="1800" dirty="0" smtClean="0"/>
                        <a:t>Device</a:t>
                      </a:r>
                      <a:r>
                        <a:rPr lang="en-US" sz="1800" baseline="0" dirty="0" smtClean="0"/>
                        <a:t> clock = </a:t>
                      </a:r>
                      <a:r>
                        <a:rPr lang="en-US" sz="1800" baseline="0" dirty="0" err="1" smtClean="0"/>
                        <a:t>Fs</a:t>
                      </a:r>
                      <a:endParaRPr lang="en-US" sz="1800" dirty="0"/>
                    </a:p>
                  </a:txBody>
                  <a:tcPr marT="45709" marB="45709"/>
                </a:tc>
                <a:tc>
                  <a:txBody>
                    <a:bodyPr/>
                    <a:lstStyle/>
                    <a:p>
                      <a:r>
                        <a:rPr lang="en-US" sz="1800" dirty="0" smtClean="0"/>
                        <a:t>Moderate</a:t>
                      </a:r>
                      <a:endParaRPr lang="en-US" sz="1800" dirty="0"/>
                    </a:p>
                  </a:txBody>
                  <a:tcPr marT="45709" marB="45709"/>
                </a:tc>
                <a:tc>
                  <a:txBody>
                    <a:bodyPr/>
                    <a:lstStyle/>
                    <a:p>
                      <a:r>
                        <a:rPr lang="en-US" sz="1800" dirty="0" smtClean="0"/>
                        <a:t>The clock provided sets the</a:t>
                      </a:r>
                      <a:r>
                        <a:rPr lang="en-US" sz="1800" baseline="0" dirty="0" smtClean="0"/>
                        <a:t> clock performance</a:t>
                      </a:r>
                      <a:endParaRPr lang="en-US" sz="1800" dirty="0"/>
                    </a:p>
                  </a:txBody>
                  <a:tcPr marT="45709" marB="45709"/>
                </a:tc>
              </a:tr>
              <a:tr h="1188615">
                <a:tc>
                  <a:txBody>
                    <a:bodyPr/>
                    <a:lstStyle/>
                    <a:p>
                      <a:r>
                        <a:rPr lang="en-US" sz="1800" dirty="0" smtClean="0"/>
                        <a:t>Device</a:t>
                      </a:r>
                      <a:r>
                        <a:rPr lang="en-US" sz="1800" baseline="0" dirty="0" smtClean="0"/>
                        <a:t> clock = </a:t>
                      </a:r>
                      <a:r>
                        <a:rPr lang="en-US" sz="1800" baseline="0" dirty="0" err="1" smtClean="0"/>
                        <a:t>Fs</a:t>
                      </a:r>
                      <a:r>
                        <a:rPr lang="en-US" sz="1800" baseline="0" dirty="0" smtClean="0"/>
                        <a:t> * n</a:t>
                      </a:r>
                      <a:endParaRPr lang="en-US" sz="1800" dirty="0"/>
                    </a:p>
                  </a:txBody>
                  <a:tcPr marT="45709" marB="45709"/>
                </a:tc>
                <a:tc>
                  <a:txBody>
                    <a:bodyPr/>
                    <a:lstStyle/>
                    <a:p>
                      <a:r>
                        <a:rPr lang="en-US" sz="1800" dirty="0" smtClean="0"/>
                        <a:t>Most</a:t>
                      </a:r>
                      <a:r>
                        <a:rPr lang="en-US" sz="1800" baseline="0" dirty="0" smtClean="0"/>
                        <a:t> Difficult</a:t>
                      </a:r>
                      <a:endParaRPr lang="en-US" sz="1800" dirty="0"/>
                    </a:p>
                  </a:txBody>
                  <a:tcPr marT="45709" marB="45709"/>
                </a:tc>
                <a:tc>
                  <a:txBody>
                    <a:bodyPr/>
                    <a:lstStyle/>
                    <a:p>
                      <a:r>
                        <a:rPr lang="en-US" sz="1800" dirty="0" smtClean="0"/>
                        <a:t>The</a:t>
                      </a:r>
                      <a:r>
                        <a:rPr lang="en-US" sz="1800" baseline="0" dirty="0" smtClean="0"/>
                        <a:t> same clock can be provided to all devices in the system and internal dividers can divide down to the appropriate </a:t>
                      </a:r>
                      <a:r>
                        <a:rPr lang="en-US" sz="1800" baseline="0" dirty="0" err="1" smtClean="0"/>
                        <a:t>Fs</a:t>
                      </a:r>
                      <a:r>
                        <a:rPr lang="en-US" sz="1800" baseline="0" dirty="0" smtClean="0"/>
                        <a:t> for each device</a:t>
                      </a:r>
                      <a:endParaRPr lang="en-US" sz="1800" dirty="0"/>
                    </a:p>
                  </a:txBody>
                  <a:tcPr marT="45709" marB="45709"/>
                </a:tc>
              </a:tr>
              <a:tr h="914316">
                <a:tc>
                  <a:txBody>
                    <a:bodyPr/>
                    <a:lstStyle/>
                    <a:p>
                      <a:r>
                        <a:rPr lang="en-US" sz="1800" dirty="0" smtClean="0"/>
                        <a:t>Device clock = </a:t>
                      </a:r>
                      <a:r>
                        <a:rPr lang="en-US" sz="1800" dirty="0" err="1" smtClean="0"/>
                        <a:t>Fs</a:t>
                      </a:r>
                      <a:r>
                        <a:rPr lang="en-US" sz="1800" baseline="0" dirty="0" smtClean="0"/>
                        <a:t> / n</a:t>
                      </a:r>
                      <a:endParaRPr lang="en-US" sz="1800" dirty="0"/>
                    </a:p>
                  </a:txBody>
                  <a:tcPr marT="45709" marB="45709"/>
                </a:tc>
                <a:tc>
                  <a:txBody>
                    <a:bodyPr/>
                    <a:lstStyle/>
                    <a:p>
                      <a:r>
                        <a:rPr lang="en-US" sz="1800" dirty="0" smtClean="0"/>
                        <a:t>Easiest</a:t>
                      </a:r>
                      <a:endParaRPr lang="en-US" sz="1800" dirty="0"/>
                    </a:p>
                  </a:txBody>
                  <a:tcPr marT="45709" marB="45709"/>
                </a:tc>
                <a:tc>
                  <a:txBody>
                    <a:bodyPr/>
                    <a:lstStyle/>
                    <a:p>
                      <a:r>
                        <a:rPr lang="en-US" sz="1800" dirty="0" smtClean="0"/>
                        <a:t>Internal PLL may degrade the analog </a:t>
                      </a:r>
                      <a:r>
                        <a:rPr lang="en-US" sz="1800" baseline="0" dirty="0" smtClean="0"/>
                        <a:t>performance of the part - phase noise / clock mixing</a:t>
                      </a:r>
                      <a:endParaRPr lang="en-US" sz="1800" dirty="0"/>
                    </a:p>
                  </a:txBody>
                  <a:tcPr marT="45709" marB="45709"/>
                </a:tc>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smtClean="0"/>
              <a:t>AC coupling vs DC coupling</a:t>
            </a:r>
          </a:p>
        </p:txBody>
      </p:sp>
      <p:sp>
        <p:nvSpPr>
          <p:cNvPr id="3" name="Content Placeholder 2"/>
          <p:cNvSpPr>
            <a:spLocks noGrp="1"/>
          </p:cNvSpPr>
          <p:nvPr>
            <p:ph idx="1"/>
          </p:nvPr>
        </p:nvSpPr>
        <p:spPr/>
        <p:txBody>
          <a:bodyPr/>
          <a:lstStyle/>
          <a:p>
            <a:r>
              <a:rPr lang="en-US" smtClean="0"/>
              <a:t>The largest deciding factor for AC vs DC coupling are the common-mode voltage requirements for the clock drivers and receivers</a:t>
            </a:r>
          </a:p>
          <a:p>
            <a:r>
              <a:rPr lang="en-US" smtClean="0"/>
              <a:t>DC coupling may require additional components to match common-mode voltages which may effect “matching” between device clock and SYSREF causing setup and hold issues</a:t>
            </a:r>
          </a:p>
          <a:p>
            <a:pPr>
              <a:buFontTx/>
              <a:buNone/>
            </a:pPr>
            <a:r>
              <a:rPr lang="en-US" smtClean="0"/>
              <a:t>	</a:t>
            </a:r>
          </a:p>
          <a:p>
            <a:pPr>
              <a:buFontTx/>
              <a:buNone/>
            </a:pPr>
            <a:endParaRPr lang="en-US" smtClean="0"/>
          </a:p>
          <a:p>
            <a:pPr>
              <a:buFontTx/>
              <a:buNone/>
            </a:pPr>
            <a:endParaRPr lang="en-US" smtClean="0"/>
          </a:p>
          <a:p>
            <a:r>
              <a:rPr lang="en-US" smtClean="0"/>
              <a:t>AC coupling may prevent pulsed SYSREF signals due to DC offsets between the clock driver and receiver</a:t>
            </a:r>
          </a:p>
        </p:txBody>
      </p:sp>
      <p:sp>
        <p:nvSpPr>
          <p:cNvPr id="31748"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356C64F1-996F-4D88-BA71-AB6D5BCE1C80}" type="slidenum">
              <a:rPr lang="en-US"/>
              <a:pPr/>
              <a:t>27</a:t>
            </a:fld>
            <a:endParaRPr lang="en-US"/>
          </a:p>
        </p:txBody>
      </p:sp>
      <p:pic>
        <p:nvPicPr>
          <p:cNvPr id="32773" name="Picture 2"/>
          <p:cNvPicPr>
            <a:picLocks noChangeAspect="1" noChangeArrowheads="1"/>
          </p:cNvPicPr>
          <p:nvPr/>
        </p:nvPicPr>
        <p:blipFill>
          <a:blip r:embed="rId2" cstate="print"/>
          <a:srcRect/>
          <a:stretch>
            <a:fillRect/>
          </a:stretch>
        </p:blipFill>
        <p:spPr bwMode="auto">
          <a:xfrm>
            <a:off x="3251200" y="3025775"/>
            <a:ext cx="3257550" cy="1266825"/>
          </a:xfrm>
          <a:prstGeom prst="rect">
            <a:avLst/>
          </a:prstGeom>
          <a:noFill/>
          <a:ln w="9525">
            <a:noFill/>
            <a:miter lim="800000"/>
            <a:headEnd/>
            <a:tailEnd/>
          </a:ln>
          <a:effectLst/>
        </p:spPr>
      </p:pic>
      <p:sp>
        <p:nvSpPr>
          <p:cNvPr id="32774" name="TextBox 4"/>
          <p:cNvSpPr txBox="1">
            <a:spLocks noChangeArrowheads="1"/>
          </p:cNvSpPr>
          <p:nvPr/>
        </p:nvSpPr>
        <p:spPr bwMode="auto">
          <a:xfrm>
            <a:off x="2260600" y="3308350"/>
            <a:ext cx="1198563" cy="369888"/>
          </a:xfrm>
          <a:prstGeom prst="rect">
            <a:avLst/>
          </a:prstGeom>
          <a:noFill/>
          <a:ln w="9525">
            <a:noFill/>
            <a:miter lim="800000"/>
            <a:headEnd/>
            <a:tailEnd/>
          </a:ln>
        </p:spPr>
        <p:txBody>
          <a:bodyPr>
            <a:spAutoFit/>
          </a:bodyPr>
          <a:lstStyle/>
          <a:p>
            <a:r>
              <a:rPr lang="en-US">
                <a:solidFill>
                  <a:schemeClr val="tx2"/>
                </a:solidFill>
              </a:rPr>
              <a:t>LCPECL</a:t>
            </a:r>
          </a:p>
        </p:txBody>
      </p:sp>
      <p:sp>
        <p:nvSpPr>
          <p:cNvPr id="32775" name="TextBox 6"/>
          <p:cNvSpPr txBox="1">
            <a:spLocks noChangeArrowheads="1"/>
          </p:cNvSpPr>
          <p:nvPr/>
        </p:nvSpPr>
        <p:spPr bwMode="auto">
          <a:xfrm>
            <a:off x="5311775" y="3924300"/>
            <a:ext cx="1196975" cy="368300"/>
          </a:xfrm>
          <a:prstGeom prst="rect">
            <a:avLst/>
          </a:prstGeom>
          <a:noFill/>
          <a:ln w="9525">
            <a:noFill/>
            <a:miter lim="800000"/>
            <a:headEnd/>
            <a:tailEnd/>
          </a:ln>
        </p:spPr>
        <p:txBody>
          <a:bodyPr>
            <a:spAutoFit/>
          </a:bodyPr>
          <a:lstStyle/>
          <a:p>
            <a:r>
              <a:rPr lang="en-US">
                <a:solidFill>
                  <a:schemeClr val="tx2"/>
                </a:solidFill>
              </a:rPr>
              <a:t>0.5V Vcm</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smtClean="0"/>
              <a:t>SYSREF Frequency Requirements</a:t>
            </a:r>
          </a:p>
        </p:txBody>
      </p:sp>
      <p:sp>
        <p:nvSpPr>
          <p:cNvPr id="33795" name="Content Placeholder 2"/>
          <p:cNvSpPr>
            <a:spLocks noGrp="1"/>
          </p:cNvSpPr>
          <p:nvPr>
            <p:ph idx="1"/>
          </p:nvPr>
        </p:nvSpPr>
        <p:spPr/>
        <p:txBody>
          <a:bodyPr/>
          <a:lstStyle/>
          <a:p>
            <a:r>
              <a:rPr lang="en-US" smtClean="0"/>
              <a:t>The frequency and implementation requirements for SYSREF will depend on whether the interface is AC or DC coupled</a:t>
            </a:r>
          </a:p>
          <a:p>
            <a:pPr lvl="1"/>
            <a:r>
              <a:rPr lang="en-US" smtClean="0"/>
              <a:t>DC coupled is the easiest since a single-pulse can be guaranteed to meet setup and hold times and be registered at each device more easily than in AC coupled systems</a:t>
            </a:r>
          </a:p>
          <a:p>
            <a:pPr lvl="1"/>
            <a:r>
              <a:rPr lang="en-US" smtClean="0"/>
              <a:t>AC coupling adds additional complications to the system including guaranteeing clock divider synchronization among multiple devices and being able to start and stop SYSREF without causing issues</a:t>
            </a:r>
          </a:p>
          <a:p>
            <a:pPr lvl="1"/>
            <a:r>
              <a:rPr lang="en-US" smtClean="0"/>
              <a:t>It may be possible to use a one-shot pulse with AC coupled SYSREF signals</a:t>
            </a:r>
          </a:p>
          <a:p>
            <a:r>
              <a:rPr lang="en-US" smtClean="0"/>
              <a:t>Additional system requirements may require continuous SYSREF signals even in DC coupled systems</a:t>
            </a:r>
          </a:p>
        </p:txBody>
      </p:sp>
      <p:sp>
        <p:nvSpPr>
          <p:cNvPr id="32772"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CDD97E0A-D31F-49F4-8BB2-1E49F1B2A786}" type="slidenum">
              <a:rPr lang="en-US"/>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smtClean="0"/>
              <a:t>Basic SYSREF Frequency Requirements</a:t>
            </a:r>
          </a:p>
        </p:txBody>
      </p:sp>
      <p:sp>
        <p:nvSpPr>
          <p:cNvPr id="34819" name="Content Placeholder 2"/>
          <p:cNvSpPr>
            <a:spLocks noGrp="1"/>
          </p:cNvSpPr>
          <p:nvPr>
            <p:ph idx="1"/>
          </p:nvPr>
        </p:nvSpPr>
        <p:spPr/>
        <p:txBody>
          <a:bodyPr/>
          <a:lstStyle/>
          <a:p>
            <a:r>
              <a:rPr lang="en-US" smtClean="0"/>
              <a:t>The SYSREF frequency is based on the frequency of the local multi-frame clock (LMFC)</a:t>
            </a:r>
          </a:p>
          <a:p>
            <a:pPr lvl="1"/>
            <a:endParaRPr lang="en-US" smtClean="0"/>
          </a:p>
          <a:p>
            <a:pPr lvl="1"/>
            <a:endParaRPr lang="en-US" smtClean="0"/>
          </a:p>
          <a:p>
            <a:pPr lvl="1"/>
            <a:r>
              <a:rPr lang="en-US" smtClean="0"/>
              <a:t>F</a:t>
            </a:r>
            <a:r>
              <a:rPr lang="en-US" baseline="-25000" smtClean="0"/>
              <a:t>Linerate</a:t>
            </a:r>
            <a:r>
              <a:rPr lang="en-US" smtClean="0"/>
              <a:t> = Linerate of serdes lanes</a:t>
            </a:r>
          </a:p>
          <a:p>
            <a:pPr lvl="1"/>
            <a:r>
              <a:rPr lang="en-US" smtClean="0"/>
              <a:t>F = Octets per frame</a:t>
            </a:r>
          </a:p>
          <a:p>
            <a:pPr lvl="1"/>
            <a:r>
              <a:rPr lang="en-US" smtClean="0"/>
              <a:t>K = Frames per multi-frame</a:t>
            </a:r>
            <a:br>
              <a:rPr lang="en-US" smtClean="0"/>
            </a:br>
            <a:endParaRPr lang="en-US" smtClean="0"/>
          </a:p>
          <a:p>
            <a:r>
              <a:rPr lang="en-US" smtClean="0"/>
              <a:t>Valid SYSREF frequencies are then:</a:t>
            </a:r>
          </a:p>
        </p:txBody>
      </p:sp>
      <p:sp>
        <p:nvSpPr>
          <p:cNvPr id="33796"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D735758E-89EA-4683-8AB2-D2707A886A97}" type="slidenum">
              <a:rPr lang="en-US"/>
              <a:pPr/>
              <a:t>29</a:t>
            </a:fld>
            <a:endParaRPr lang="en-US"/>
          </a:p>
        </p:txBody>
      </p:sp>
      <p:sp>
        <p:nvSpPr>
          <p:cNvPr id="34821" name="TextBox 4"/>
          <p:cNvSpPr txBox="1">
            <a:spLocks noChangeArrowheads="1"/>
          </p:cNvSpPr>
          <p:nvPr/>
        </p:nvSpPr>
        <p:spPr bwMode="auto">
          <a:xfrm>
            <a:off x="2570163" y="1982788"/>
            <a:ext cx="3328987" cy="368300"/>
          </a:xfrm>
          <a:prstGeom prst="rect">
            <a:avLst/>
          </a:prstGeom>
          <a:noFill/>
          <a:ln w="9525">
            <a:noFill/>
            <a:miter lim="800000"/>
            <a:headEnd/>
            <a:tailEnd/>
          </a:ln>
        </p:spPr>
        <p:txBody>
          <a:bodyPr>
            <a:spAutoFit/>
          </a:bodyPr>
          <a:lstStyle/>
          <a:p>
            <a:r>
              <a:rPr lang="en-US" b="1">
                <a:solidFill>
                  <a:schemeClr val="tx2"/>
                </a:solidFill>
              </a:rPr>
              <a:t>F</a:t>
            </a:r>
            <a:r>
              <a:rPr lang="en-US" b="1" baseline="-25000">
                <a:solidFill>
                  <a:schemeClr val="tx2"/>
                </a:solidFill>
              </a:rPr>
              <a:t>LMFC</a:t>
            </a:r>
            <a:r>
              <a:rPr lang="en-US" b="1">
                <a:solidFill>
                  <a:schemeClr val="tx2"/>
                </a:solidFill>
              </a:rPr>
              <a:t> = F</a:t>
            </a:r>
            <a:r>
              <a:rPr lang="en-US" b="1" baseline="-25000">
                <a:solidFill>
                  <a:schemeClr val="tx2"/>
                </a:solidFill>
              </a:rPr>
              <a:t>Linerate</a:t>
            </a:r>
            <a:r>
              <a:rPr lang="en-US" b="1">
                <a:solidFill>
                  <a:schemeClr val="tx2"/>
                </a:solidFill>
              </a:rPr>
              <a:t> / (10 * F * K)</a:t>
            </a:r>
          </a:p>
        </p:txBody>
      </p:sp>
      <p:sp>
        <p:nvSpPr>
          <p:cNvPr id="34822" name="TextBox 5"/>
          <p:cNvSpPr txBox="1">
            <a:spLocks noChangeArrowheads="1"/>
          </p:cNvSpPr>
          <p:nvPr/>
        </p:nvSpPr>
        <p:spPr bwMode="auto">
          <a:xfrm>
            <a:off x="2570163" y="4410075"/>
            <a:ext cx="3328987" cy="923925"/>
          </a:xfrm>
          <a:prstGeom prst="rect">
            <a:avLst/>
          </a:prstGeom>
          <a:noFill/>
          <a:ln w="9525">
            <a:noFill/>
            <a:miter lim="800000"/>
            <a:headEnd/>
            <a:tailEnd/>
          </a:ln>
        </p:spPr>
        <p:txBody>
          <a:bodyPr>
            <a:spAutoFit/>
          </a:bodyPr>
          <a:lstStyle/>
          <a:p>
            <a:r>
              <a:rPr lang="en-US" b="1">
                <a:solidFill>
                  <a:schemeClr val="tx2"/>
                </a:solidFill>
              </a:rPr>
              <a:t>F</a:t>
            </a:r>
            <a:r>
              <a:rPr lang="en-US" b="1" baseline="-25000">
                <a:solidFill>
                  <a:schemeClr val="tx2"/>
                </a:solidFill>
              </a:rPr>
              <a:t>SYSREF</a:t>
            </a:r>
            <a:r>
              <a:rPr lang="en-US" b="1">
                <a:solidFill>
                  <a:schemeClr val="tx2"/>
                </a:solidFill>
              </a:rPr>
              <a:t> = F</a:t>
            </a:r>
            <a:r>
              <a:rPr lang="en-US" b="1" baseline="-25000">
                <a:solidFill>
                  <a:schemeClr val="tx2"/>
                </a:solidFill>
              </a:rPr>
              <a:t>LMFC</a:t>
            </a:r>
            <a:r>
              <a:rPr lang="en-US" b="1">
                <a:solidFill>
                  <a:schemeClr val="tx2"/>
                </a:solidFill>
              </a:rPr>
              <a:t> / n</a:t>
            </a:r>
          </a:p>
          <a:p>
            <a:endParaRPr lang="en-US" b="1">
              <a:solidFill>
                <a:schemeClr val="tx2"/>
              </a:solidFill>
            </a:endParaRPr>
          </a:p>
          <a:p>
            <a:r>
              <a:rPr lang="en-US" b="1">
                <a:solidFill>
                  <a:schemeClr val="tx2"/>
                </a:solidFill>
              </a:rPr>
              <a:t>Where n = positive integer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smtClean="0"/>
              <a:t>Agenda</a:t>
            </a:r>
          </a:p>
        </p:txBody>
      </p:sp>
      <p:sp>
        <p:nvSpPr>
          <p:cNvPr id="8195" name="Content Placeholder 2"/>
          <p:cNvSpPr>
            <a:spLocks noGrp="1"/>
          </p:cNvSpPr>
          <p:nvPr>
            <p:ph idx="1"/>
          </p:nvPr>
        </p:nvSpPr>
        <p:spPr/>
        <p:txBody>
          <a:bodyPr/>
          <a:lstStyle/>
          <a:p>
            <a:pPr eaLnBrk="1" hangingPunct="1"/>
            <a:r>
              <a:rPr lang="en-US" smtClean="0"/>
              <a:t>What is multi-device synchronization?</a:t>
            </a:r>
          </a:p>
          <a:p>
            <a:pPr eaLnBrk="1" hangingPunct="1"/>
            <a:r>
              <a:rPr lang="en-US" smtClean="0"/>
              <a:t>What are the requirements for multi-device synchronization in a JESD204B system?</a:t>
            </a:r>
          </a:p>
          <a:p>
            <a:pPr eaLnBrk="1" hangingPunct="1"/>
            <a:r>
              <a:rPr lang="en-US" smtClean="0"/>
              <a:t>Phase aligning device clocks</a:t>
            </a:r>
          </a:p>
          <a:p>
            <a:pPr eaLnBrk="1" hangingPunct="1"/>
            <a:r>
              <a:rPr lang="en-US" smtClean="0"/>
              <a:t>SYSREF signal requirements</a:t>
            </a:r>
          </a:p>
          <a:p>
            <a:pPr eaLnBrk="1" hangingPunct="1"/>
            <a:r>
              <a:rPr lang="en-US" smtClean="0"/>
              <a:t>Achieving deterministic latency</a:t>
            </a:r>
          </a:p>
          <a:p>
            <a:pPr eaLnBrk="1" hangingPunct="1"/>
            <a:r>
              <a:rPr lang="en-US" smtClean="0"/>
              <a:t>Giga-sample ADC/DAC synchronization considerations</a:t>
            </a:r>
          </a:p>
        </p:txBody>
      </p:sp>
      <p:sp>
        <p:nvSpPr>
          <p:cNvPr id="7172"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0CEDB823-179B-4878-99D6-7F6EB0B21786}" type="slidenum">
              <a:rPr lang="en-US"/>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smtClean="0"/>
              <a:t>Accounting for Clock Dividers</a:t>
            </a:r>
          </a:p>
        </p:txBody>
      </p:sp>
      <p:sp>
        <p:nvSpPr>
          <p:cNvPr id="35843" name="Content Placeholder 2"/>
          <p:cNvSpPr>
            <a:spLocks noGrp="1"/>
          </p:cNvSpPr>
          <p:nvPr>
            <p:ph idx="1"/>
          </p:nvPr>
        </p:nvSpPr>
        <p:spPr/>
        <p:txBody>
          <a:bodyPr/>
          <a:lstStyle/>
          <a:p>
            <a:r>
              <a:rPr lang="en-US" smtClean="0"/>
              <a:t>Some devices contain clock dividers that need to be synchronized in order to achieve multi-device synchronization</a:t>
            </a:r>
          </a:p>
          <a:p>
            <a:pPr lvl="1"/>
            <a:r>
              <a:rPr lang="en-US" smtClean="0"/>
              <a:t>Clocks used for digital signal processing (interpolation/decimation)</a:t>
            </a:r>
          </a:p>
          <a:p>
            <a:pPr lvl="1"/>
            <a:r>
              <a:rPr lang="en-US" smtClean="0"/>
              <a:t>Using higher frequency device clock and dividing down to generate sampling clock</a:t>
            </a:r>
          </a:p>
          <a:p>
            <a:pPr lvl="1"/>
            <a:r>
              <a:rPr lang="en-US" smtClean="0"/>
              <a:t>Using internal PLL with reference dividers greater than 1</a:t>
            </a:r>
          </a:p>
          <a:p>
            <a:r>
              <a:rPr lang="en-US" smtClean="0"/>
              <a:t>For AC coupled systems using continuous SYSREF signals the SYSREF frequency must account for resetting of these clock dividers to achieve synchronization</a:t>
            </a:r>
          </a:p>
          <a:p>
            <a:r>
              <a:rPr lang="en-US" smtClean="0"/>
              <a:t>Alternatively a two step approach can be taken to achieve synchronization</a:t>
            </a:r>
          </a:p>
        </p:txBody>
      </p:sp>
      <p:sp>
        <p:nvSpPr>
          <p:cNvPr id="34820"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7D27731A-15BE-4649-B5BF-14718A5F8E51}" type="slidenum">
              <a:rPr lang="en-US"/>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smtClean="0"/>
              <a:t>2 Step Synchronization of Devices</a:t>
            </a:r>
          </a:p>
        </p:txBody>
      </p:sp>
      <p:sp>
        <p:nvSpPr>
          <p:cNvPr id="36867" name="Content Placeholder 2"/>
          <p:cNvSpPr>
            <a:spLocks noGrp="1"/>
          </p:cNvSpPr>
          <p:nvPr>
            <p:ph idx="1"/>
          </p:nvPr>
        </p:nvSpPr>
        <p:spPr/>
        <p:txBody>
          <a:bodyPr/>
          <a:lstStyle/>
          <a:p>
            <a:r>
              <a:rPr lang="en-US" smtClean="0"/>
              <a:t>Synchronization of devices using internal clock dividers can be done in using a two step process</a:t>
            </a:r>
          </a:p>
          <a:p>
            <a:pPr marL="682625" lvl="1" indent="-342900">
              <a:buFontTx/>
              <a:buAutoNum type="arabicPeriod"/>
            </a:pPr>
            <a:r>
              <a:rPr lang="en-US" smtClean="0"/>
              <a:t>Synchronize the clock dividers in all devices</a:t>
            </a:r>
          </a:p>
          <a:p>
            <a:pPr marL="962025" lvl="2" indent="-342900">
              <a:buFontTx/>
              <a:buAutoNum type="arabicPeriod"/>
            </a:pPr>
            <a:r>
              <a:rPr lang="en-US" smtClean="0"/>
              <a:t>Run SYSREF at a frequency that is an integer division of the lowest clock frequency in the device</a:t>
            </a:r>
            <a:br>
              <a:rPr lang="en-US" smtClean="0"/>
            </a:br>
            <a:r>
              <a:rPr lang="en-US" smtClean="0"/>
              <a:t/>
            </a:r>
            <a:br>
              <a:rPr lang="en-US" smtClean="0"/>
            </a:br>
            <a:endParaRPr lang="en-US" smtClean="0"/>
          </a:p>
          <a:p>
            <a:pPr marL="962025" lvl="2" indent="-342900">
              <a:buFontTx/>
              <a:buAutoNum type="arabicPeriod"/>
            </a:pPr>
            <a:r>
              <a:rPr lang="en-US" smtClean="0"/>
              <a:t>Enable clock divider syncing in all devices to sync the clock dividers in all devices</a:t>
            </a:r>
          </a:p>
          <a:p>
            <a:pPr marL="962025" lvl="2" indent="-342900">
              <a:buFontTx/>
              <a:buAutoNum type="arabicPeriod"/>
            </a:pPr>
            <a:r>
              <a:rPr lang="en-US" smtClean="0"/>
              <a:t>Disable clock divider syncing</a:t>
            </a:r>
          </a:p>
          <a:p>
            <a:pPr marL="682625" lvl="1" indent="-342900">
              <a:buFontTx/>
              <a:buAutoNum type="arabicPeriod"/>
            </a:pPr>
            <a:r>
              <a:rPr lang="en-US" smtClean="0"/>
              <a:t>Synchronize LMFCs in all devices</a:t>
            </a:r>
          </a:p>
          <a:p>
            <a:pPr marL="962025" lvl="2" indent="-342900">
              <a:buFontTx/>
              <a:buAutoNum type="arabicPeriod"/>
            </a:pPr>
            <a:r>
              <a:rPr lang="en-US" smtClean="0"/>
              <a:t>Set the SYSREF frequency to an integer division of the LMFC frequency</a:t>
            </a:r>
            <a:br>
              <a:rPr lang="en-US" smtClean="0"/>
            </a:br>
            <a:r>
              <a:rPr lang="en-US" smtClean="0"/>
              <a:t/>
            </a:r>
            <a:br>
              <a:rPr lang="en-US" smtClean="0"/>
            </a:br>
            <a:endParaRPr lang="en-US" smtClean="0"/>
          </a:p>
          <a:p>
            <a:pPr marL="962025" lvl="2" indent="-342900">
              <a:buFontTx/>
              <a:buAutoNum type="arabicPeriod"/>
            </a:pPr>
            <a:r>
              <a:rPr lang="en-US" smtClean="0"/>
              <a:t>Enable SYSREF processing in all devices to synchronize all LMFC frequencies</a:t>
            </a:r>
          </a:p>
          <a:p>
            <a:pPr marL="962025" lvl="2" indent="-342900">
              <a:buFontTx/>
              <a:buAutoNum type="arabicPeriod"/>
            </a:pPr>
            <a:r>
              <a:rPr lang="en-US" smtClean="0"/>
              <a:t>Disable LMFC processing</a:t>
            </a:r>
          </a:p>
          <a:p>
            <a:pPr marL="962025" lvl="2" indent="-342900">
              <a:buFontTx/>
              <a:buAutoNum type="arabicPeriod"/>
            </a:pPr>
            <a:r>
              <a:rPr lang="en-US" smtClean="0"/>
              <a:t>Turn off SYSREF</a:t>
            </a:r>
          </a:p>
        </p:txBody>
      </p:sp>
      <p:sp>
        <p:nvSpPr>
          <p:cNvPr id="35844"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445F9DF0-0937-499C-B9E3-4730B7A9B35C}" type="slidenum">
              <a:rPr lang="en-US"/>
              <a:pPr/>
              <a:t>31</a:t>
            </a:fld>
            <a:endParaRPr lang="en-US"/>
          </a:p>
        </p:txBody>
      </p:sp>
      <p:sp>
        <p:nvSpPr>
          <p:cNvPr id="36869" name="TextBox 4"/>
          <p:cNvSpPr txBox="1">
            <a:spLocks noChangeArrowheads="1"/>
          </p:cNvSpPr>
          <p:nvPr/>
        </p:nvSpPr>
        <p:spPr bwMode="auto">
          <a:xfrm>
            <a:off x="2716213" y="2733675"/>
            <a:ext cx="3327400" cy="369888"/>
          </a:xfrm>
          <a:prstGeom prst="rect">
            <a:avLst/>
          </a:prstGeom>
          <a:noFill/>
          <a:ln w="9525">
            <a:noFill/>
            <a:miter lim="800000"/>
            <a:headEnd/>
            <a:tailEnd/>
          </a:ln>
        </p:spPr>
        <p:txBody>
          <a:bodyPr>
            <a:spAutoFit/>
          </a:bodyPr>
          <a:lstStyle/>
          <a:p>
            <a:r>
              <a:rPr lang="en-US" b="1">
                <a:solidFill>
                  <a:schemeClr val="tx2"/>
                </a:solidFill>
              </a:rPr>
              <a:t>F</a:t>
            </a:r>
            <a:r>
              <a:rPr lang="en-US" b="1" baseline="-25000">
                <a:solidFill>
                  <a:schemeClr val="tx2"/>
                </a:solidFill>
              </a:rPr>
              <a:t>SYSREF</a:t>
            </a:r>
            <a:r>
              <a:rPr lang="en-US" b="1">
                <a:solidFill>
                  <a:schemeClr val="tx2"/>
                </a:solidFill>
              </a:rPr>
              <a:t> = F</a:t>
            </a:r>
            <a:r>
              <a:rPr lang="en-US" b="1" baseline="-25000">
                <a:solidFill>
                  <a:schemeClr val="tx2"/>
                </a:solidFill>
              </a:rPr>
              <a:t>S</a:t>
            </a:r>
            <a:r>
              <a:rPr lang="en-US" b="1">
                <a:solidFill>
                  <a:schemeClr val="tx2"/>
                </a:solidFill>
              </a:rPr>
              <a:t> / max(divider) / n</a:t>
            </a:r>
          </a:p>
        </p:txBody>
      </p:sp>
      <p:sp>
        <p:nvSpPr>
          <p:cNvPr id="36870" name="TextBox 5"/>
          <p:cNvSpPr txBox="1">
            <a:spLocks noChangeArrowheads="1"/>
          </p:cNvSpPr>
          <p:nvPr/>
        </p:nvSpPr>
        <p:spPr bwMode="auto">
          <a:xfrm>
            <a:off x="2716213" y="4392613"/>
            <a:ext cx="3327400" cy="369887"/>
          </a:xfrm>
          <a:prstGeom prst="rect">
            <a:avLst/>
          </a:prstGeom>
          <a:noFill/>
          <a:ln w="9525">
            <a:noFill/>
            <a:miter lim="800000"/>
            <a:headEnd/>
            <a:tailEnd/>
          </a:ln>
        </p:spPr>
        <p:txBody>
          <a:bodyPr>
            <a:spAutoFit/>
          </a:bodyPr>
          <a:lstStyle/>
          <a:p>
            <a:r>
              <a:rPr lang="en-US" b="1">
                <a:solidFill>
                  <a:schemeClr val="tx2"/>
                </a:solidFill>
              </a:rPr>
              <a:t>F</a:t>
            </a:r>
            <a:r>
              <a:rPr lang="en-US" b="1" baseline="-25000">
                <a:solidFill>
                  <a:schemeClr val="tx2"/>
                </a:solidFill>
              </a:rPr>
              <a:t>SYSREF</a:t>
            </a:r>
            <a:r>
              <a:rPr lang="en-US" b="1">
                <a:solidFill>
                  <a:schemeClr val="tx2"/>
                </a:solidFill>
              </a:rPr>
              <a:t> = F</a:t>
            </a:r>
            <a:r>
              <a:rPr lang="en-US" b="1" baseline="-25000">
                <a:solidFill>
                  <a:schemeClr val="tx2"/>
                </a:solidFill>
              </a:rPr>
              <a:t>LMFC</a:t>
            </a:r>
            <a:r>
              <a:rPr lang="en-US" b="1">
                <a:solidFill>
                  <a:schemeClr val="tx2"/>
                </a:solidFill>
              </a:rPr>
              <a:t> / n</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smtClean="0"/>
              <a:t>1 Step Synchronization of Devices</a:t>
            </a:r>
          </a:p>
        </p:txBody>
      </p:sp>
      <p:sp>
        <p:nvSpPr>
          <p:cNvPr id="37891" name="Content Placeholder 2"/>
          <p:cNvSpPr>
            <a:spLocks noGrp="1"/>
          </p:cNvSpPr>
          <p:nvPr>
            <p:ph idx="1"/>
          </p:nvPr>
        </p:nvSpPr>
        <p:spPr/>
        <p:txBody>
          <a:bodyPr/>
          <a:lstStyle/>
          <a:p>
            <a:r>
              <a:rPr lang="en-US" smtClean="0"/>
              <a:t>Synchronization of devices using internal clock dividers can be done in one step</a:t>
            </a:r>
          </a:p>
          <a:p>
            <a:pPr marL="682625" lvl="1" indent="-342900">
              <a:buFontTx/>
              <a:buAutoNum type="arabicPeriod"/>
            </a:pPr>
            <a:r>
              <a:rPr lang="en-US" smtClean="0"/>
              <a:t>Run SYSREF at a frequency that is an integer division of the lowest clock frequency in the device AND an integer division of the LMFC frequency</a:t>
            </a:r>
            <a:br>
              <a:rPr lang="en-US" smtClean="0"/>
            </a:br>
            <a:r>
              <a:rPr lang="en-US" smtClean="0"/>
              <a:t/>
            </a:r>
            <a:br>
              <a:rPr lang="en-US" smtClean="0"/>
            </a:br>
            <a:endParaRPr lang="en-US" smtClean="0"/>
          </a:p>
          <a:p>
            <a:pPr marL="682625" lvl="1" indent="-342900">
              <a:buFontTx/>
              <a:buAutoNum type="arabicPeriod"/>
            </a:pPr>
            <a:r>
              <a:rPr lang="en-US" smtClean="0"/>
              <a:t>Enable clock divider syncing in all devices to sync the clock dividers in all devices</a:t>
            </a:r>
          </a:p>
          <a:p>
            <a:pPr marL="682625" lvl="1" indent="-342900">
              <a:buFontTx/>
              <a:buAutoNum type="arabicPeriod"/>
            </a:pPr>
            <a:r>
              <a:rPr lang="en-US" smtClean="0"/>
              <a:t>Disable clock divider syncing in all devices</a:t>
            </a:r>
          </a:p>
          <a:p>
            <a:pPr marL="682625" lvl="1" indent="-342900">
              <a:buFontTx/>
              <a:buAutoNum type="arabicPeriod"/>
            </a:pPr>
            <a:r>
              <a:rPr lang="en-US" smtClean="0"/>
              <a:t>Enable SYSREF processing in all devices (“use only the next pulse”) to synchronize all LMFC frequencies</a:t>
            </a:r>
          </a:p>
          <a:p>
            <a:pPr marL="682625" lvl="1" indent="-342900">
              <a:buFontTx/>
              <a:buAutoNum type="arabicPeriod"/>
            </a:pPr>
            <a:r>
              <a:rPr lang="en-US" smtClean="0"/>
              <a:t>Disable LMFC processing</a:t>
            </a:r>
          </a:p>
          <a:p>
            <a:pPr marL="682625" lvl="1" indent="-342900">
              <a:buFontTx/>
              <a:buAutoNum type="arabicPeriod"/>
            </a:pPr>
            <a:r>
              <a:rPr lang="en-US" smtClean="0"/>
              <a:t>Turn off SYSREF</a:t>
            </a:r>
          </a:p>
          <a:p>
            <a:endParaRPr lang="en-US" smtClean="0"/>
          </a:p>
        </p:txBody>
      </p:sp>
      <p:sp>
        <p:nvSpPr>
          <p:cNvPr id="36868"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8F5BB0FE-1478-44C7-9F6F-CA892058C81E}" type="slidenum">
              <a:rPr lang="en-US"/>
              <a:pPr/>
              <a:t>32</a:t>
            </a:fld>
            <a:endParaRPr lang="en-US"/>
          </a:p>
        </p:txBody>
      </p:sp>
      <p:sp>
        <p:nvSpPr>
          <p:cNvPr id="37893" name="TextBox 4"/>
          <p:cNvSpPr txBox="1">
            <a:spLocks noChangeArrowheads="1"/>
          </p:cNvSpPr>
          <p:nvPr/>
        </p:nvSpPr>
        <p:spPr bwMode="auto">
          <a:xfrm>
            <a:off x="2716213" y="2549525"/>
            <a:ext cx="4921250" cy="369888"/>
          </a:xfrm>
          <a:prstGeom prst="rect">
            <a:avLst/>
          </a:prstGeom>
          <a:noFill/>
          <a:ln w="9525">
            <a:noFill/>
            <a:miter lim="800000"/>
            <a:headEnd/>
            <a:tailEnd/>
          </a:ln>
        </p:spPr>
        <p:txBody>
          <a:bodyPr>
            <a:spAutoFit/>
          </a:bodyPr>
          <a:lstStyle/>
          <a:p>
            <a:r>
              <a:rPr lang="en-US" b="1">
                <a:solidFill>
                  <a:schemeClr val="tx2"/>
                </a:solidFill>
              </a:rPr>
              <a:t>F</a:t>
            </a:r>
            <a:r>
              <a:rPr lang="en-US" b="1" baseline="-25000">
                <a:solidFill>
                  <a:schemeClr val="tx2"/>
                </a:solidFill>
              </a:rPr>
              <a:t>SYSREF</a:t>
            </a:r>
            <a:r>
              <a:rPr lang="en-US" b="1">
                <a:solidFill>
                  <a:schemeClr val="tx2"/>
                </a:solidFill>
              </a:rPr>
              <a:t> = GCF( F</a:t>
            </a:r>
            <a:r>
              <a:rPr lang="en-US" b="1" baseline="-25000">
                <a:solidFill>
                  <a:schemeClr val="tx2"/>
                </a:solidFill>
              </a:rPr>
              <a:t>S</a:t>
            </a:r>
            <a:r>
              <a:rPr lang="en-US" b="1">
                <a:solidFill>
                  <a:schemeClr val="tx2"/>
                </a:solidFill>
              </a:rPr>
              <a:t>/max(divider), F</a:t>
            </a:r>
            <a:r>
              <a:rPr lang="en-US" b="1" baseline="-25000">
                <a:solidFill>
                  <a:schemeClr val="tx2"/>
                </a:solidFill>
              </a:rPr>
              <a:t>LMFC</a:t>
            </a:r>
            <a:r>
              <a:rPr lang="en-US" b="1">
                <a:solidFill>
                  <a:schemeClr val="tx2"/>
                </a:solidFill>
              </a:rPr>
              <a:t> ) / n</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6"/>
          <p:cNvSpPr>
            <a:spLocks noGrp="1"/>
          </p:cNvSpPr>
          <p:nvPr>
            <p:ph type="title"/>
          </p:nvPr>
        </p:nvSpPr>
        <p:spPr/>
        <p:txBody>
          <a:bodyPr/>
          <a:lstStyle/>
          <a:p>
            <a:r>
              <a:rPr lang="en-US" smtClean="0"/>
              <a:t>Achieving Deterministic Latency</a:t>
            </a:r>
          </a:p>
        </p:txBody>
      </p:sp>
      <p:sp>
        <p:nvSpPr>
          <p:cNvPr id="38915" name="Content Placeholder 7"/>
          <p:cNvSpPr>
            <a:spLocks noGrp="1"/>
          </p:cNvSpPr>
          <p:nvPr>
            <p:ph idx="1"/>
          </p:nvPr>
        </p:nvSpPr>
        <p:spPr/>
        <p:txBody>
          <a:bodyPr/>
          <a:lstStyle/>
          <a:p>
            <a:r>
              <a:rPr lang="en-US" smtClean="0"/>
              <a:t>There is a full presentation on this topic, this is just a quick snapshot of the process</a:t>
            </a:r>
          </a:p>
        </p:txBody>
      </p:sp>
      <p:sp>
        <p:nvSpPr>
          <p:cNvPr id="37892"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20335237-3FBB-44E2-96E3-06BC0364EB7B}" type="slidenum">
              <a:rPr lang="en-US"/>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smtClean="0"/>
              <a:t>What Is Required for Synchronization?</a:t>
            </a:r>
          </a:p>
        </p:txBody>
      </p:sp>
      <p:sp>
        <p:nvSpPr>
          <p:cNvPr id="39939" name="Content Placeholder 2"/>
          <p:cNvSpPr>
            <a:spLocks noGrp="1"/>
          </p:cNvSpPr>
          <p:nvPr>
            <p:ph idx="1"/>
          </p:nvPr>
        </p:nvSpPr>
        <p:spPr/>
        <p:txBody>
          <a:bodyPr/>
          <a:lstStyle/>
          <a:p>
            <a:r>
              <a:rPr lang="en-US" smtClean="0"/>
              <a:t>There are three requirements for device synchronization using JESD204B data converters</a:t>
            </a:r>
          </a:p>
          <a:p>
            <a:pPr marL="682625" lvl="1" indent="-342900">
              <a:buFontTx/>
              <a:buAutoNum type="arabicPeriod"/>
            </a:pPr>
            <a:r>
              <a:rPr lang="en-US" smtClean="0"/>
              <a:t>Phase align device clocks at each converter/logic element</a:t>
            </a:r>
          </a:p>
          <a:p>
            <a:pPr marL="682625" lvl="1" indent="-342900">
              <a:buFontTx/>
              <a:buAutoNum type="arabicPeriod"/>
            </a:pPr>
            <a:r>
              <a:rPr lang="en-US" smtClean="0"/>
              <a:t>Generate and capture proper SYSREF signal</a:t>
            </a:r>
          </a:p>
          <a:p>
            <a:pPr marL="682625" lvl="1" indent="-342900">
              <a:buFontTx/>
              <a:buAutoNum type="arabicPeriod"/>
            </a:pPr>
            <a:r>
              <a:rPr lang="en-US" smtClean="0">
                <a:solidFill>
                  <a:schemeClr val="tx2"/>
                </a:solidFill>
              </a:rPr>
              <a:t>Achieve deterministic latency by choosing an appropriate elastic buffer release point</a:t>
            </a:r>
          </a:p>
          <a:p>
            <a:pPr>
              <a:buFontTx/>
              <a:buNone/>
            </a:pPr>
            <a:endParaRPr lang="en-US" smtClean="0"/>
          </a:p>
        </p:txBody>
      </p:sp>
      <p:sp>
        <p:nvSpPr>
          <p:cNvPr id="38916"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FFF3C934-8F2D-41FC-86DC-EB75B5EF7F42}" type="slidenum">
              <a:rPr lang="en-US"/>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r>
              <a:rPr lang="en-US" smtClean="0"/>
              <a:t>What is </a:t>
            </a:r>
            <a:r>
              <a:rPr lang="en-US" i="1" smtClean="0"/>
              <a:t>Deterministic Latency</a:t>
            </a:r>
            <a:r>
              <a:rPr lang="en-US" smtClean="0"/>
              <a:t>?</a:t>
            </a:r>
          </a:p>
        </p:txBody>
      </p:sp>
      <p:sp>
        <p:nvSpPr>
          <p:cNvPr id="40963" name="Content Placeholder 2"/>
          <p:cNvSpPr>
            <a:spLocks noGrp="1"/>
          </p:cNvSpPr>
          <p:nvPr>
            <p:ph idx="1"/>
          </p:nvPr>
        </p:nvSpPr>
        <p:spPr/>
        <p:txBody>
          <a:bodyPr/>
          <a:lstStyle/>
          <a:p>
            <a:r>
              <a:rPr lang="en-US" smtClean="0"/>
              <a:t>Once clock dividers are synchronized and the LMFCs have been aligned in all devices, the final requirement is to achieve deterministic latency across the JESD204B link</a:t>
            </a:r>
          </a:p>
          <a:p>
            <a:r>
              <a:rPr lang="en-US" smtClean="0"/>
              <a:t>Wikipedia: ”A </a:t>
            </a:r>
            <a:r>
              <a:rPr lang="en-US" b="1" smtClean="0"/>
              <a:t>deterministic system</a:t>
            </a:r>
            <a:r>
              <a:rPr lang="en-US" smtClean="0"/>
              <a:t> is a system in which no randomness is involved in the development of future states of the system. A deterministic model will thus always produce the </a:t>
            </a:r>
            <a:r>
              <a:rPr lang="en-US" b="1" smtClean="0"/>
              <a:t>same output </a:t>
            </a:r>
            <a:r>
              <a:rPr lang="en-US" smtClean="0"/>
              <a:t>from a given </a:t>
            </a:r>
            <a:r>
              <a:rPr lang="en-US" b="1" smtClean="0"/>
              <a:t>starting condition or initial state</a:t>
            </a:r>
            <a:r>
              <a:rPr lang="en-US" smtClean="0"/>
              <a:t>.”</a:t>
            </a:r>
          </a:p>
          <a:p>
            <a:r>
              <a:rPr lang="en-US" smtClean="0"/>
              <a:t>The most important aspect of deterministic latency is that the latency should </a:t>
            </a:r>
            <a:r>
              <a:rPr lang="en-US" smtClean="0">
                <a:solidFill>
                  <a:srgbClr val="FF0000"/>
                </a:solidFill>
              </a:rPr>
              <a:t>stay constant from system startup to startup.</a:t>
            </a:r>
          </a:p>
          <a:p>
            <a:r>
              <a:rPr lang="en-US" smtClean="0"/>
              <a:t>Having “deterministic latency” does not necessarily mean the latency is known</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US" smtClean="0"/>
              <a:t>How Do We Guarantee Deterministic Latency?</a:t>
            </a:r>
          </a:p>
        </p:txBody>
      </p:sp>
      <p:sp>
        <p:nvSpPr>
          <p:cNvPr id="28675" name="Content Placeholder 2"/>
          <p:cNvSpPr>
            <a:spLocks noGrp="1"/>
          </p:cNvSpPr>
          <p:nvPr>
            <p:ph idx="1"/>
          </p:nvPr>
        </p:nvSpPr>
        <p:spPr/>
        <p:txBody>
          <a:bodyPr/>
          <a:lstStyle/>
          <a:p>
            <a:pPr>
              <a:buFont typeface="Arial" panose="020B0604020202020204" pitchFamily="34" charset="0"/>
              <a:buChar char="•"/>
              <a:defRPr/>
            </a:pPr>
            <a:r>
              <a:rPr lang="en-US" dirty="0" smtClean="0"/>
              <a:t>There are two requirements needed to guarantee deterministic latency from startup to startup:</a:t>
            </a:r>
          </a:p>
          <a:p>
            <a:pPr marL="457200" indent="-457200">
              <a:buFontTx/>
              <a:buAutoNum type="arabicPeriod"/>
              <a:defRPr/>
            </a:pPr>
            <a:r>
              <a:rPr lang="en-US" dirty="0" smtClean="0"/>
              <a:t>Guarantee the LMFCs in each device are aligned (or have constant phase difference) every time the system starts</a:t>
            </a:r>
          </a:p>
          <a:p>
            <a:pPr marL="457200" indent="-457200">
              <a:buFontTx/>
              <a:buAutoNum type="arabicPeriod"/>
              <a:defRPr/>
            </a:pPr>
            <a:r>
              <a:rPr lang="en-US" dirty="0" smtClean="0"/>
              <a:t>Set release point to occur after the latest arriving lane by:</a:t>
            </a:r>
          </a:p>
          <a:p>
            <a:pPr marL="796925" lvl="1" indent="-457200">
              <a:buFont typeface="Arial" pitchFamily="34" charset="0"/>
              <a:buChar char="•"/>
              <a:defRPr/>
            </a:pPr>
            <a:r>
              <a:rPr lang="en-US" dirty="0" smtClean="0"/>
              <a:t>Having total link delay less than the LMFC period</a:t>
            </a:r>
          </a:p>
          <a:p>
            <a:pPr marL="796925" lvl="1" indent="-457200">
              <a:buFont typeface="Arial" pitchFamily="34" charset="0"/>
              <a:buChar char="•"/>
              <a:defRPr/>
            </a:pPr>
            <a:r>
              <a:rPr lang="en-US" dirty="0" smtClean="0"/>
              <a:t>Setting a buffer release point that occurs after all lanes have arrived</a:t>
            </a:r>
          </a:p>
          <a:p>
            <a:pPr marL="796925" lvl="1" indent="-457200">
              <a:buFont typeface="Arial" pitchFamily="34" charset="0"/>
              <a:buChar char="•"/>
              <a:defRPr/>
            </a:pPr>
            <a:r>
              <a:rPr lang="en-US" dirty="0" smtClean="0"/>
              <a:t>Must account for link delay variation!</a:t>
            </a:r>
          </a:p>
        </p:txBody>
      </p:sp>
      <p:sp>
        <p:nvSpPr>
          <p:cNvPr id="4" name="TextBox 3"/>
          <p:cNvSpPr txBox="1">
            <a:spLocks noChangeArrowheads="1"/>
          </p:cNvSpPr>
          <p:nvPr/>
        </p:nvSpPr>
        <p:spPr bwMode="auto">
          <a:xfrm>
            <a:off x="2495550" y="4684713"/>
            <a:ext cx="3962400" cy="923925"/>
          </a:xfrm>
          <a:prstGeom prst="rect">
            <a:avLst/>
          </a:prstGeom>
          <a:noFill/>
          <a:ln w="9525">
            <a:noFill/>
            <a:miter lim="800000"/>
            <a:headEnd/>
            <a:tailEnd/>
          </a:ln>
        </p:spPr>
        <p:txBody>
          <a:bodyPr>
            <a:spAutoFit/>
          </a:bodyPr>
          <a:lstStyle/>
          <a:p>
            <a:r>
              <a:rPr lang="en-US">
                <a:solidFill>
                  <a:srgbClr val="FF0000"/>
                </a:solidFill>
              </a:rPr>
              <a:t>This is what the standard expects, but it’s not always possible based on hardware tradeoffs  (smaller buffers)!</a:t>
            </a:r>
          </a:p>
        </p:txBody>
      </p:sp>
      <p:cxnSp>
        <p:nvCxnSpPr>
          <p:cNvPr id="5" name="Straight Arrow Connector 4"/>
          <p:cNvCxnSpPr/>
          <p:nvPr/>
        </p:nvCxnSpPr>
        <p:spPr>
          <a:xfrm flipH="1" flipV="1">
            <a:off x="3743325" y="3448050"/>
            <a:ext cx="190500" cy="1141413"/>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smtClean="0"/>
              <a:t>Buffer Release Point</a:t>
            </a:r>
          </a:p>
        </p:txBody>
      </p:sp>
      <p:sp>
        <p:nvSpPr>
          <p:cNvPr id="43011" name="Content Placeholder 2"/>
          <p:cNvSpPr>
            <a:spLocks noGrp="1"/>
          </p:cNvSpPr>
          <p:nvPr>
            <p:ph idx="1"/>
          </p:nvPr>
        </p:nvSpPr>
        <p:spPr/>
        <p:txBody>
          <a:bodyPr/>
          <a:lstStyle/>
          <a:p>
            <a:r>
              <a:rPr lang="en-US" dirty="0" smtClean="0"/>
              <a:t>The elastic buffer release point can be shifted from the LMFC rising edge by using the RBD parameter</a:t>
            </a:r>
          </a:p>
          <a:p>
            <a:r>
              <a:rPr lang="en-US" dirty="0" smtClean="0"/>
              <a:t>RBD is defined as a shift in the elastic buffer release point from the LMFC rising edge by “RBD” frame periods</a:t>
            </a:r>
          </a:p>
          <a:p>
            <a:pPr lvl="1"/>
            <a:r>
              <a:rPr lang="en-US" dirty="0" smtClean="0"/>
              <a:t>So an RBD setting of 4 shifts the release point 4 frame cycles from the LMFC rising edge</a:t>
            </a:r>
          </a:p>
          <a:p>
            <a:pPr lvl="1"/>
            <a:r>
              <a:rPr lang="en-US" dirty="0" smtClean="0"/>
              <a:t>Frame period = 10 * F / </a:t>
            </a:r>
            <a:r>
              <a:rPr lang="en-US" dirty="0" err="1" smtClean="0"/>
              <a:t>Linerate</a:t>
            </a:r>
            <a:endParaRPr lang="en-US" dirty="0" smtClean="0"/>
          </a:p>
          <a:p>
            <a:pPr lvl="1"/>
            <a:r>
              <a:rPr lang="en-US" dirty="0" smtClean="0"/>
              <a:t>RBD must be between 1 and K</a:t>
            </a:r>
          </a:p>
          <a:p>
            <a:pPr lvl="1"/>
            <a:r>
              <a:rPr lang="en-US" dirty="0" smtClean="0"/>
              <a:t>K corresponds to the LMFC edge</a:t>
            </a:r>
          </a:p>
          <a:p>
            <a:r>
              <a:rPr lang="en-US" dirty="0" smtClean="0"/>
              <a:t>RBD can be used for:</a:t>
            </a:r>
          </a:p>
          <a:p>
            <a:pPr lvl="1"/>
            <a:r>
              <a:rPr lang="en-US" dirty="0" smtClean="0"/>
              <a:t>RBD is used to release the buffer earlier to achieve minimum latency</a:t>
            </a:r>
          </a:p>
          <a:p>
            <a:pPr lvl="1"/>
            <a:r>
              <a:rPr lang="en-US" dirty="0" smtClean="0"/>
              <a:t>RBD is used to shift the release point away from the area of uncertainty near the total link delay</a:t>
            </a:r>
          </a:p>
        </p:txBody>
      </p:sp>
      <p:sp>
        <p:nvSpPr>
          <p:cNvPr id="41988"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A693B01D-CE44-4178-9344-E0329EED7E6E}" type="slidenum">
              <a:rPr lang="en-US"/>
              <a:pPr/>
              <a:t>37</a:t>
            </a:fld>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n-US" smtClean="0"/>
              <a:t>Calculating Elastic Buffer Release Point</a:t>
            </a:r>
          </a:p>
        </p:txBody>
      </p:sp>
      <p:sp>
        <p:nvSpPr>
          <p:cNvPr id="44035" name="Content Placeholder 2"/>
          <p:cNvSpPr>
            <a:spLocks noGrp="1"/>
          </p:cNvSpPr>
          <p:nvPr>
            <p:ph idx="1"/>
          </p:nvPr>
        </p:nvSpPr>
        <p:spPr/>
        <p:txBody>
          <a:bodyPr/>
          <a:lstStyle/>
          <a:p>
            <a:r>
              <a:rPr lang="en-US" smtClean="0"/>
              <a:t>This process can be used to calculate the appropriate elastic buffer release point</a:t>
            </a:r>
          </a:p>
          <a:p>
            <a:pPr lvl="1">
              <a:buFontTx/>
              <a:buAutoNum type="arabicPeriod"/>
            </a:pPr>
            <a:r>
              <a:rPr lang="en-US" smtClean="0"/>
              <a:t>Determine Alignment of LMFCs</a:t>
            </a:r>
          </a:p>
          <a:p>
            <a:pPr lvl="2"/>
            <a:r>
              <a:rPr lang="en-US" smtClean="0"/>
              <a:t>Account for skews between SYSREF signals</a:t>
            </a:r>
          </a:p>
          <a:p>
            <a:pPr lvl="2"/>
            <a:r>
              <a:rPr lang="en-US" smtClean="0"/>
              <a:t>Add in SYSREF-pins-to-LMFC-reset delays</a:t>
            </a:r>
          </a:p>
          <a:p>
            <a:pPr lvl="1">
              <a:buFontTx/>
              <a:buAutoNum type="arabicPeriod"/>
            </a:pPr>
            <a:r>
              <a:rPr lang="en-US" smtClean="0"/>
              <a:t>Calculate expected link delay</a:t>
            </a:r>
          </a:p>
          <a:p>
            <a:pPr lvl="2"/>
            <a:r>
              <a:rPr lang="en-US" smtClean="0"/>
              <a:t>Total data delay from LMFC edge to arrival of data at the receiver’s elastic buffer input</a:t>
            </a:r>
          </a:p>
          <a:p>
            <a:pPr lvl="2"/>
            <a:r>
              <a:rPr lang="en-US" smtClean="0"/>
              <a:t>Account for delay variations due to device and board variations</a:t>
            </a:r>
          </a:p>
          <a:p>
            <a:pPr lvl="1">
              <a:buFontTx/>
              <a:buAutoNum type="arabicPeriod"/>
            </a:pPr>
            <a:r>
              <a:rPr lang="en-US" smtClean="0"/>
              <a:t>Choose release point that provides margin against error</a:t>
            </a:r>
          </a:p>
          <a:p>
            <a:pPr lvl="2"/>
            <a:r>
              <a:rPr lang="en-US" smtClean="0"/>
              <a:t>Set the release point to occur away from the data arrival time to avoid releasing data too early/late due to delay variations</a:t>
            </a:r>
            <a:br>
              <a:rPr lang="en-US" smtClean="0"/>
            </a:br>
            <a:endParaRPr lang="en-US"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3"/>
          <p:cNvPicPr>
            <a:picLocks noChangeAspect="1" noChangeArrowheads="1"/>
          </p:cNvPicPr>
          <p:nvPr/>
        </p:nvPicPr>
        <p:blipFill>
          <a:blip r:embed="rId2" cstate="print"/>
          <a:srcRect/>
          <a:stretch>
            <a:fillRect/>
          </a:stretch>
        </p:blipFill>
        <p:spPr bwMode="auto">
          <a:xfrm>
            <a:off x="3976688" y="1368425"/>
            <a:ext cx="4959350" cy="3408363"/>
          </a:xfrm>
          <a:prstGeom prst="rect">
            <a:avLst/>
          </a:prstGeom>
          <a:noFill/>
          <a:ln w="9525">
            <a:noFill/>
            <a:miter lim="800000"/>
            <a:headEnd/>
            <a:tailEnd/>
          </a:ln>
          <a:effectLst/>
        </p:spPr>
      </p:pic>
      <p:sp>
        <p:nvSpPr>
          <p:cNvPr id="45059" name="Title 1"/>
          <p:cNvSpPr>
            <a:spLocks noGrp="1"/>
          </p:cNvSpPr>
          <p:nvPr>
            <p:ph type="title"/>
          </p:nvPr>
        </p:nvSpPr>
        <p:spPr/>
        <p:txBody>
          <a:bodyPr/>
          <a:lstStyle/>
          <a:p>
            <a:r>
              <a:rPr lang="en-US" smtClean="0"/>
              <a:t>Deterministic Latency Test Setup</a:t>
            </a:r>
          </a:p>
        </p:txBody>
      </p:sp>
      <p:sp>
        <p:nvSpPr>
          <p:cNvPr id="45060" name="Content Placeholder 2"/>
          <p:cNvSpPr>
            <a:spLocks noGrp="1"/>
          </p:cNvSpPr>
          <p:nvPr>
            <p:ph idx="1"/>
          </p:nvPr>
        </p:nvSpPr>
        <p:spPr/>
        <p:txBody>
          <a:bodyPr/>
          <a:lstStyle/>
          <a:p>
            <a:pPr marL="457200" indent="-457200">
              <a:buFontTx/>
              <a:buAutoNum type="arabicPeriod"/>
            </a:pPr>
            <a:r>
              <a:rPr lang="en-US" smtClean="0"/>
              <a:t>Generate a pulse with FPGA</a:t>
            </a:r>
          </a:p>
          <a:p>
            <a:pPr marL="457200" indent="-457200">
              <a:buFontTx/>
              <a:buAutoNum type="arabicPeriod"/>
            </a:pPr>
            <a:r>
              <a:rPr lang="en-US" smtClean="0"/>
              <a:t>Capture FPGA pulse</a:t>
            </a:r>
            <a:br>
              <a:rPr lang="en-US" smtClean="0"/>
            </a:br>
            <a:r>
              <a:rPr lang="en-US" smtClean="0"/>
              <a:t>with ADC</a:t>
            </a:r>
          </a:p>
          <a:p>
            <a:pPr marL="457200" indent="-457200">
              <a:buFontTx/>
              <a:buAutoNum type="arabicPeriod"/>
            </a:pPr>
            <a:r>
              <a:rPr lang="en-US" smtClean="0"/>
              <a:t>Output ADC’s MSB from</a:t>
            </a:r>
            <a:br>
              <a:rPr lang="en-US" smtClean="0"/>
            </a:br>
            <a:r>
              <a:rPr lang="en-US" smtClean="0"/>
              <a:t>FPGA</a:t>
            </a:r>
          </a:p>
          <a:p>
            <a:pPr marL="457200" indent="-457200">
              <a:buFontTx/>
              <a:buAutoNum type="arabicPeriod"/>
            </a:pPr>
            <a:r>
              <a:rPr lang="en-US" smtClean="0"/>
              <a:t>Observe relative timing on scope</a:t>
            </a:r>
          </a:p>
          <a:p>
            <a:pPr marL="457200" indent="-457200">
              <a:buFontTx/>
              <a:buAutoNum type="arabicPeriod"/>
            </a:pPr>
            <a:r>
              <a:rPr lang="en-US" smtClean="0"/>
              <a:t>Power up the system many times to</a:t>
            </a:r>
            <a:br>
              <a:rPr lang="en-US" smtClean="0"/>
            </a:br>
            <a:r>
              <a:rPr lang="en-US" smtClean="0"/>
              <a:t>confirm the relative timing stays constant</a:t>
            </a:r>
          </a:p>
          <a:p>
            <a:pPr marL="457200" indent="-457200"/>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smtClean="0"/>
              <a:t>Multi-Device Synchronization Intro</a:t>
            </a:r>
          </a:p>
        </p:txBody>
      </p:sp>
      <p:sp>
        <p:nvSpPr>
          <p:cNvPr id="9219" name="Content Placeholder 2"/>
          <p:cNvSpPr>
            <a:spLocks noGrp="1"/>
          </p:cNvSpPr>
          <p:nvPr>
            <p:ph idx="1"/>
          </p:nvPr>
        </p:nvSpPr>
        <p:spPr/>
        <p:txBody>
          <a:bodyPr/>
          <a:lstStyle/>
          <a:p>
            <a:r>
              <a:rPr lang="en-US" smtClean="0"/>
              <a:t>The ultimate goal of device synchronization is:</a:t>
            </a:r>
          </a:p>
          <a:p>
            <a:pPr lvl="1"/>
            <a:r>
              <a:rPr lang="en-US" smtClean="0"/>
              <a:t>ADCs – to align the sampling instant and the latency through the ADC and across the interface to the FPGA so that samples are aligned for signal processing</a:t>
            </a:r>
          </a:p>
          <a:p>
            <a:pPr lvl="1"/>
            <a:r>
              <a:rPr lang="en-US" smtClean="0"/>
              <a:t>DACs – to fix the latency across the interface from the FPGA and through the DAC signal processing to align the sampling instant at the DAC output</a:t>
            </a:r>
          </a:p>
          <a:p>
            <a:r>
              <a:rPr lang="en-US" smtClean="0"/>
              <a:t>Multi-device synchronization is required in many systems:</a:t>
            </a:r>
          </a:p>
          <a:p>
            <a:pPr lvl="1"/>
            <a:r>
              <a:rPr lang="en-US" smtClean="0"/>
              <a:t>Multi-antenna communications systems</a:t>
            </a:r>
          </a:p>
          <a:p>
            <a:pPr lvl="1"/>
            <a:r>
              <a:rPr lang="en-US" smtClean="0"/>
              <a:t>Phased array radars</a:t>
            </a:r>
          </a:p>
          <a:p>
            <a:pPr lvl="1"/>
            <a:r>
              <a:rPr lang="en-US" smtClean="0"/>
              <a:t>Magnetic resonance imaging</a:t>
            </a:r>
          </a:p>
          <a:p>
            <a:pPr lvl="1"/>
            <a:r>
              <a:rPr lang="en-US" smtClean="0"/>
              <a:t>Etc.</a:t>
            </a:r>
          </a:p>
        </p:txBody>
      </p:sp>
      <p:sp>
        <p:nvSpPr>
          <p:cNvPr id="8196"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EFFB1478-2168-4A17-BB0A-52AB47E9D2A9}" type="slidenum">
              <a:rPr lang="en-US"/>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r>
              <a:rPr lang="en-US" smtClean="0"/>
              <a:t>Determine Release Point by Experiment</a:t>
            </a:r>
          </a:p>
        </p:txBody>
      </p:sp>
      <p:sp>
        <p:nvSpPr>
          <p:cNvPr id="46083" name="Content Placeholder 2"/>
          <p:cNvSpPr>
            <a:spLocks noGrp="1"/>
          </p:cNvSpPr>
          <p:nvPr>
            <p:ph idx="1"/>
          </p:nvPr>
        </p:nvSpPr>
        <p:spPr/>
        <p:txBody>
          <a:bodyPr/>
          <a:lstStyle/>
          <a:p>
            <a:pPr marL="457200" indent="-457200">
              <a:buFontTx/>
              <a:buAutoNum type="arabicPeriod"/>
            </a:pPr>
            <a:r>
              <a:rPr lang="en-US" smtClean="0"/>
              <a:t>Setup test from previous slide to monitor relative delay across the link</a:t>
            </a:r>
          </a:p>
          <a:p>
            <a:pPr marL="457200" indent="-457200">
              <a:buFontTx/>
              <a:buAutoNum type="arabicPeriod"/>
            </a:pPr>
            <a:r>
              <a:rPr lang="en-US" smtClean="0"/>
              <a:t>Vary RBD until a 1 LMFC period latency jump is observed</a:t>
            </a:r>
          </a:p>
          <a:p>
            <a:pPr marL="457200" indent="-457200">
              <a:buFontTx/>
              <a:buAutoNum type="arabicPeriod"/>
            </a:pPr>
            <a:r>
              <a:rPr lang="en-US" smtClean="0"/>
              <a:t>Choose release point by taking the last RBD value before the latency jump was observed and add the expected latency variation to that value (plus extra margin)</a:t>
            </a:r>
          </a:p>
        </p:txBody>
      </p:sp>
      <p:pic>
        <p:nvPicPr>
          <p:cNvPr id="46084" name="Picture 3"/>
          <p:cNvPicPr>
            <a:picLocks noChangeAspect="1" noChangeArrowheads="1"/>
          </p:cNvPicPr>
          <p:nvPr/>
        </p:nvPicPr>
        <p:blipFill>
          <a:blip r:embed="rId2" cstate="print"/>
          <a:srcRect/>
          <a:stretch>
            <a:fillRect/>
          </a:stretch>
        </p:blipFill>
        <p:spPr bwMode="auto">
          <a:xfrm>
            <a:off x="1133475" y="3468688"/>
            <a:ext cx="6877050" cy="1536700"/>
          </a:xfrm>
          <a:prstGeom prst="rect">
            <a:avLst/>
          </a:prstGeom>
          <a:noFill/>
          <a:ln w="9525">
            <a:noFill/>
            <a:miter lim="800000"/>
            <a:headEnd/>
            <a:tailEnd/>
          </a:ln>
          <a:effectLst/>
        </p:spPr>
      </p:pic>
      <p:cxnSp>
        <p:nvCxnSpPr>
          <p:cNvPr id="7" name="Straight Arrow Connector 6"/>
          <p:cNvCxnSpPr/>
          <p:nvPr/>
        </p:nvCxnSpPr>
        <p:spPr>
          <a:xfrm flipV="1">
            <a:off x="7653338" y="4467225"/>
            <a:ext cx="0" cy="30480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a:spLocks noChangeArrowheads="1"/>
          </p:cNvSpPr>
          <p:nvPr/>
        </p:nvSpPr>
        <p:spPr bwMode="auto">
          <a:xfrm>
            <a:off x="7294563" y="4819650"/>
            <a:ext cx="736600" cy="400050"/>
          </a:xfrm>
          <a:prstGeom prst="rect">
            <a:avLst/>
          </a:prstGeom>
          <a:noFill/>
          <a:ln w="9525">
            <a:noFill/>
            <a:miter lim="800000"/>
            <a:headEnd/>
            <a:tailEnd/>
          </a:ln>
        </p:spPr>
        <p:txBody>
          <a:bodyPr>
            <a:spAutoFit/>
          </a:bodyPr>
          <a:lstStyle/>
          <a:p>
            <a:pPr algn="ctr"/>
            <a:r>
              <a:rPr lang="en-US" sz="1000">
                <a:solidFill>
                  <a:srgbClr val="FF0000"/>
                </a:solidFill>
              </a:rPr>
              <a:t>Release Point</a:t>
            </a:r>
          </a:p>
        </p:txBody>
      </p:sp>
      <p:cxnSp>
        <p:nvCxnSpPr>
          <p:cNvPr id="13" name="Straight Arrow Connector 12"/>
          <p:cNvCxnSpPr/>
          <p:nvPr/>
        </p:nvCxnSpPr>
        <p:spPr>
          <a:xfrm flipV="1">
            <a:off x="7394575" y="4464050"/>
            <a:ext cx="0" cy="30480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14" name="TextBox 13"/>
          <p:cNvSpPr txBox="1">
            <a:spLocks noChangeArrowheads="1"/>
          </p:cNvSpPr>
          <p:nvPr/>
        </p:nvSpPr>
        <p:spPr bwMode="auto">
          <a:xfrm>
            <a:off x="7035800" y="4816475"/>
            <a:ext cx="736600" cy="400050"/>
          </a:xfrm>
          <a:prstGeom prst="rect">
            <a:avLst/>
          </a:prstGeom>
          <a:noFill/>
          <a:ln w="9525">
            <a:noFill/>
            <a:miter lim="800000"/>
            <a:headEnd/>
            <a:tailEnd/>
          </a:ln>
        </p:spPr>
        <p:txBody>
          <a:bodyPr>
            <a:spAutoFit/>
          </a:bodyPr>
          <a:lstStyle/>
          <a:p>
            <a:pPr algn="ctr"/>
            <a:r>
              <a:rPr lang="en-US" sz="1000">
                <a:solidFill>
                  <a:srgbClr val="FF0000"/>
                </a:solidFill>
              </a:rPr>
              <a:t>Release Point</a:t>
            </a:r>
          </a:p>
        </p:txBody>
      </p:sp>
      <p:cxnSp>
        <p:nvCxnSpPr>
          <p:cNvPr id="15" name="Straight Arrow Connector 14"/>
          <p:cNvCxnSpPr/>
          <p:nvPr/>
        </p:nvCxnSpPr>
        <p:spPr>
          <a:xfrm flipV="1">
            <a:off x="7150100" y="4464050"/>
            <a:ext cx="0" cy="30480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16" name="TextBox 15"/>
          <p:cNvSpPr txBox="1">
            <a:spLocks noChangeArrowheads="1"/>
          </p:cNvSpPr>
          <p:nvPr/>
        </p:nvSpPr>
        <p:spPr bwMode="auto">
          <a:xfrm>
            <a:off x="6791325" y="4816475"/>
            <a:ext cx="736600" cy="400050"/>
          </a:xfrm>
          <a:prstGeom prst="rect">
            <a:avLst/>
          </a:prstGeom>
          <a:noFill/>
          <a:ln w="9525">
            <a:noFill/>
            <a:miter lim="800000"/>
            <a:headEnd/>
            <a:tailEnd/>
          </a:ln>
        </p:spPr>
        <p:txBody>
          <a:bodyPr>
            <a:spAutoFit/>
          </a:bodyPr>
          <a:lstStyle/>
          <a:p>
            <a:pPr algn="ctr"/>
            <a:r>
              <a:rPr lang="en-US" sz="1000">
                <a:solidFill>
                  <a:srgbClr val="FF0000"/>
                </a:solidFill>
              </a:rPr>
              <a:t>Release Point</a:t>
            </a:r>
          </a:p>
        </p:txBody>
      </p:sp>
      <p:cxnSp>
        <p:nvCxnSpPr>
          <p:cNvPr id="17" name="Straight Arrow Connector 16"/>
          <p:cNvCxnSpPr/>
          <p:nvPr/>
        </p:nvCxnSpPr>
        <p:spPr>
          <a:xfrm flipV="1">
            <a:off x="6891338" y="4464050"/>
            <a:ext cx="0" cy="30480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18" name="TextBox 17"/>
          <p:cNvSpPr txBox="1">
            <a:spLocks noChangeArrowheads="1"/>
          </p:cNvSpPr>
          <p:nvPr/>
        </p:nvSpPr>
        <p:spPr bwMode="auto">
          <a:xfrm>
            <a:off x="6532563" y="4816475"/>
            <a:ext cx="736600" cy="400050"/>
          </a:xfrm>
          <a:prstGeom prst="rect">
            <a:avLst/>
          </a:prstGeom>
          <a:noFill/>
          <a:ln w="9525">
            <a:noFill/>
            <a:miter lim="800000"/>
            <a:headEnd/>
            <a:tailEnd/>
          </a:ln>
        </p:spPr>
        <p:txBody>
          <a:bodyPr>
            <a:spAutoFit/>
          </a:bodyPr>
          <a:lstStyle/>
          <a:p>
            <a:pPr algn="ctr"/>
            <a:r>
              <a:rPr lang="en-US" sz="1000">
                <a:solidFill>
                  <a:srgbClr val="FF0000"/>
                </a:solidFill>
              </a:rPr>
              <a:t>Release Point</a:t>
            </a:r>
          </a:p>
        </p:txBody>
      </p:sp>
      <p:cxnSp>
        <p:nvCxnSpPr>
          <p:cNvPr id="19" name="Straight Arrow Connector 18"/>
          <p:cNvCxnSpPr/>
          <p:nvPr/>
        </p:nvCxnSpPr>
        <p:spPr>
          <a:xfrm flipV="1">
            <a:off x="6648450" y="4464050"/>
            <a:ext cx="0" cy="30480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20" name="TextBox 19"/>
          <p:cNvSpPr txBox="1">
            <a:spLocks noChangeArrowheads="1"/>
          </p:cNvSpPr>
          <p:nvPr/>
        </p:nvSpPr>
        <p:spPr bwMode="auto">
          <a:xfrm>
            <a:off x="6289675" y="4816475"/>
            <a:ext cx="736600" cy="400050"/>
          </a:xfrm>
          <a:prstGeom prst="rect">
            <a:avLst/>
          </a:prstGeom>
          <a:noFill/>
          <a:ln w="9525">
            <a:noFill/>
            <a:miter lim="800000"/>
            <a:headEnd/>
            <a:tailEnd/>
          </a:ln>
        </p:spPr>
        <p:txBody>
          <a:bodyPr>
            <a:spAutoFit/>
          </a:bodyPr>
          <a:lstStyle/>
          <a:p>
            <a:pPr algn="ctr"/>
            <a:r>
              <a:rPr lang="en-US" sz="1000">
                <a:solidFill>
                  <a:srgbClr val="FF0000"/>
                </a:solidFill>
              </a:rPr>
              <a:t>Release Point</a:t>
            </a:r>
          </a:p>
        </p:txBody>
      </p:sp>
      <p:cxnSp>
        <p:nvCxnSpPr>
          <p:cNvPr id="21" name="Straight Arrow Connector 20"/>
          <p:cNvCxnSpPr/>
          <p:nvPr/>
        </p:nvCxnSpPr>
        <p:spPr>
          <a:xfrm flipV="1">
            <a:off x="6400800" y="4464050"/>
            <a:ext cx="0" cy="30480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22" name="TextBox 21"/>
          <p:cNvSpPr txBox="1">
            <a:spLocks noChangeArrowheads="1"/>
          </p:cNvSpPr>
          <p:nvPr/>
        </p:nvSpPr>
        <p:spPr bwMode="auto">
          <a:xfrm>
            <a:off x="6042025" y="4816475"/>
            <a:ext cx="736600" cy="400050"/>
          </a:xfrm>
          <a:prstGeom prst="rect">
            <a:avLst/>
          </a:prstGeom>
          <a:noFill/>
          <a:ln w="9525">
            <a:noFill/>
            <a:miter lim="800000"/>
            <a:headEnd/>
            <a:tailEnd/>
          </a:ln>
        </p:spPr>
        <p:txBody>
          <a:bodyPr>
            <a:spAutoFit/>
          </a:bodyPr>
          <a:lstStyle/>
          <a:p>
            <a:pPr algn="ctr"/>
            <a:r>
              <a:rPr lang="en-US" sz="1000">
                <a:solidFill>
                  <a:srgbClr val="FF0000"/>
                </a:solidFill>
              </a:rPr>
              <a:t>Release Point</a:t>
            </a:r>
          </a:p>
        </p:txBody>
      </p:sp>
      <p:cxnSp>
        <p:nvCxnSpPr>
          <p:cNvPr id="24" name="Straight Arrow Connector 23"/>
          <p:cNvCxnSpPr/>
          <p:nvPr/>
        </p:nvCxnSpPr>
        <p:spPr>
          <a:xfrm>
            <a:off x="2617788" y="5349875"/>
            <a:ext cx="5045075" cy="0"/>
          </a:xfrm>
          <a:prstGeom prst="straightConnector1">
            <a:avLst/>
          </a:prstGeom>
          <a:ln>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46098" name="TextBox 24"/>
          <p:cNvSpPr txBox="1">
            <a:spLocks noChangeArrowheads="1"/>
          </p:cNvSpPr>
          <p:nvPr/>
        </p:nvSpPr>
        <p:spPr bwMode="auto">
          <a:xfrm>
            <a:off x="4087813" y="5419725"/>
            <a:ext cx="1695450" cy="277813"/>
          </a:xfrm>
          <a:prstGeom prst="rect">
            <a:avLst/>
          </a:prstGeom>
          <a:noFill/>
          <a:ln w="9525">
            <a:noFill/>
            <a:miter lim="800000"/>
            <a:headEnd/>
            <a:tailEnd/>
          </a:ln>
        </p:spPr>
        <p:txBody>
          <a:bodyPr>
            <a:spAutoFit/>
          </a:bodyPr>
          <a:lstStyle/>
          <a:p>
            <a:r>
              <a:rPr lang="en-US" sz="1200">
                <a:solidFill>
                  <a:srgbClr val="FF0000"/>
                </a:solidFill>
              </a:rPr>
              <a:t>Total Latency</a:t>
            </a:r>
          </a:p>
        </p:txBody>
      </p:sp>
      <p:cxnSp>
        <p:nvCxnSpPr>
          <p:cNvPr id="26" name="Straight Arrow Connector 25"/>
          <p:cNvCxnSpPr/>
          <p:nvPr/>
        </p:nvCxnSpPr>
        <p:spPr>
          <a:xfrm>
            <a:off x="2617788" y="5349875"/>
            <a:ext cx="4786312" cy="3175"/>
          </a:xfrm>
          <a:prstGeom prst="straightConnector1">
            <a:avLst/>
          </a:prstGeom>
          <a:ln>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p:nvPr/>
        </p:nvCxnSpPr>
        <p:spPr>
          <a:xfrm>
            <a:off x="2608263" y="5349875"/>
            <a:ext cx="4551362" cy="0"/>
          </a:xfrm>
          <a:prstGeom prst="straightConnector1">
            <a:avLst/>
          </a:prstGeom>
          <a:ln>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p:nvPr/>
        </p:nvCxnSpPr>
        <p:spPr>
          <a:xfrm>
            <a:off x="2617788" y="5353050"/>
            <a:ext cx="4283075" cy="0"/>
          </a:xfrm>
          <a:prstGeom prst="straightConnector1">
            <a:avLst/>
          </a:prstGeom>
          <a:ln>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p:nvPr/>
        </p:nvCxnSpPr>
        <p:spPr>
          <a:xfrm>
            <a:off x="2617788" y="5349875"/>
            <a:ext cx="4040187" cy="0"/>
          </a:xfrm>
          <a:prstGeom prst="straightConnector1">
            <a:avLst/>
          </a:prstGeom>
          <a:ln>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34" name="Straight Arrow Connector 33"/>
          <p:cNvCxnSpPr/>
          <p:nvPr/>
        </p:nvCxnSpPr>
        <p:spPr>
          <a:xfrm>
            <a:off x="2614613" y="5349875"/>
            <a:ext cx="5303837" cy="0"/>
          </a:xfrm>
          <a:prstGeom prst="straightConnector1">
            <a:avLst/>
          </a:prstGeom>
          <a:ln>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37" name="Straight Arrow Connector 36"/>
          <p:cNvCxnSpPr/>
          <p:nvPr/>
        </p:nvCxnSpPr>
        <p:spPr>
          <a:xfrm flipV="1">
            <a:off x="7918450" y="4464050"/>
            <a:ext cx="0" cy="30480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p:nvPr/>
        </p:nvCxnSpPr>
        <p:spPr>
          <a:xfrm flipV="1">
            <a:off x="6943725" y="4464050"/>
            <a:ext cx="0" cy="30480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6513513" y="5559425"/>
            <a:ext cx="1563687" cy="254000"/>
          </a:xfrm>
          <a:prstGeom prst="rect">
            <a:avLst/>
          </a:prstGeom>
          <a:noFill/>
        </p:spPr>
        <p:txBody>
          <a:bodyPr>
            <a:spAutoFit/>
          </a:bodyPr>
          <a:lstStyle/>
          <a:p>
            <a:pPr>
              <a:defRPr/>
            </a:pPr>
            <a:r>
              <a:rPr lang="en-US" sz="1050" dirty="0">
                <a:solidFill>
                  <a:srgbClr val="FF0000"/>
                </a:solidFill>
                <a:cs typeface="+mn-cs"/>
              </a:rPr>
              <a:t>Optimal Release Point</a:t>
            </a:r>
          </a:p>
        </p:txBody>
      </p:sp>
      <p:cxnSp>
        <p:nvCxnSpPr>
          <p:cNvPr id="41" name="Straight Arrow Connector 40"/>
          <p:cNvCxnSpPr/>
          <p:nvPr/>
        </p:nvCxnSpPr>
        <p:spPr>
          <a:xfrm flipH="1" flipV="1">
            <a:off x="6943725" y="4819650"/>
            <a:ext cx="152400" cy="784225"/>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8"/>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7"/>
                                        </p:tgtEl>
                                        <p:attrNameLst>
                                          <p:attrName>style.visibility</p:attrName>
                                        </p:attrNameLst>
                                      </p:cBhvr>
                                      <p:to>
                                        <p:strVal val="hidden"/>
                                      </p:to>
                                    </p:set>
                                  </p:childTnLst>
                                </p:cTn>
                              </p:par>
                              <p:par>
                                <p:cTn id="17" presetID="1" presetClass="exit" presetSubtype="0" fill="hold" nodeType="withEffect">
                                  <p:stCondLst>
                                    <p:cond delay="0"/>
                                  </p:stCondLst>
                                  <p:childTnLst>
                                    <p:set>
                                      <p:cBhvr>
                                        <p:cTn id="18" dur="1" fill="hold">
                                          <p:stCondLst>
                                            <p:cond delay="0"/>
                                          </p:stCondLst>
                                        </p:cTn>
                                        <p:tgtEl>
                                          <p:spTgt spid="24"/>
                                        </p:tgtEl>
                                        <p:attrNameLst>
                                          <p:attrName>style.visibility</p:attrName>
                                        </p:attrNameLst>
                                      </p:cBhvr>
                                      <p:to>
                                        <p:strVal val="hidden"/>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6"/>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xit" presetSubtype="0" fill="hold" nodeType="clickEffect">
                                  <p:stCondLst>
                                    <p:cond delay="0"/>
                                  </p:stCondLst>
                                  <p:childTnLst>
                                    <p:set>
                                      <p:cBhvr>
                                        <p:cTn id="28" dur="1" fill="hold">
                                          <p:stCondLst>
                                            <p:cond delay="0"/>
                                          </p:stCondLst>
                                        </p:cTn>
                                        <p:tgtEl>
                                          <p:spTgt spid="13"/>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14"/>
                                        </p:tgtEl>
                                        <p:attrNameLst>
                                          <p:attrName>style.visibility</p:attrName>
                                        </p:attrNameLst>
                                      </p:cBhvr>
                                      <p:to>
                                        <p:strVal val="hidden"/>
                                      </p:to>
                                    </p:set>
                                  </p:childTnLst>
                                </p:cTn>
                              </p:par>
                              <p:par>
                                <p:cTn id="31" presetID="1" presetClass="exit" presetSubtype="0" fill="hold" nodeType="withEffect">
                                  <p:stCondLst>
                                    <p:cond delay="0"/>
                                  </p:stCondLst>
                                  <p:childTnLst>
                                    <p:set>
                                      <p:cBhvr>
                                        <p:cTn id="32" dur="1" fill="hold">
                                          <p:stCondLst>
                                            <p:cond delay="0"/>
                                          </p:stCondLst>
                                        </p:cTn>
                                        <p:tgtEl>
                                          <p:spTgt spid="26"/>
                                        </p:tgtEl>
                                        <p:attrNameLst>
                                          <p:attrName>style.visibility</p:attrName>
                                        </p:attrNameLst>
                                      </p:cBhvr>
                                      <p:to>
                                        <p:strVal val="hidden"/>
                                      </p:to>
                                    </p:set>
                                  </p:childTnLst>
                                </p:cTn>
                              </p:par>
                              <p:par>
                                <p:cTn id="33" presetID="1" presetClass="entr" presetSubtype="0" fill="hold" nodeType="with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8"/>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xit" presetSubtype="0" fill="hold" nodeType="clickEffect">
                                  <p:stCondLst>
                                    <p:cond delay="0"/>
                                  </p:stCondLst>
                                  <p:childTnLst>
                                    <p:set>
                                      <p:cBhvr>
                                        <p:cTn id="42" dur="1" fill="hold">
                                          <p:stCondLst>
                                            <p:cond delay="0"/>
                                          </p:stCondLst>
                                        </p:cTn>
                                        <p:tgtEl>
                                          <p:spTgt spid="15"/>
                                        </p:tgtEl>
                                        <p:attrNameLst>
                                          <p:attrName>style.visibility</p:attrName>
                                        </p:attrNameLst>
                                      </p:cBhvr>
                                      <p:to>
                                        <p:strVal val="hidden"/>
                                      </p:to>
                                    </p:set>
                                  </p:childTnLst>
                                </p:cTn>
                              </p:par>
                              <p:par>
                                <p:cTn id="43" presetID="1" presetClass="exit" presetSubtype="0" fill="hold" grpId="1" nodeType="withEffect">
                                  <p:stCondLst>
                                    <p:cond delay="0"/>
                                  </p:stCondLst>
                                  <p:childTnLst>
                                    <p:set>
                                      <p:cBhvr>
                                        <p:cTn id="44" dur="1" fill="hold">
                                          <p:stCondLst>
                                            <p:cond delay="0"/>
                                          </p:stCondLst>
                                        </p:cTn>
                                        <p:tgtEl>
                                          <p:spTgt spid="16"/>
                                        </p:tgtEl>
                                        <p:attrNameLst>
                                          <p:attrName>style.visibility</p:attrName>
                                        </p:attrNameLst>
                                      </p:cBhvr>
                                      <p:to>
                                        <p:strVal val="hidden"/>
                                      </p:to>
                                    </p:set>
                                  </p:childTnLst>
                                </p:cTn>
                              </p:par>
                              <p:par>
                                <p:cTn id="45" presetID="1" presetClass="exit" presetSubtype="0" fill="hold" nodeType="withEffect">
                                  <p:stCondLst>
                                    <p:cond delay="0"/>
                                  </p:stCondLst>
                                  <p:childTnLst>
                                    <p:set>
                                      <p:cBhvr>
                                        <p:cTn id="46" dur="1" fill="hold">
                                          <p:stCondLst>
                                            <p:cond delay="0"/>
                                          </p:stCondLst>
                                        </p:cTn>
                                        <p:tgtEl>
                                          <p:spTgt spid="28"/>
                                        </p:tgtEl>
                                        <p:attrNameLst>
                                          <p:attrName>style.visibility</p:attrName>
                                        </p:attrNameLst>
                                      </p:cBhvr>
                                      <p:to>
                                        <p:strVal val="hidden"/>
                                      </p:to>
                                    </p:set>
                                  </p:childTnLst>
                                </p:cTn>
                              </p:par>
                              <p:par>
                                <p:cTn id="47" presetID="1" presetClass="entr" presetSubtype="0" fill="hold" nodeType="withEffect">
                                  <p:stCondLst>
                                    <p:cond delay="0"/>
                                  </p:stCondLst>
                                  <p:childTnLst>
                                    <p:set>
                                      <p:cBhvr>
                                        <p:cTn id="48" dur="1" fill="hold">
                                          <p:stCondLst>
                                            <p:cond delay="0"/>
                                          </p:stCondLst>
                                        </p:cTn>
                                        <p:tgtEl>
                                          <p:spTgt spid="17"/>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8"/>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0"/>
                                        </p:tgtEl>
                                        <p:attrNameLst>
                                          <p:attrName>style.visibility</p:attrName>
                                        </p:attrNameLst>
                                      </p:cBhvr>
                                      <p:to>
                                        <p:strVal val="visible"/>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xit" presetSubtype="0" fill="hold" nodeType="clickEffect">
                                  <p:stCondLst>
                                    <p:cond delay="0"/>
                                  </p:stCondLst>
                                  <p:childTnLst>
                                    <p:set>
                                      <p:cBhvr>
                                        <p:cTn id="56" dur="1" fill="hold">
                                          <p:stCondLst>
                                            <p:cond delay="0"/>
                                          </p:stCondLst>
                                        </p:cTn>
                                        <p:tgtEl>
                                          <p:spTgt spid="17"/>
                                        </p:tgtEl>
                                        <p:attrNameLst>
                                          <p:attrName>style.visibility</p:attrName>
                                        </p:attrNameLst>
                                      </p:cBhvr>
                                      <p:to>
                                        <p:strVal val="hidden"/>
                                      </p:to>
                                    </p:set>
                                  </p:childTnLst>
                                </p:cTn>
                              </p:par>
                              <p:par>
                                <p:cTn id="57" presetID="1" presetClass="exit" presetSubtype="0" fill="hold" grpId="1" nodeType="withEffect">
                                  <p:stCondLst>
                                    <p:cond delay="0"/>
                                  </p:stCondLst>
                                  <p:childTnLst>
                                    <p:set>
                                      <p:cBhvr>
                                        <p:cTn id="58" dur="1" fill="hold">
                                          <p:stCondLst>
                                            <p:cond delay="0"/>
                                          </p:stCondLst>
                                        </p:cTn>
                                        <p:tgtEl>
                                          <p:spTgt spid="18"/>
                                        </p:tgtEl>
                                        <p:attrNameLst>
                                          <p:attrName>style.visibility</p:attrName>
                                        </p:attrNameLst>
                                      </p:cBhvr>
                                      <p:to>
                                        <p:strVal val="hidden"/>
                                      </p:to>
                                    </p:set>
                                  </p:childTnLst>
                                </p:cTn>
                              </p:par>
                              <p:par>
                                <p:cTn id="59" presetID="1" presetClass="exit" presetSubtype="0" fill="hold" nodeType="withEffect">
                                  <p:stCondLst>
                                    <p:cond delay="0"/>
                                  </p:stCondLst>
                                  <p:childTnLst>
                                    <p:set>
                                      <p:cBhvr>
                                        <p:cTn id="60" dur="1" fill="hold">
                                          <p:stCondLst>
                                            <p:cond delay="0"/>
                                          </p:stCondLst>
                                        </p:cTn>
                                        <p:tgtEl>
                                          <p:spTgt spid="30"/>
                                        </p:tgtEl>
                                        <p:attrNameLst>
                                          <p:attrName>style.visibility</p:attrName>
                                        </p:attrNameLst>
                                      </p:cBhvr>
                                      <p:to>
                                        <p:strVal val="hidden"/>
                                      </p:to>
                                    </p:set>
                                  </p:childTnLst>
                                </p:cTn>
                              </p:par>
                              <p:par>
                                <p:cTn id="61" presetID="1" presetClass="entr" presetSubtype="0" fill="hold" nodeType="withEffect">
                                  <p:stCondLst>
                                    <p:cond delay="0"/>
                                  </p:stCondLst>
                                  <p:childTnLst>
                                    <p:set>
                                      <p:cBhvr>
                                        <p:cTn id="62" dur="1" fill="hold">
                                          <p:stCondLst>
                                            <p:cond delay="0"/>
                                          </p:stCondLst>
                                        </p:cTn>
                                        <p:tgtEl>
                                          <p:spTgt spid="19"/>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20"/>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32"/>
                                        </p:tgtEl>
                                        <p:attrNameLst>
                                          <p:attrName>style.visibility</p:attrName>
                                        </p:attrNameLst>
                                      </p:cBhvr>
                                      <p:to>
                                        <p:strVal val="visible"/>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1" presetClass="exit" presetSubtype="0" fill="hold" nodeType="clickEffect">
                                  <p:stCondLst>
                                    <p:cond delay="0"/>
                                  </p:stCondLst>
                                  <p:childTnLst>
                                    <p:set>
                                      <p:cBhvr>
                                        <p:cTn id="70" dur="1" fill="hold">
                                          <p:stCondLst>
                                            <p:cond delay="0"/>
                                          </p:stCondLst>
                                        </p:cTn>
                                        <p:tgtEl>
                                          <p:spTgt spid="19"/>
                                        </p:tgtEl>
                                        <p:attrNameLst>
                                          <p:attrName>style.visibility</p:attrName>
                                        </p:attrNameLst>
                                      </p:cBhvr>
                                      <p:to>
                                        <p:strVal val="hidden"/>
                                      </p:to>
                                    </p:set>
                                  </p:childTnLst>
                                </p:cTn>
                              </p:par>
                              <p:par>
                                <p:cTn id="71" presetID="1" presetClass="exit" presetSubtype="0" fill="hold" grpId="1" nodeType="withEffect">
                                  <p:stCondLst>
                                    <p:cond delay="0"/>
                                  </p:stCondLst>
                                  <p:childTnLst>
                                    <p:set>
                                      <p:cBhvr>
                                        <p:cTn id="72" dur="1" fill="hold">
                                          <p:stCondLst>
                                            <p:cond delay="0"/>
                                          </p:stCondLst>
                                        </p:cTn>
                                        <p:tgtEl>
                                          <p:spTgt spid="20"/>
                                        </p:tgtEl>
                                        <p:attrNameLst>
                                          <p:attrName>style.visibility</p:attrName>
                                        </p:attrNameLst>
                                      </p:cBhvr>
                                      <p:to>
                                        <p:strVal val="hidden"/>
                                      </p:to>
                                    </p:set>
                                  </p:childTnLst>
                                </p:cTn>
                              </p:par>
                              <p:par>
                                <p:cTn id="73" presetID="1" presetClass="exit" presetSubtype="0" fill="hold" nodeType="withEffect">
                                  <p:stCondLst>
                                    <p:cond delay="0"/>
                                  </p:stCondLst>
                                  <p:childTnLst>
                                    <p:set>
                                      <p:cBhvr>
                                        <p:cTn id="74" dur="1" fill="hold">
                                          <p:stCondLst>
                                            <p:cond delay="0"/>
                                          </p:stCondLst>
                                        </p:cTn>
                                        <p:tgtEl>
                                          <p:spTgt spid="32"/>
                                        </p:tgtEl>
                                        <p:attrNameLst>
                                          <p:attrName>style.visibility</p:attrName>
                                        </p:attrNameLst>
                                      </p:cBhvr>
                                      <p:to>
                                        <p:strVal val="hidden"/>
                                      </p:to>
                                    </p:set>
                                  </p:childTnLst>
                                </p:cTn>
                              </p:par>
                              <p:par>
                                <p:cTn id="75" presetID="1" presetClass="entr" presetSubtype="0" fill="hold" nodeType="withEffect">
                                  <p:stCondLst>
                                    <p:cond delay="0"/>
                                  </p:stCondLst>
                                  <p:childTnLst>
                                    <p:set>
                                      <p:cBhvr>
                                        <p:cTn id="76" dur="1" fill="hold">
                                          <p:stCondLst>
                                            <p:cond delay="0"/>
                                          </p:stCondLst>
                                        </p:cTn>
                                        <p:tgtEl>
                                          <p:spTgt spid="21"/>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22"/>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34"/>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37"/>
                                        </p:tgtEl>
                                        <p:attrNameLst>
                                          <p:attrName>style.visibility</p:attrName>
                                        </p:attrNameLst>
                                      </p:cBhvr>
                                      <p:to>
                                        <p:strVal val="visible"/>
                                      </p:to>
                                    </p:set>
                                  </p:childTnLst>
                                </p:cTn>
                              </p:par>
                            </p:childTnLst>
                          </p:cTn>
                        </p:par>
                      </p:childTnLst>
                    </p:cTn>
                  </p:par>
                  <p:par>
                    <p:cTn id="83" fill="hold" nodeType="clickPar">
                      <p:stCondLst>
                        <p:cond delay="indefinite"/>
                      </p:stCondLst>
                      <p:childTnLst>
                        <p:par>
                          <p:cTn id="84" fill="hold" nodeType="withGroup">
                            <p:stCondLst>
                              <p:cond delay="0"/>
                            </p:stCondLst>
                            <p:childTnLst>
                              <p:par>
                                <p:cTn id="85" presetID="1" presetClass="entr" presetSubtype="0" fill="hold" nodeType="clickEffect">
                                  <p:stCondLst>
                                    <p:cond delay="0"/>
                                  </p:stCondLst>
                                  <p:childTnLst>
                                    <p:set>
                                      <p:cBhvr>
                                        <p:cTn id="86" dur="1" fill="hold">
                                          <p:stCondLst>
                                            <p:cond delay="0"/>
                                          </p:stCondLst>
                                        </p:cTn>
                                        <p:tgtEl>
                                          <p:spTgt spid="39"/>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40"/>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14" grpId="0"/>
      <p:bldP spid="14" grpId="1"/>
      <p:bldP spid="16" grpId="0"/>
      <p:bldP spid="16" grpId="1"/>
      <p:bldP spid="18" grpId="0"/>
      <p:bldP spid="18" grpId="1"/>
      <p:bldP spid="20" grpId="0"/>
      <p:bldP spid="20" grpId="1"/>
      <p:bldP spid="22" grpId="0"/>
      <p:bldP spid="40"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4"/>
          <p:cNvSpPr>
            <a:spLocks noGrp="1"/>
          </p:cNvSpPr>
          <p:nvPr>
            <p:ph type="title"/>
          </p:nvPr>
        </p:nvSpPr>
        <p:spPr/>
        <p:txBody>
          <a:bodyPr/>
          <a:lstStyle/>
          <a:p>
            <a:r>
              <a:rPr lang="en-US" smtClean="0"/>
              <a:t>Giga-Sample ADC/DAC Synchronization Considerations</a:t>
            </a:r>
          </a:p>
        </p:txBody>
      </p:sp>
      <p:sp>
        <p:nvSpPr>
          <p:cNvPr id="47107" name="Content Placeholder 5"/>
          <p:cNvSpPr>
            <a:spLocks noGrp="1"/>
          </p:cNvSpPr>
          <p:nvPr>
            <p:ph idx="1"/>
          </p:nvPr>
        </p:nvSpPr>
        <p:spPr/>
        <p:txBody>
          <a:bodyPr/>
          <a:lstStyle/>
          <a:p>
            <a:endParaRPr lang="en-US" smtClean="0"/>
          </a:p>
        </p:txBody>
      </p:sp>
      <p:sp>
        <p:nvSpPr>
          <p:cNvPr id="46084"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08052596-DA32-4899-AA3D-FD3E4A50F291}" type="slidenum">
              <a:rPr lang="en-US"/>
              <a:pPr/>
              <a:t>41</a:t>
            </a:fld>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4"/>
          <p:cNvSpPr>
            <a:spLocks noGrp="1"/>
          </p:cNvSpPr>
          <p:nvPr>
            <p:ph type="title"/>
          </p:nvPr>
        </p:nvSpPr>
        <p:spPr/>
        <p:txBody>
          <a:bodyPr/>
          <a:lstStyle/>
          <a:p>
            <a:r>
              <a:rPr lang="en-US" smtClean="0"/>
              <a:t>Giga-Sample ADC/DAC Synchronization</a:t>
            </a:r>
          </a:p>
        </p:txBody>
      </p:sp>
      <p:sp>
        <p:nvSpPr>
          <p:cNvPr id="48131" name="Content Placeholder 5"/>
          <p:cNvSpPr>
            <a:spLocks noGrp="1"/>
          </p:cNvSpPr>
          <p:nvPr>
            <p:ph idx="1"/>
          </p:nvPr>
        </p:nvSpPr>
        <p:spPr/>
        <p:txBody>
          <a:bodyPr/>
          <a:lstStyle/>
          <a:p>
            <a:r>
              <a:rPr lang="en-US" smtClean="0"/>
              <a:t>Giga-sample converters add additional challenges</a:t>
            </a:r>
          </a:p>
          <a:p>
            <a:pPr lvl="1"/>
            <a:r>
              <a:rPr lang="en-US" smtClean="0"/>
              <a:t>High frequency sampling clock may be difficult to generate and synchronize between converters</a:t>
            </a:r>
          </a:p>
          <a:p>
            <a:pPr lvl="1"/>
            <a:r>
              <a:rPr lang="en-US" smtClean="0"/>
              <a:t>Reliably capturing the SYSREF signal on the same edge at all devices is more difficult</a:t>
            </a:r>
          </a:p>
          <a:p>
            <a:r>
              <a:rPr lang="en-US" smtClean="0"/>
              <a:t>Programmable delays in clock devices can be used to try to meet setup and hold times</a:t>
            </a:r>
          </a:p>
          <a:p>
            <a:r>
              <a:rPr lang="en-US" smtClean="0"/>
              <a:t>Achieving synchronization</a:t>
            </a:r>
          </a:p>
          <a:p>
            <a:pPr lvl="1"/>
            <a:r>
              <a:rPr lang="en-US" smtClean="0"/>
              <a:t>Use of internal PLLs can greatly simplify synchronization by relaxing SYSREF setup and hold times and reference clock generation</a:t>
            </a:r>
          </a:p>
          <a:p>
            <a:pPr lvl="1"/>
            <a:r>
              <a:rPr lang="en-US" smtClean="0"/>
              <a:t>Devices may include additional aids to help capture SYSREF reliably</a:t>
            </a:r>
          </a:p>
          <a:p>
            <a:pPr lvl="1"/>
            <a:r>
              <a:rPr lang="en-US" smtClean="0"/>
              <a:t>Calibration of delays or synchronization may be needed</a:t>
            </a:r>
          </a:p>
        </p:txBody>
      </p:sp>
      <p:sp>
        <p:nvSpPr>
          <p:cNvPr id="47108"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648E7C62-5178-4DD8-8359-83C2E32D5203}" type="slidenum">
              <a:rPr lang="en-US"/>
              <a:pPr/>
              <a:t>42</a:t>
            </a:fld>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p:cNvPicPr>
            <a:picLocks noChangeAspect="1" noChangeArrowheads="1"/>
          </p:cNvPicPr>
          <p:nvPr/>
        </p:nvPicPr>
        <p:blipFill>
          <a:blip r:embed="rId2" cstate="print"/>
          <a:srcRect/>
          <a:stretch>
            <a:fillRect/>
          </a:stretch>
        </p:blipFill>
        <p:spPr bwMode="auto">
          <a:xfrm>
            <a:off x="4772025" y="1517650"/>
            <a:ext cx="3465513" cy="4357688"/>
          </a:xfrm>
          <a:prstGeom prst="rect">
            <a:avLst/>
          </a:prstGeom>
          <a:noFill/>
          <a:ln w="9525">
            <a:noFill/>
            <a:miter lim="800000"/>
            <a:headEnd/>
            <a:tailEnd/>
          </a:ln>
          <a:effectLst/>
        </p:spPr>
      </p:pic>
      <p:sp>
        <p:nvSpPr>
          <p:cNvPr id="49155" name="Title 1"/>
          <p:cNvSpPr>
            <a:spLocks noGrp="1"/>
          </p:cNvSpPr>
          <p:nvPr>
            <p:ph type="title"/>
          </p:nvPr>
        </p:nvSpPr>
        <p:spPr/>
        <p:txBody>
          <a:bodyPr/>
          <a:lstStyle/>
          <a:p>
            <a:r>
              <a:rPr lang="en-US" smtClean="0"/>
              <a:t>Example Giga-Sample System Diagram</a:t>
            </a:r>
          </a:p>
        </p:txBody>
      </p:sp>
      <p:sp>
        <p:nvSpPr>
          <p:cNvPr id="49156" name="Content Placeholder 2"/>
          <p:cNvSpPr>
            <a:spLocks noGrp="1"/>
          </p:cNvSpPr>
          <p:nvPr>
            <p:ph idx="1"/>
          </p:nvPr>
        </p:nvSpPr>
        <p:spPr/>
        <p:txBody>
          <a:bodyPr/>
          <a:lstStyle/>
          <a:p>
            <a:r>
              <a:rPr lang="en-US" smtClean="0"/>
              <a:t>Use RF synthesizers (TRF3765) to generate</a:t>
            </a:r>
            <a:br>
              <a:rPr lang="en-US" smtClean="0"/>
            </a:br>
            <a:r>
              <a:rPr lang="en-US" smtClean="0"/>
              <a:t>high frequency sampling clock (4 GHz)</a:t>
            </a:r>
          </a:p>
          <a:p>
            <a:r>
              <a:rPr lang="en-US" smtClean="0"/>
              <a:t>The LMK04828 provides the reference</a:t>
            </a:r>
            <a:br>
              <a:rPr lang="en-US" smtClean="0"/>
            </a:br>
            <a:r>
              <a:rPr lang="en-US" smtClean="0"/>
              <a:t>clock to the RF synthesizers</a:t>
            </a:r>
          </a:p>
          <a:p>
            <a:r>
              <a:rPr lang="en-US" smtClean="0"/>
              <a:t>The LMK04828 provides the SYSREF</a:t>
            </a:r>
            <a:br>
              <a:rPr lang="en-US" smtClean="0"/>
            </a:br>
            <a:r>
              <a:rPr lang="en-US" smtClean="0"/>
              <a:t>signal to the ADC’s</a:t>
            </a:r>
          </a:p>
          <a:p>
            <a:r>
              <a:rPr lang="en-US" smtClean="0"/>
              <a:t>Adjustments</a:t>
            </a:r>
          </a:p>
          <a:p>
            <a:pPr lvl="1"/>
            <a:r>
              <a:rPr lang="en-US" smtClean="0"/>
              <a:t>TRF3765 reference clocks can be</a:t>
            </a:r>
            <a:br>
              <a:rPr lang="en-US" smtClean="0"/>
            </a:br>
            <a:r>
              <a:rPr lang="en-US" smtClean="0"/>
              <a:t>adjusted using programmable delays</a:t>
            </a:r>
            <a:br>
              <a:rPr lang="en-US" smtClean="0"/>
            </a:br>
            <a:r>
              <a:rPr lang="en-US" smtClean="0"/>
              <a:t>to align sampling clocks at each ADC</a:t>
            </a:r>
          </a:p>
          <a:p>
            <a:pPr lvl="1"/>
            <a:r>
              <a:rPr lang="en-US" smtClean="0"/>
              <a:t>SYSREF to sample clock delays can be</a:t>
            </a:r>
            <a:br>
              <a:rPr lang="en-US" smtClean="0"/>
            </a:br>
            <a:r>
              <a:rPr lang="en-US" smtClean="0"/>
              <a:t>adjusted to meet setup and hold times for</a:t>
            </a:r>
            <a:br>
              <a:rPr lang="en-US" smtClean="0"/>
            </a:br>
            <a:r>
              <a:rPr lang="en-US" smtClean="0"/>
              <a:t>each ADC</a:t>
            </a:r>
          </a:p>
        </p:txBody>
      </p:sp>
      <p:sp>
        <p:nvSpPr>
          <p:cNvPr id="48133"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87B2A7D2-F2FB-4308-B06A-D838F76ED662}" type="slidenum">
              <a:rPr lang="en-US"/>
              <a:pPr/>
              <a:t>43</a:t>
            </a:fld>
            <a:endParaRPr lang="en-US"/>
          </a:p>
        </p:txBody>
      </p:sp>
      <p:cxnSp>
        <p:nvCxnSpPr>
          <p:cNvPr id="6" name="Straight Arrow Connector 5"/>
          <p:cNvCxnSpPr/>
          <p:nvPr/>
        </p:nvCxnSpPr>
        <p:spPr>
          <a:xfrm>
            <a:off x="5673725" y="1444625"/>
            <a:ext cx="1735138" cy="1028700"/>
          </a:xfrm>
          <a:prstGeom prst="straightConnector1">
            <a:avLst/>
          </a:prstGeom>
          <a:ln w="381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5056188" y="2347913"/>
            <a:ext cx="1484312" cy="873125"/>
          </a:xfrm>
          <a:prstGeom prst="straightConnector1">
            <a:avLst/>
          </a:prstGeom>
          <a:ln w="381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4930775" y="3082925"/>
            <a:ext cx="868363" cy="0"/>
          </a:xfrm>
          <a:prstGeom prst="straightConnector1">
            <a:avLst/>
          </a:prstGeom>
          <a:ln w="38100">
            <a:solidFill>
              <a:schemeClr val="tx2"/>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r>
              <a:rPr lang="en-US" smtClean="0"/>
              <a:t>SYSREF Delay Adjustment</a:t>
            </a:r>
          </a:p>
        </p:txBody>
      </p:sp>
      <p:sp>
        <p:nvSpPr>
          <p:cNvPr id="50179" name="Content Placeholder 2"/>
          <p:cNvSpPr>
            <a:spLocks noGrp="1"/>
          </p:cNvSpPr>
          <p:nvPr>
            <p:ph idx="1"/>
          </p:nvPr>
        </p:nvSpPr>
        <p:spPr/>
        <p:txBody>
          <a:bodyPr/>
          <a:lstStyle/>
          <a:p>
            <a:r>
              <a:rPr lang="en-US" smtClean="0"/>
              <a:t>The ADC12J4000 has a built in adjustable delay element on the SYSREF input to help maximize setup and hold times</a:t>
            </a:r>
          </a:p>
          <a:p>
            <a:r>
              <a:rPr lang="en-US" smtClean="0"/>
              <a:t>To help choose the appropriate SYSREF delay, the ADC12J4000 has a “dirty capture” bit that looks for setup and hold issues on SYSREF</a:t>
            </a:r>
          </a:p>
          <a:p>
            <a:r>
              <a:rPr lang="en-US" smtClean="0"/>
              <a:t>To set the delay</a:t>
            </a:r>
          </a:p>
          <a:p>
            <a:pPr marL="682625" lvl="1" indent="-342900">
              <a:buFontTx/>
              <a:buAutoNum type="arabicPeriod"/>
            </a:pPr>
            <a:r>
              <a:rPr lang="en-US" smtClean="0"/>
              <a:t>Run SYSREF signal</a:t>
            </a:r>
          </a:p>
          <a:p>
            <a:pPr marL="682625" lvl="1" indent="-342900">
              <a:buFontTx/>
              <a:buAutoNum type="arabicPeriod"/>
            </a:pPr>
            <a:r>
              <a:rPr lang="en-US" smtClean="0"/>
              <a:t>Sweep the delay adjustments and monitor the “dirty capture” bit</a:t>
            </a:r>
          </a:p>
          <a:p>
            <a:pPr marL="682625" lvl="1" indent="-342900">
              <a:buFontTx/>
              <a:buAutoNum type="arabicPeriod"/>
            </a:pPr>
            <a:r>
              <a:rPr lang="en-US" smtClean="0"/>
              <a:t>Find settings where a “dirty capture” occurs to determine setup and hold time boundaries</a:t>
            </a:r>
          </a:p>
          <a:p>
            <a:pPr marL="682625" lvl="1" indent="-342900">
              <a:buFontTx/>
              <a:buAutoNum type="arabicPeriod"/>
            </a:pPr>
            <a:r>
              <a:rPr lang="en-US" smtClean="0"/>
              <a:t>Choose delay setting halfway between the delays where setup and hold errors occur to maximize setup and hold time</a:t>
            </a:r>
          </a:p>
        </p:txBody>
      </p:sp>
      <p:sp>
        <p:nvSpPr>
          <p:cNvPr id="49156"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DEC417BA-B180-4E21-9A89-94107A00FBF7}" type="slidenum">
              <a:rPr lang="en-US"/>
              <a:pPr/>
              <a:t>44</a:t>
            </a:fld>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6"/>
          <p:cNvSpPr>
            <a:spLocks noGrp="1"/>
          </p:cNvSpPr>
          <p:nvPr>
            <p:ph type="ctrTitle"/>
          </p:nvPr>
        </p:nvSpPr>
        <p:spPr/>
        <p:txBody>
          <a:bodyPr/>
          <a:lstStyle/>
          <a:p>
            <a:r>
              <a:rPr lang="en-US" smtClean="0"/>
              <a:t>End!</a:t>
            </a:r>
          </a:p>
        </p:txBody>
      </p:sp>
      <p:sp>
        <p:nvSpPr>
          <p:cNvPr id="51203" name="Subtitle 7"/>
          <p:cNvSpPr>
            <a:spLocks noGrp="1"/>
          </p:cNvSpPr>
          <p:nvPr>
            <p:ph type="subTitle" idx="1"/>
          </p:nvPr>
        </p:nvSpPr>
        <p:spPr/>
        <p:txBody>
          <a:bodyPr/>
          <a:lstStyle/>
          <a:p>
            <a:endParaRPr lang="en-US" smtClean="0"/>
          </a:p>
        </p:txBody>
      </p:sp>
      <p:sp>
        <p:nvSpPr>
          <p:cNvPr id="50180"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BF27C556-F583-4568-8D7F-A8FDA47A7CFB}" type="slidenum">
              <a:rPr lang="en-US"/>
              <a:pPr/>
              <a:t>45</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4"/>
          <p:cNvSpPr>
            <a:spLocks noGrp="1"/>
          </p:cNvSpPr>
          <p:nvPr>
            <p:ph type="title"/>
          </p:nvPr>
        </p:nvSpPr>
        <p:spPr/>
        <p:txBody>
          <a:bodyPr/>
          <a:lstStyle/>
          <a:p>
            <a:r>
              <a:rPr lang="en-US" smtClean="0"/>
              <a:t>Multi-Device Synchronization Diagram</a:t>
            </a:r>
          </a:p>
        </p:txBody>
      </p:sp>
      <p:sp>
        <p:nvSpPr>
          <p:cNvPr id="9219"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9C0BDD15-96C8-4E9D-8704-0BB26D737BEE}" type="slidenum">
              <a:rPr lang="en-US"/>
              <a:pPr/>
              <a:t>5</a:t>
            </a:fld>
            <a:endParaRPr lang="en-US"/>
          </a:p>
        </p:txBody>
      </p:sp>
      <p:pic>
        <p:nvPicPr>
          <p:cNvPr id="10244" name="Picture 3"/>
          <p:cNvPicPr>
            <a:picLocks noGrp="1" noChangeAspect="1" noChangeArrowheads="1"/>
          </p:cNvPicPr>
          <p:nvPr>
            <p:ph idx="1"/>
          </p:nvPr>
        </p:nvPicPr>
        <p:blipFill>
          <a:blip r:embed="rId2" cstate="print"/>
          <a:srcRect/>
          <a:stretch>
            <a:fillRect/>
          </a:stretch>
        </p:blipFill>
        <p:spPr>
          <a:xfrm>
            <a:off x="333375" y="1635125"/>
            <a:ext cx="8467725" cy="3794125"/>
          </a:xfrm>
          <a:noFill/>
        </p:spPr>
      </p:pic>
      <p:sp>
        <p:nvSpPr>
          <p:cNvPr id="3" name="Rounded Rectangle 2"/>
          <p:cNvSpPr/>
          <p:nvPr/>
        </p:nvSpPr>
        <p:spPr>
          <a:xfrm>
            <a:off x="2190750" y="1576388"/>
            <a:ext cx="904875" cy="314325"/>
          </a:xfrm>
          <a:prstGeom prst="round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11" name="Rounded Rectangle 10"/>
          <p:cNvSpPr/>
          <p:nvPr/>
        </p:nvSpPr>
        <p:spPr>
          <a:xfrm>
            <a:off x="6067425" y="1576388"/>
            <a:ext cx="904875" cy="314325"/>
          </a:xfrm>
          <a:prstGeom prst="round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smtClean="0"/>
              <a:t>What Is Required for Synchronization?</a:t>
            </a:r>
          </a:p>
        </p:txBody>
      </p:sp>
      <p:sp>
        <p:nvSpPr>
          <p:cNvPr id="11267" name="Content Placeholder 2"/>
          <p:cNvSpPr>
            <a:spLocks noGrp="1"/>
          </p:cNvSpPr>
          <p:nvPr>
            <p:ph idx="1"/>
          </p:nvPr>
        </p:nvSpPr>
        <p:spPr/>
        <p:txBody>
          <a:bodyPr/>
          <a:lstStyle/>
          <a:p>
            <a:r>
              <a:rPr lang="en-US" smtClean="0"/>
              <a:t>There are three requirements for device synchronization using JESD204B data converters</a:t>
            </a:r>
          </a:p>
          <a:p>
            <a:pPr marL="682625" lvl="1" indent="-342900">
              <a:buFontTx/>
              <a:buAutoNum type="arabicPeriod"/>
            </a:pPr>
            <a:r>
              <a:rPr lang="en-US" smtClean="0"/>
              <a:t>Phase align device clocks at each converter/logic element</a:t>
            </a:r>
          </a:p>
          <a:p>
            <a:pPr marL="682625" lvl="1" indent="-342900">
              <a:buFontTx/>
              <a:buAutoNum type="arabicPeriod"/>
            </a:pPr>
            <a:r>
              <a:rPr lang="en-US" smtClean="0"/>
              <a:t>Generate and capture proper SYSREF signal</a:t>
            </a:r>
          </a:p>
          <a:p>
            <a:pPr marL="682625" lvl="1" indent="-342900">
              <a:buFontTx/>
              <a:buAutoNum type="arabicPeriod"/>
            </a:pPr>
            <a:r>
              <a:rPr lang="en-US" smtClean="0"/>
              <a:t>Achieve deterministic latency by choosing an appropriate elastic buffer release point</a:t>
            </a:r>
          </a:p>
          <a:p>
            <a:pPr>
              <a:buFontTx/>
              <a:buNone/>
            </a:pPr>
            <a:endParaRPr lang="en-US" smtClean="0"/>
          </a:p>
        </p:txBody>
      </p:sp>
      <p:sp>
        <p:nvSpPr>
          <p:cNvPr id="10244"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330C4F80-F3A3-425A-84F2-10125AEB2358}" type="slidenum">
              <a:rPr lang="en-US"/>
              <a:pPr/>
              <a:t>6</a:t>
            </a:fld>
            <a:endParaRPr lang="en-US"/>
          </a:p>
        </p:txBody>
      </p:sp>
      <p:sp>
        <p:nvSpPr>
          <p:cNvPr id="5" name="TextBox 4"/>
          <p:cNvSpPr txBox="1">
            <a:spLocks noChangeArrowheads="1"/>
          </p:cNvSpPr>
          <p:nvPr/>
        </p:nvSpPr>
        <p:spPr bwMode="auto">
          <a:xfrm>
            <a:off x="1808163" y="3698875"/>
            <a:ext cx="5735637" cy="461963"/>
          </a:xfrm>
          <a:prstGeom prst="rect">
            <a:avLst/>
          </a:prstGeom>
          <a:noFill/>
          <a:ln w="9525">
            <a:noFill/>
            <a:miter lim="800000"/>
            <a:headEnd/>
            <a:tailEnd/>
          </a:ln>
        </p:spPr>
        <p:txBody>
          <a:bodyPr>
            <a:spAutoFit/>
          </a:bodyPr>
          <a:lstStyle/>
          <a:p>
            <a:r>
              <a:rPr lang="en-US" sz="2400">
                <a:solidFill>
                  <a:schemeClr val="tx2"/>
                </a:solidFill>
              </a:rPr>
              <a:t>What about serdes data trace lengths?</a:t>
            </a:r>
          </a:p>
        </p:txBody>
      </p:sp>
      <p:sp>
        <p:nvSpPr>
          <p:cNvPr id="6" name="TextBox 5"/>
          <p:cNvSpPr txBox="1">
            <a:spLocks noChangeArrowheads="1"/>
          </p:cNvSpPr>
          <p:nvPr/>
        </p:nvSpPr>
        <p:spPr bwMode="auto">
          <a:xfrm>
            <a:off x="1049338" y="4175125"/>
            <a:ext cx="7762875" cy="677863"/>
          </a:xfrm>
          <a:prstGeom prst="rect">
            <a:avLst/>
          </a:prstGeom>
          <a:noFill/>
          <a:ln w="9525">
            <a:noFill/>
            <a:miter lim="800000"/>
            <a:headEnd/>
            <a:tailEnd/>
          </a:ln>
        </p:spPr>
        <p:txBody>
          <a:bodyPr>
            <a:spAutoFit/>
          </a:bodyPr>
          <a:lstStyle/>
          <a:p>
            <a:r>
              <a:rPr lang="en-US" sz="2000">
                <a:solidFill>
                  <a:schemeClr val="tx2"/>
                </a:solidFill>
              </a:rPr>
              <a:t>Not required since the JESD204B</a:t>
            </a:r>
            <a:r>
              <a:rPr lang="en-US">
                <a:solidFill>
                  <a:schemeClr val="tx2"/>
                </a:solidFill>
              </a:rPr>
              <a:t> deterministic latency mechanism can absorb large variations in data trace lengths (multiple inches)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4"/>
          <p:cNvSpPr>
            <a:spLocks noGrp="1"/>
          </p:cNvSpPr>
          <p:nvPr>
            <p:ph type="title"/>
          </p:nvPr>
        </p:nvSpPr>
        <p:spPr/>
        <p:txBody>
          <a:bodyPr/>
          <a:lstStyle/>
          <a:p>
            <a:r>
              <a:rPr lang="en-US" smtClean="0"/>
              <a:t>Multi-Device Synchronization Diagram</a:t>
            </a:r>
          </a:p>
        </p:txBody>
      </p:sp>
      <p:sp>
        <p:nvSpPr>
          <p:cNvPr id="11267"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F09370C4-CFBA-48CE-A162-CD7191B05315}" type="slidenum">
              <a:rPr lang="en-US"/>
              <a:pPr/>
              <a:t>7</a:t>
            </a:fld>
            <a:endParaRPr lang="en-US"/>
          </a:p>
        </p:txBody>
      </p:sp>
      <p:pic>
        <p:nvPicPr>
          <p:cNvPr id="12292" name="Picture 3"/>
          <p:cNvPicPr>
            <a:picLocks noGrp="1" noChangeAspect="1" noChangeArrowheads="1"/>
          </p:cNvPicPr>
          <p:nvPr>
            <p:ph idx="1"/>
          </p:nvPr>
        </p:nvPicPr>
        <p:blipFill>
          <a:blip r:embed="rId2" cstate="print"/>
          <a:srcRect/>
          <a:stretch>
            <a:fillRect/>
          </a:stretch>
        </p:blipFill>
        <p:spPr>
          <a:xfrm>
            <a:off x="333375" y="1635125"/>
            <a:ext cx="8467725" cy="3794125"/>
          </a:xfrm>
          <a:noFill/>
        </p:spPr>
      </p:pic>
      <p:sp>
        <p:nvSpPr>
          <p:cNvPr id="2" name="TextBox 1"/>
          <p:cNvSpPr txBox="1">
            <a:spLocks noChangeArrowheads="1"/>
          </p:cNvSpPr>
          <p:nvPr/>
        </p:nvSpPr>
        <p:spPr bwMode="auto">
          <a:xfrm>
            <a:off x="352425" y="5362575"/>
            <a:ext cx="2152650" cy="646113"/>
          </a:xfrm>
          <a:prstGeom prst="rect">
            <a:avLst/>
          </a:prstGeom>
          <a:noFill/>
          <a:ln w="9525">
            <a:noFill/>
            <a:miter lim="800000"/>
            <a:headEnd/>
            <a:tailEnd/>
          </a:ln>
        </p:spPr>
        <p:txBody>
          <a:bodyPr>
            <a:spAutoFit/>
          </a:bodyPr>
          <a:lstStyle/>
          <a:p>
            <a:r>
              <a:rPr lang="en-US">
                <a:solidFill>
                  <a:schemeClr val="tx2"/>
                </a:solidFill>
              </a:rPr>
              <a:t>1. Phase Aligned Sampling Clocks</a:t>
            </a:r>
          </a:p>
        </p:txBody>
      </p:sp>
      <p:cxnSp>
        <p:nvCxnSpPr>
          <p:cNvPr id="9" name="Straight Arrow Connector 8"/>
          <p:cNvCxnSpPr/>
          <p:nvPr/>
        </p:nvCxnSpPr>
        <p:spPr>
          <a:xfrm flipV="1">
            <a:off x="1428750" y="2924175"/>
            <a:ext cx="647700" cy="2438400"/>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1619250" y="3971925"/>
            <a:ext cx="457200" cy="1390650"/>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2076450" y="2800350"/>
            <a:ext cx="4714875" cy="2647950"/>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2228850" y="3886200"/>
            <a:ext cx="4562475" cy="1714500"/>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a:spLocks noChangeArrowheads="1"/>
          </p:cNvSpPr>
          <p:nvPr/>
        </p:nvSpPr>
        <p:spPr bwMode="auto">
          <a:xfrm>
            <a:off x="6067425" y="5448300"/>
            <a:ext cx="2714625" cy="646113"/>
          </a:xfrm>
          <a:prstGeom prst="rect">
            <a:avLst/>
          </a:prstGeom>
          <a:noFill/>
          <a:ln w="9525">
            <a:noFill/>
            <a:miter lim="800000"/>
            <a:headEnd/>
            <a:tailEnd/>
          </a:ln>
        </p:spPr>
        <p:txBody>
          <a:bodyPr>
            <a:spAutoFit/>
          </a:bodyPr>
          <a:lstStyle/>
          <a:p>
            <a:r>
              <a:rPr lang="en-US">
                <a:solidFill>
                  <a:schemeClr val="tx2"/>
                </a:solidFill>
              </a:rPr>
              <a:t>2. Generate and capture SYSREF signal</a:t>
            </a:r>
          </a:p>
        </p:txBody>
      </p:sp>
      <p:cxnSp>
        <p:nvCxnSpPr>
          <p:cNvPr id="17" name="Straight Arrow Connector 16"/>
          <p:cNvCxnSpPr/>
          <p:nvPr/>
        </p:nvCxnSpPr>
        <p:spPr>
          <a:xfrm flipH="1" flipV="1">
            <a:off x="4962525" y="5362575"/>
            <a:ext cx="1104900" cy="323850"/>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V="1">
            <a:off x="6562725" y="3886200"/>
            <a:ext cx="371475" cy="1562100"/>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a:spLocks noChangeArrowheads="1"/>
          </p:cNvSpPr>
          <p:nvPr/>
        </p:nvSpPr>
        <p:spPr bwMode="auto">
          <a:xfrm>
            <a:off x="3190875" y="1000125"/>
            <a:ext cx="2971800" cy="646113"/>
          </a:xfrm>
          <a:prstGeom prst="rect">
            <a:avLst/>
          </a:prstGeom>
          <a:noFill/>
          <a:ln w="9525">
            <a:noFill/>
            <a:miter lim="800000"/>
            <a:headEnd/>
            <a:tailEnd/>
          </a:ln>
        </p:spPr>
        <p:txBody>
          <a:bodyPr>
            <a:spAutoFit/>
          </a:bodyPr>
          <a:lstStyle/>
          <a:p>
            <a:r>
              <a:rPr lang="en-US">
                <a:solidFill>
                  <a:schemeClr val="tx2"/>
                </a:solidFill>
              </a:rPr>
              <a:t>3. Choose appropriate elastic buffer release point</a:t>
            </a:r>
          </a:p>
        </p:txBody>
      </p:sp>
      <p:cxnSp>
        <p:nvCxnSpPr>
          <p:cNvPr id="24" name="Straight Arrow Connector 23"/>
          <p:cNvCxnSpPr/>
          <p:nvPr/>
        </p:nvCxnSpPr>
        <p:spPr>
          <a:xfrm flipH="1">
            <a:off x="3800475" y="1646238"/>
            <a:ext cx="190500" cy="754062"/>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a:off x="3848100" y="1646238"/>
            <a:ext cx="285750" cy="1754187"/>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5057775" y="1646238"/>
            <a:ext cx="1504950" cy="1754187"/>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5248275" y="1646238"/>
            <a:ext cx="1314450" cy="649287"/>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2"/>
                                        </p:tgtEl>
                                        <p:attrNameLst>
                                          <p:attrName>style.visibility</p:attrName>
                                        </p:attrNameLst>
                                      </p:cBhvr>
                                      <p:to>
                                        <p:strVal val="hidden"/>
                                      </p:to>
                                    </p:set>
                                  </p:childTnLst>
                                </p:cTn>
                              </p:par>
                              <p:par>
                                <p:cTn id="19" presetID="1" presetClass="exit" presetSubtype="0" fill="hold" nodeType="withEffect">
                                  <p:stCondLst>
                                    <p:cond delay="0"/>
                                  </p:stCondLst>
                                  <p:childTnLst>
                                    <p:set>
                                      <p:cBhvr>
                                        <p:cTn id="20" dur="1" fill="hold">
                                          <p:stCondLst>
                                            <p:cond delay="0"/>
                                          </p:stCondLst>
                                        </p:cTn>
                                        <p:tgtEl>
                                          <p:spTgt spid="9"/>
                                        </p:tgtEl>
                                        <p:attrNameLst>
                                          <p:attrName>style.visibility</p:attrName>
                                        </p:attrNameLst>
                                      </p:cBhvr>
                                      <p:to>
                                        <p:strVal val="hidden"/>
                                      </p:to>
                                    </p:set>
                                  </p:childTnLst>
                                </p:cTn>
                              </p:par>
                              <p:par>
                                <p:cTn id="21" presetID="1" presetClass="exit" presetSubtype="0" fill="hold" nodeType="withEffect">
                                  <p:stCondLst>
                                    <p:cond delay="0"/>
                                  </p:stCondLst>
                                  <p:childTnLst>
                                    <p:set>
                                      <p:cBhvr>
                                        <p:cTn id="22" dur="1" fill="hold">
                                          <p:stCondLst>
                                            <p:cond delay="0"/>
                                          </p:stCondLst>
                                        </p:cTn>
                                        <p:tgtEl>
                                          <p:spTgt spid="10"/>
                                        </p:tgtEl>
                                        <p:attrNameLst>
                                          <p:attrName>style.visibility</p:attrName>
                                        </p:attrNameLst>
                                      </p:cBhvr>
                                      <p:to>
                                        <p:strVal val="hidden"/>
                                      </p:to>
                                    </p:set>
                                  </p:childTnLst>
                                </p:cTn>
                              </p:par>
                              <p:par>
                                <p:cTn id="23" presetID="1" presetClass="exit" presetSubtype="0" fill="hold" nodeType="withEffect">
                                  <p:stCondLst>
                                    <p:cond delay="0"/>
                                  </p:stCondLst>
                                  <p:childTnLst>
                                    <p:set>
                                      <p:cBhvr>
                                        <p:cTn id="24" dur="1" fill="hold">
                                          <p:stCondLst>
                                            <p:cond delay="0"/>
                                          </p:stCondLst>
                                        </p:cTn>
                                        <p:tgtEl>
                                          <p:spTgt spid="12"/>
                                        </p:tgtEl>
                                        <p:attrNameLst>
                                          <p:attrName>style.visibility</p:attrName>
                                        </p:attrNameLst>
                                      </p:cBhvr>
                                      <p:to>
                                        <p:strVal val="hidden"/>
                                      </p:to>
                                    </p:set>
                                  </p:childTnLst>
                                </p:cTn>
                              </p:par>
                              <p:par>
                                <p:cTn id="25" presetID="1" presetClass="exit" presetSubtype="0" fill="hold" nodeType="withEffect">
                                  <p:stCondLst>
                                    <p:cond delay="0"/>
                                  </p:stCondLst>
                                  <p:childTnLst>
                                    <p:set>
                                      <p:cBhvr>
                                        <p:cTn id="26" dur="1" fill="hold">
                                          <p:stCondLst>
                                            <p:cond delay="0"/>
                                          </p:stCondLst>
                                        </p:cTn>
                                        <p:tgtEl>
                                          <p:spTgt spid="14"/>
                                        </p:tgtEl>
                                        <p:attrNameLst>
                                          <p:attrName>style.visibility</p:attrName>
                                        </p:attrNameLst>
                                      </p:cBhvr>
                                      <p:to>
                                        <p:strVal val="hidden"/>
                                      </p:to>
                                    </p:set>
                                  </p:childTnLst>
                                </p:cTn>
                              </p:par>
                            </p:childTnLst>
                          </p:cTn>
                        </p:par>
                        <p:par>
                          <p:cTn id="27" fill="hold" nodeType="afterGroup">
                            <p:stCondLst>
                              <p:cond delay="0"/>
                            </p:stCondLst>
                            <p:childTnLst>
                              <p:par>
                                <p:cTn id="28" presetID="1" presetClass="entr" presetSubtype="0" fill="hold" grpId="0" nodeType="afterEffect">
                                  <p:stCondLst>
                                    <p:cond delay="0"/>
                                  </p:stCondLst>
                                  <p:childTnLst>
                                    <p:set>
                                      <p:cBhvr>
                                        <p:cTn id="29" dur="1" fill="hold">
                                          <p:stCondLst>
                                            <p:cond delay="0"/>
                                          </p:stCondLst>
                                        </p:cTn>
                                        <p:tgtEl>
                                          <p:spTgt spid="16"/>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17"/>
                                        </p:tgtEl>
                                        <p:attrNameLst>
                                          <p:attrName>style.visibility</p:attrName>
                                        </p:attrNameLst>
                                      </p:cBhvr>
                                      <p:to>
                                        <p:strVal val="visible"/>
                                      </p:to>
                                    </p:set>
                                  </p:childTnLst>
                                </p:cTn>
                              </p:par>
                              <p:par>
                                <p:cTn id="32" presetID="1" presetClass="entr" presetSubtype="0" fill="hold" nodeType="withEffect">
                                  <p:stCondLst>
                                    <p:cond delay="0"/>
                                  </p:stCondLst>
                                  <p:childTnLst>
                                    <p:set>
                                      <p:cBhvr>
                                        <p:cTn id="33" dur="1" fill="hold">
                                          <p:stCondLst>
                                            <p:cond delay="0"/>
                                          </p:stCondLst>
                                        </p:cTn>
                                        <p:tgtEl>
                                          <p:spTgt spid="18"/>
                                        </p:tgtEl>
                                        <p:attrNameLst>
                                          <p:attrName>style.visibility</p:attrName>
                                        </p:attrNameLst>
                                      </p:cBhvr>
                                      <p:to>
                                        <p:strVal val="visible"/>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1" presetClass="exit" presetSubtype="0" fill="hold" grpId="1" nodeType="clickEffect">
                                  <p:stCondLst>
                                    <p:cond delay="0"/>
                                  </p:stCondLst>
                                  <p:childTnLst>
                                    <p:set>
                                      <p:cBhvr>
                                        <p:cTn id="37" dur="1" fill="hold">
                                          <p:stCondLst>
                                            <p:cond delay="0"/>
                                          </p:stCondLst>
                                        </p:cTn>
                                        <p:tgtEl>
                                          <p:spTgt spid="16"/>
                                        </p:tgtEl>
                                        <p:attrNameLst>
                                          <p:attrName>style.visibility</p:attrName>
                                        </p:attrNameLst>
                                      </p:cBhvr>
                                      <p:to>
                                        <p:strVal val="hidden"/>
                                      </p:to>
                                    </p:set>
                                  </p:childTnLst>
                                </p:cTn>
                              </p:par>
                              <p:par>
                                <p:cTn id="38" presetID="1" presetClass="exit" presetSubtype="0" fill="hold" nodeType="withEffect">
                                  <p:stCondLst>
                                    <p:cond delay="0"/>
                                  </p:stCondLst>
                                  <p:childTnLst>
                                    <p:set>
                                      <p:cBhvr>
                                        <p:cTn id="39" dur="1" fill="hold">
                                          <p:stCondLst>
                                            <p:cond delay="0"/>
                                          </p:stCondLst>
                                        </p:cTn>
                                        <p:tgtEl>
                                          <p:spTgt spid="17"/>
                                        </p:tgtEl>
                                        <p:attrNameLst>
                                          <p:attrName>style.visibility</p:attrName>
                                        </p:attrNameLst>
                                      </p:cBhvr>
                                      <p:to>
                                        <p:strVal val="hidden"/>
                                      </p:to>
                                    </p:set>
                                  </p:childTnLst>
                                </p:cTn>
                              </p:par>
                              <p:par>
                                <p:cTn id="40" presetID="1" presetClass="exit" presetSubtype="0" fill="hold" nodeType="withEffect">
                                  <p:stCondLst>
                                    <p:cond delay="0"/>
                                  </p:stCondLst>
                                  <p:childTnLst>
                                    <p:set>
                                      <p:cBhvr>
                                        <p:cTn id="41" dur="1" fill="hold">
                                          <p:stCondLst>
                                            <p:cond delay="0"/>
                                          </p:stCondLst>
                                        </p:cTn>
                                        <p:tgtEl>
                                          <p:spTgt spid="18"/>
                                        </p:tgtEl>
                                        <p:attrNameLst>
                                          <p:attrName>style.visibility</p:attrName>
                                        </p:attrNameLst>
                                      </p:cBhvr>
                                      <p:to>
                                        <p:strVal val="hidden"/>
                                      </p:to>
                                    </p:set>
                                  </p:childTnLst>
                                </p:cTn>
                              </p:par>
                            </p:childTnLst>
                          </p:cTn>
                        </p:par>
                        <p:par>
                          <p:cTn id="42" fill="hold" nodeType="afterGroup">
                            <p:stCondLst>
                              <p:cond delay="0"/>
                            </p:stCondLst>
                            <p:childTnLst>
                              <p:par>
                                <p:cTn id="43" presetID="1" presetClass="entr" presetSubtype="0" fill="hold" grpId="0" nodeType="afterEffect">
                                  <p:stCondLst>
                                    <p:cond delay="0"/>
                                  </p:stCondLst>
                                  <p:childTnLst>
                                    <p:set>
                                      <p:cBhvr>
                                        <p:cTn id="44" dur="1" fill="hold">
                                          <p:stCondLst>
                                            <p:cond delay="0"/>
                                          </p:stCondLst>
                                        </p:cTn>
                                        <p:tgtEl>
                                          <p:spTgt spid="23"/>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4"/>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6"/>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9"/>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16" grpId="0"/>
      <p:bldP spid="16" grpId="1"/>
      <p:bldP spid="2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4"/>
          <p:cNvSpPr>
            <a:spLocks noGrp="1"/>
          </p:cNvSpPr>
          <p:nvPr>
            <p:ph type="title"/>
          </p:nvPr>
        </p:nvSpPr>
        <p:spPr/>
        <p:txBody>
          <a:bodyPr/>
          <a:lstStyle/>
          <a:p>
            <a:r>
              <a:rPr lang="en-US" smtClean="0"/>
              <a:t>Phase Aligning Device Clocks</a:t>
            </a:r>
          </a:p>
        </p:txBody>
      </p:sp>
      <p:sp>
        <p:nvSpPr>
          <p:cNvPr id="13315" name="Content Placeholder 5"/>
          <p:cNvSpPr>
            <a:spLocks noGrp="1"/>
          </p:cNvSpPr>
          <p:nvPr>
            <p:ph idx="1"/>
          </p:nvPr>
        </p:nvSpPr>
        <p:spPr/>
        <p:txBody>
          <a:bodyPr/>
          <a:lstStyle/>
          <a:p>
            <a:endParaRPr lang="en-US" smtClean="0"/>
          </a:p>
        </p:txBody>
      </p:sp>
      <p:sp>
        <p:nvSpPr>
          <p:cNvPr id="12292"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488B13BF-268F-414F-A538-2D979A9A2646}" type="slidenum">
              <a:rPr lang="en-US"/>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smtClean="0"/>
              <a:t>What Is Required for Synchronization?</a:t>
            </a:r>
          </a:p>
        </p:txBody>
      </p:sp>
      <p:sp>
        <p:nvSpPr>
          <p:cNvPr id="14339" name="Content Placeholder 2"/>
          <p:cNvSpPr>
            <a:spLocks noGrp="1"/>
          </p:cNvSpPr>
          <p:nvPr>
            <p:ph idx="1"/>
          </p:nvPr>
        </p:nvSpPr>
        <p:spPr/>
        <p:txBody>
          <a:bodyPr/>
          <a:lstStyle/>
          <a:p>
            <a:r>
              <a:rPr lang="en-US" smtClean="0"/>
              <a:t>There are three requirements for device synchronization using JESD204B data converters</a:t>
            </a:r>
          </a:p>
          <a:p>
            <a:pPr marL="682625" lvl="1" indent="-342900">
              <a:buFontTx/>
              <a:buAutoNum type="arabicPeriod"/>
            </a:pPr>
            <a:r>
              <a:rPr lang="en-US" smtClean="0">
                <a:solidFill>
                  <a:schemeClr val="tx2"/>
                </a:solidFill>
              </a:rPr>
              <a:t>Phase align device clocks at each converter/logic element</a:t>
            </a:r>
          </a:p>
          <a:p>
            <a:pPr marL="682625" lvl="1" indent="-342900">
              <a:buFontTx/>
              <a:buAutoNum type="arabicPeriod"/>
            </a:pPr>
            <a:r>
              <a:rPr lang="en-US" smtClean="0"/>
              <a:t>Generate and capture proper SYSREF signal</a:t>
            </a:r>
          </a:p>
          <a:p>
            <a:pPr marL="682625" lvl="1" indent="-342900">
              <a:buFontTx/>
              <a:buAutoNum type="arabicPeriod"/>
            </a:pPr>
            <a:r>
              <a:rPr lang="en-US" smtClean="0"/>
              <a:t>Achieve deterministic latency by choosing an appropriate elastic buffer release point</a:t>
            </a:r>
          </a:p>
          <a:p>
            <a:pPr>
              <a:buFontTx/>
              <a:buNone/>
            </a:pPr>
            <a:endParaRPr lang="en-US" smtClean="0"/>
          </a:p>
        </p:txBody>
      </p:sp>
      <p:sp>
        <p:nvSpPr>
          <p:cNvPr id="13316" name="Slide Number Placeholder 3"/>
          <p:cNvSpPr>
            <a:spLocks noGrp="1"/>
          </p:cNvSpPr>
          <p:nvPr>
            <p:ph type="sldNum" sz="quarter" idx="10"/>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626FFCDB-277C-4D8B-827C-C01E819028A7}" type="slidenum">
              <a:rPr lang="en-US"/>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inalPowerpoint">
  <a:themeElements>
    <a:clrScheme name="FinalPowerpoint 1">
      <a:dk1>
        <a:srgbClr val="000000"/>
      </a:dk1>
      <a:lt1>
        <a:srgbClr val="FFFFFF"/>
      </a:lt1>
      <a:dk2>
        <a:srgbClr val="FF0000"/>
      </a:dk2>
      <a:lt2>
        <a:srgbClr val="808080"/>
      </a:lt2>
      <a:accent1>
        <a:srgbClr val="AAAAAA"/>
      </a:accent1>
      <a:accent2>
        <a:srgbClr val="000000"/>
      </a:accent2>
      <a:accent3>
        <a:srgbClr val="FFFFFF"/>
      </a:accent3>
      <a:accent4>
        <a:srgbClr val="000000"/>
      </a:accent4>
      <a:accent5>
        <a:srgbClr val="D2D2D2"/>
      </a:accent5>
      <a:accent6>
        <a:srgbClr val="000000"/>
      </a:accent6>
      <a:hlink>
        <a:srgbClr val="FF0000"/>
      </a:hlink>
      <a:folHlink>
        <a:srgbClr val="AAAAAA"/>
      </a:folHlink>
    </a:clrScheme>
    <a:fontScheme name="FinalPowerpoi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inalPowerpoint 1">
        <a:dk1>
          <a:srgbClr val="000000"/>
        </a:dk1>
        <a:lt1>
          <a:srgbClr val="FFFFFF"/>
        </a:lt1>
        <a:dk2>
          <a:srgbClr val="FF0000"/>
        </a:dk2>
        <a:lt2>
          <a:srgbClr val="808080"/>
        </a:lt2>
        <a:accent1>
          <a:srgbClr val="AAAAAA"/>
        </a:accent1>
        <a:accent2>
          <a:srgbClr val="000000"/>
        </a:accent2>
        <a:accent3>
          <a:srgbClr val="FFFFFF"/>
        </a:accent3>
        <a:accent4>
          <a:srgbClr val="000000"/>
        </a:accent4>
        <a:accent5>
          <a:srgbClr val="D2D2D2"/>
        </a:accent5>
        <a:accent6>
          <a:srgbClr val="000000"/>
        </a:accent6>
        <a:hlink>
          <a:srgbClr val="FF0000"/>
        </a:hlink>
        <a:folHlink>
          <a:srgbClr val="AAAAAA"/>
        </a:folHlink>
      </a:clrScheme>
      <a:clrMap bg1="lt1" tx1="dk1" bg2="lt2" tx2="dk2" accent1="accent1" accent2="accent2" accent3="accent3" accent4="accent4" accent5="accent5" accent6="accent6" hlink="hlink" folHlink="folHlink"/>
    </a:extraClrScheme>
    <a:extraClrScheme>
      <a:clrScheme name="FinalPowerpoint 2">
        <a:dk1>
          <a:srgbClr val="AAAAAA"/>
        </a:dk1>
        <a:lt1>
          <a:srgbClr val="FFFFFF"/>
        </a:lt1>
        <a:dk2>
          <a:srgbClr val="000000"/>
        </a:dk2>
        <a:lt2>
          <a:srgbClr val="FFFFFF"/>
        </a:lt2>
        <a:accent1>
          <a:srgbClr val="AAAAAA"/>
        </a:accent1>
        <a:accent2>
          <a:srgbClr val="FFFFFF"/>
        </a:accent2>
        <a:accent3>
          <a:srgbClr val="AAAAAA"/>
        </a:accent3>
        <a:accent4>
          <a:srgbClr val="DADADA"/>
        </a:accent4>
        <a:accent5>
          <a:srgbClr val="D2D2D2"/>
        </a:accent5>
        <a:accent6>
          <a:srgbClr val="E7E7E7"/>
        </a:accent6>
        <a:hlink>
          <a:srgbClr val="AAAAAA"/>
        </a:hlink>
        <a:folHlink>
          <a:srgbClr val="FF0000"/>
        </a:folHlink>
      </a:clrScheme>
      <a:clrMap bg1="dk2" tx1="lt1" bg2="dk1" tx2="lt2" accent1="accent1" accent2="accent2" accent3="accent3" accent4="accent4" accent5="accent5" accent6="accent6" hlink="hlink" folHlink="folHlink"/>
    </a:extraClrScheme>
    <a:extraClrScheme>
      <a:clrScheme name="FinalPowerpoint 3">
        <a:dk1>
          <a:srgbClr val="808080"/>
        </a:dk1>
        <a:lt1>
          <a:srgbClr val="FFFFFF"/>
        </a:lt1>
        <a:dk2>
          <a:srgbClr val="AAAAAA"/>
        </a:dk2>
        <a:lt2>
          <a:srgbClr val="000000"/>
        </a:lt2>
        <a:accent1>
          <a:srgbClr val="000000"/>
        </a:accent1>
        <a:accent2>
          <a:srgbClr val="AAAAAA"/>
        </a:accent2>
        <a:accent3>
          <a:srgbClr val="D2D2D2"/>
        </a:accent3>
        <a:accent4>
          <a:srgbClr val="DADADA"/>
        </a:accent4>
        <a:accent5>
          <a:srgbClr val="AAAAAA"/>
        </a:accent5>
        <a:accent6>
          <a:srgbClr val="9A9A9A"/>
        </a:accent6>
        <a:hlink>
          <a:srgbClr val="FF0000"/>
        </a:hlink>
        <a:folHlink>
          <a:srgbClr val="FFFFFF"/>
        </a:folHlink>
      </a:clrScheme>
      <a:clrMap bg1="dk2" tx1="lt1" bg2="dk1" tx2="lt2" accent1="accent1" accent2="accent2" accent3="accent3" accent4="accent4" accent5="accent5" accent6="accent6" hlink="hlink" folHlink="folHlink"/>
    </a:extraClrScheme>
    <a:extraClrScheme>
      <a:clrScheme name="FinalPowerpoint 4">
        <a:dk1>
          <a:srgbClr val="000000"/>
        </a:dk1>
        <a:lt1>
          <a:srgbClr val="FF0000"/>
        </a:lt1>
        <a:dk2>
          <a:srgbClr val="FFFFFF"/>
        </a:dk2>
        <a:lt2>
          <a:srgbClr val="000000"/>
        </a:lt2>
        <a:accent1>
          <a:srgbClr val="AAAAAA"/>
        </a:accent1>
        <a:accent2>
          <a:srgbClr val="FFFFFF"/>
        </a:accent2>
        <a:accent3>
          <a:srgbClr val="FFAAAA"/>
        </a:accent3>
        <a:accent4>
          <a:srgbClr val="000000"/>
        </a:accent4>
        <a:accent5>
          <a:srgbClr val="D2D2D2"/>
        </a:accent5>
        <a:accent6>
          <a:srgbClr val="E7E7E7"/>
        </a:accent6>
        <a:hlink>
          <a:srgbClr val="000000"/>
        </a:hlink>
        <a:folHlink>
          <a:srgbClr val="AAAAA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Custom Design 1">
      <a:dk1>
        <a:srgbClr val="AAAAAA"/>
      </a:dk1>
      <a:lt1>
        <a:srgbClr val="FFFFFF"/>
      </a:lt1>
      <a:dk2>
        <a:srgbClr val="000000"/>
      </a:dk2>
      <a:lt2>
        <a:srgbClr val="FFFFFF"/>
      </a:lt2>
      <a:accent1>
        <a:srgbClr val="AAAAAA"/>
      </a:accent1>
      <a:accent2>
        <a:srgbClr val="FFFFFF"/>
      </a:accent2>
      <a:accent3>
        <a:srgbClr val="AAAAAA"/>
      </a:accent3>
      <a:accent4>
        <a:srgbClr val="DADADA"/>
      </a:accent4>
      <a:accent5>
        <a:srgbClr val="D2D2D2"/>
      </a:accent5>
      <a:accent6>
        <a:srgbClr val="E7E7E7"/>
      </a:accent6>
      <a:hlink>
        <a:srgbClr val="AAAAAA"/>
      </a:hlink>
      <a:folHlink>
        <a:srgbClr val="FF00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AAAAAA"/>
        </a:dk1>
        <a:lt1>
          <a:srgbClr val="FFFFFF"/>
        </a:lt1>
        <a:dk2>
          <a:srgbClr val="000000"/>
        </a:dk2>
        <a:lt2>
          <a:srgbClr val="FFFFFF"/>
        </a:lt2>
        <a:accent1>
          <a:srgbClr val="AAAAAA"/>
        </a:accent1>
        <a:accent2>
          <a:srgbClr val="FFFFFF"/>
        </a:accent2>
        <a:accent3>
          <a:srgbClr val="AAAAAA"/>
        </a:accent3>
        <a:accent4>
          <a:srgbClr val="DADADA"/>
        </a:accent4>
        <a:accent5>
          <a:srgbClr val="D2D2D2"/>
        </a:accent5>
        <a:accent6>
          <a:srgbClr val="E7E7E7"/>
        </a:accent6>
        <a:hlink>
          <a:srgbClr val="AAAAAA"/>
        </a:hlink>
        <a:folHlink>
          <a:srgbClr val="FF00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Custom Design">
  <a:themeElements>
    <a:clrScheme name="1_Custom Design 1">
      <a:dk1>
        <a:srgbClr val="000000"/>
      </a:dk1>
      <a:lt1>
        <a:srgbClr val="AAAAAA"/>
      </a:lt1>
      <a:dk2>
        <a:srgbClr val="FFFFFF"/>
      </a:dk2>
      <a:lt2>
        <a:srgbClr val="808080"/>
      </a:lt2>
      <a:accent1>
        <a:srgbClr val="000000"/>
      </a:accent1>
      <a:accent2>
        <a:srgbClr val="AAAAAA"/>
      </a:accent2>
      <a:accent3>
        <a:srgbClr val="D2D2D2"/>
      </a:accent3>
      <a:accent4>
        <a:srgbClr val="000000"/>
      </a:accent4>
      <a:accent5>
        <a:srgbClr val="AAAAAA"/>
      </a:accent5>
      <a:accent6>
        <a:srgbClr val="9A9A9A"/>
      </a:accent6>
      <a:hlink>
        <a:srgbClr val="FF0000"/>
      </a:hlink>
      <a:folHlink>
        <a:srgbClr val="FFFFFF"/>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ustom Design 1">
        <a:dk1>
          <a:srgbClr val="000000"/>
        </a:dk1>
        <a:lt1>
          <a:srgbClr val="AAAAAA"/>
        </a:lt1>
        <a:dk2>
          <a:srgbClr val="FFFFFF"/>
        </a:dk2>
        <a:lt2>
          <a:srgbClr val="808080"/>
        </a:lt2>
        <a:accent1>
          <a:srgbClr val="000000"/>
        </a:accent1>
        <a:accent2>
          <a:srgbClr val="AAAAAA"/>
        </a:accent2>
        <a:accent3>
          <a:srgbClr val="D2D2D2"/>
        </a:accent3>
        <a:accent4>
          <a:srgbClr val="000000"/>
        </a:accent4>
        <a:accent5>
          <a:srgbClr val="AAAAAA"/>
        </a:accent5>
        <a:accent6>
          <a:srgbClr val="9A9A9A"/>
        </a:accent6>
        <a:hlink>
          <a:srgbClr val="FF0000"/>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Custom Design">
  <a:themeElements>
    <a:clrScheme name="3_Custom Design 1">
      <a:dk1>
        <a:srgbClr val="000000"/>
      </a:dk1>
      <a:lt1>
        <a:srgbClr val="AAAAAA"/>
      </a:lt1>
      <a:dk2>
        <a:srgbClr val="FFFFFF"/>
      </a:dk2>
      <a:lt2>
        <a:srgbClr val="808080"/>
      </a:lt2>
      <a:accent1>
        <a:srgbClr val="000000"/>
      </a:accent1>
      <a:accent2>
        <a:srgbClr val="AAAAAA"/>
      </a:accent2>
      <a:accent3>
        <a:srgbClr val="D2D2D2"/>
      </a:accent3>
      <a:accent4>
        <a:srgbClr val="000000"/>
      </a:accent4>
      <a:accent5>
        <a:srgbClr val="AAAAAA"/>
      </a:accent5>
      <a:accent6>
        <a:srgbClr val="9A9A9A"/>
      </a:accent6>
      <a:hlink>
        <a:srgbClr val="FF0000"/>
      </a:hlink>
      <a:folHlink>
        <a:srgbClr val="FFFFFF"/>
      </a:folHlink>
    </a:clrScheme>
    <a:fontScheme name="3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Custom Design 1">
        <a:dk1>
          <a:srgbClr val="000000"/>
        </a:dk1>
        <a:lt1>
          <a:srgbClr val="AAAAAA"/>
        </a:lt1>
        <a:dk2>
          <a:srgbClr val="FFFFFF"/>
        </a:dk2>
        <a:lt2>
          <a:srgbClr val="808080"/>
        </a:lt2>
        <a:accent1>
          <a:srgbClr val="000000"/>
        </a:accent1>
        <a:accent2>
          <a:srgbClr val="AAAAAA"/>
        </a:accent2>
        <a:accent3>
          <a:srgbClr val="D2D2D2"/>
        </a:accent3>
        <a:accent4>
          <a:srgbClr val="000000"/>
        </a:accent4>
        <a:accent5>
          <a:srgbClr val="AAAAAA"/>
        </a:accent5>
        <a:accent6>
          <a:srgbClr val="9A9A9A"/>
        </a:accent6>
        <a:hlink>
          <a:srgbClr val="FF0000"/>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inalPowerpoint 4">
    <a:dk1>
      <a:srgbClr val="000000"/>
    </a:dk1>
    <a:lt1>
      <a:srgbClr val="FF0000"/>
    </a:lt1>
    <a:dk2>
      <a:srgbClr val="FFFFFF"/>
    </a:dk2>
    <a:lt2>
      <a:srgbClr val="000000"/>
    </a:lt2>
    <a:accent1>
      <a:srgbClr val="AAAAAA"/>
    </a:accent1>
    <a:accent2>
      <a:srgbClr val="FFFFFF"/>
    </a:accent2>
    <a:accent3>
      <a:srgbClr val="FFAAAA"/>
    </a:accent3>
    <a:accent4>
      <a:srgbClr val="000000"/>
    </a:accent4>
    <a:accent5>
      <a:srgbClr val="D2D2D2"/>
    </a:accent5>
    <a:accent6>
      <a:srgbClr val="E7E7E7"/>
    </a:accent6>
    <a:hlink>
      <a:srgbClr val="000000"/>
    </a:hlink>
    <a:folHlink>
      <a:srgbClr val="AAAAAA"/>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3DE183E39C0C147A31B1BEC793C9F56" ma:contentTypeVersion="0" ma:contentTypeDescription="Create a new document." ma:contentTypeScope="" ma:versionID="e157320be143f3880ca2115a24c9a642">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6A2D026E-1493-4DD6-B26A-4A7D7EC11A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829D3768-BCB2-4FC0-BD35-CFA0A8B7CD4B}">
  <ds:schemaRefs>
    <ds:schemaRef ds:uri="http://schemas.microsoft.com/sharepoint/v3/contenttype/forms"/>
  </ds:schemaRefs>
</ds:datastoreItem>
</file>

<file path=customXml/itemProps3.xml><?xml version="1.0" encoding="utf-8"?>
<ds:datastoreItem xmlns:ds="http://schemas.openxmlformats.org/officeDocument/2006/customXml" ds:itemID="{BBCBAE38-8D73-445F-A26B-60E8DAB48501}">
  <ds:schemaRef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FinalPowerpoint</Template>
  <TotalTime>3904</TotalTime>
  <Words>2740</Words>
  <Application>Microsoft Office PowerPoint</Application>
  <PresentationFormat>On-screen Show (4:3)</PresentationFormat>
  <Paragraphs>389</Paragraphs>
  <Slides>45</Slides>
  <Notes>5</Notes>
  <HiddenSlides>0</HiddenSlides>
  <MMClips>0</MMClips>
  <ScaleCrop>false</ScaleCrop>
  <HeadingPairs>
    <vt:vector size="6" baseType="variant">
      <vt:variant>
        <vt:lpstr>Theme</vt:lpstr>
      </vt:variant>
      <vt:variant>
        <vt:i4>4</vt:i4>
      </vt:variant>
      <vt:variant>
        <vt:lpstr>Embedded OLE Servers</vt:lpstr>
      </vt:variant>
      <vt:variant>
        <vt:i4>2</vt:i4>
      </vt:variant>
      <vt:variant>
        <vt:lpstr>Slide Titles</vt:lpstr>
      </vt:variant>
      <vt:variant>
        <vt:i4>45</vt:i4>
      </vt:variant>
    </vt:vector>
  </HeadingPairs>
  <TitlesOfParts>
    <vt:vector size="51" baseType="lpstr">
      <vt:lpstr>FinalPowerpoint</vt:lpstr>
      <vt:lpstr>Custom Design</vt:lpstr>
      <vt:lpstr>1_Custom Design</vt:lpstr>
      <vt:lpstr>3_Custom Design</vt:lpstr>
      <vt:lpstr>Visio</vt:lpstr>
      <vt:lpstr>Microsoft Visio Drawing</vt:lpstr>
      <vt:lpstr>Multi-Device Synchronization of JESD204B Data Converters –</vt:lpstr>
      <vt:lpstr>Abstract</vt:lpstr>
      <vt:lpstr>Agenda</vt:lpstr>
      <vt:lpstr>Multi-Device Synchronization Intro</vt:lpstr>
      <vt:lpstr>Multi-Device Synchronization Diagram</vt:lpstr>
      <vt:lpstr>What Is Required for Synchronization?</vt:lpstr>
      <vt:lpstr>Multi-Device Synchronization Diagram</vt:lpstr>
      <vt:lpstr>Phase Aligning Device Clocks</vt:lpstr>
      <vt:lpstr>What Is Required for Synchronization?</vt:lpstr>
      <vt:lpstr>What is a “Device Clock”?</vt:lpstr>
      <vt:lpstr>Clocking Schemes – Device Clock = Fs</vt:lpstr>
      <vt:lpstr>Clocking Schemes – Device Clock = Fs * N</vt:lpstr>
      <vt:lpstr>Clocking Schemes – Device Clock = Fs / N</vt:lpstr>
      <vt:lpstr>Phase Aligning Device Clocks</vt:lpstr>
      <vt:lpstr>Clock Delays to Adjust Device Clock Skew</vt:lpstr>
      <vt:lpstr>Clock Delays to Adjust Device Clock Skew</vt:lpstr>
      <vt:lpstr>Synchronizing Many Devices/Boards</vt:lpstr>
      <vt:lpstr>SYSREF Signal Requirements</vt:lpstr>
      <vt:lpstr>What Is Required for Synchronization?</vt:lpstr>
      <vt:lpstr>What is SYSREF?</vt:lpstr>
      <vt:lpstr>Types of SYSREF Signals</vt:lpstr>
      <vt:lpstr>What Type of SYSREF to Use?</vt:lpstr>
      <vt:lpstr>Generation of SYSREF</vt:lpstr>
      <vt:lpstr>SYSREF Synchronization Requirements</vt:lpstr>
      <vt:lpstr>Using Programmable Delays to Meet SYSREF Setup and Hold Times</vt:lpstr>
      <vt:lpstr>Clocking Mode Effect on SYSREF</vt:lpstr>
      <vt:lpstr>AC coupling vs DC coupling</vt:lpstr>
      <vt:lpstr>SYSREF Frequency Requirements</vt:lpstr>
      <vt:lpstr>Basic SYSREF Frequency Requirements</vt:lpstr>
      <vt:lpstr>Accounting for Clock Dividers</vt:lpstr>
      <vt:lpstr>2 Step Synchronization of Devices</vt:lpstr>
      <vt:lpstr>1 Step Synchronization of Devices</vt:lpstr>
      <vt:lpstr>Achieving Deterministic Latency</vt:lpstr>
      <vt:lpstr>What Is Required for Synchronization?</vt:lpstr>
      <vt:lpstr>What is Deterministic Latency?</vt:lpstr>
      <vt:lpstr>How Do We Guarantee Deterministic Latency?</vt:lpstr>
      <vt:lpstr>Buffer Release Point</vt:lpstr>
      <vt:lpstr>Calculating Elastic Buffer Release Point</vt:lpstr>
      <vt:lpstr>Deterministic Latency Test Setup</vt:lpstr>
      <vt:lpstr>Determine Release Point by Experiment</vt:lpstr>
      <vt:lpstr>Giga-Sample ADC/DAC Synchronization Considerations</vt:lpstr>
      <vt:lpstr>Giga-Sample ADC/DAC Synchronization</vt:lpstr>
      <vt:lpstr>Example Giga-Sample System Diagram</vt:lpstr>
      <vt:lpstr>SYSREF Delay Adjustment</vt:lpstr>
      <vt:lpstr>End!</vt:lpstr>
    </vt:vector>
  </TitlesOfParts>
  <Company>Texas Instruments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Here</dc:title>
  <dc:creator>Guibord, Matt</dc:creator>
  <cp:lastModifiedBy>a0181823</cp:lastModifiedBy>
  <cp:revision>119</cp:revision>
  <dcterms:created xsi:type="dcterms:W3CDTF">2007-12-19T20:51:45Z</dcterms:created>
  <dcterms:modified xsi:type="dcterms:W3CDTF">2014-06-11T09:37:02Z</dcterms:modified>
</cp:coreProperties>
</file>