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4" r:id="rId2"/>
    <p:sldId id="2878" r:id="rId3"/>
    <p:sldId id="295" r:id="rId4"/>
    <p:sldId id="2879" r:id="rId5"/>
    <p:sldId id="296" r:id="rId6"/>
    <p:sldId id="2880" r:id="rId7"/>
    <p:sldId id="298" r:id="rId8"/>
    <p:sldId id="28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5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2" y="1943101"/>
            <a:ext cx="11277600" cy="1470026"/>
          </a:xfrm>
        </p:spPr>
        <p:txBody>
          <a:bodyPr/>
          <a:lstStyle>
            <a:lvl1pPr>
              <a:defRPr sz="4444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2" y="3698874"/>
            <a:ext cx="11277600" cy="1485900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56134" y="6038850"/>
            <a:ext cx="2844800" cy="20637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A23CF-AA30-4A18-B744-605C3E9DBF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883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elected_powerpoint_bg_2_1280x72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2" y="1943101"/>
            <a:ext cx="11277600" cy="1470026"/>
          </a:xfrm>
        </p:spPr>
        <p:txBody>
          <a:bodyPr/>
          <a:lstStyle>
            <a:lvl1pPr>
              <a:defRPr sz="4444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2" y="3698874"/>
            <a:ext cx="11277600" cy="1485900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56134" y="6038850"/>
            <a:ext cx="2844800" cy="20637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5571E-02C7-4909-A943-092A83DD341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6275917"/>
            <a:ext cx="11768668" cy="518160"/>
            <a:chOff x="0" y="6321425"/>
            <a:chExt cx="10591800" cy="46634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pic>
          <p:nvPicPr>
            <p:cNvPr id="18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 Box 31"/>
          <p:cNvSpPr txBox="1">
            <a:spLocks noChangeArrowheads="1"/>
          </p:cNvSpPr>
          <p:nvPr userDrawn="1"/>
        </p:nvSpPr>
        <p:spPr bwMode="auto">
          <a:xfrm>
            <a:off x="445347" y="6014912"/>
            <a:ext cx="2815167" cy="22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89" dirty="0">
                <a:solidFill>
                  <a:srgbClr val="000000"/>
                </a:solidFill>
                <a:latin typeface="Calibri" panose="020F0502020204030204" pitchFamily="34" charset="0"/>
              </a:rPr>
              <a:t>TI Confidential – NDA Restrictions</a:t>
            </a:r>
          </a:p>
        </p:txBody>
      </p:sp>
    </p:spTree>
    <p:extLst>
      <p:ext uri="{BB962C8B-B14F-4D97-AF65-F5344CB8AC3E}">
        <p14:creationId xmlns:p14="http://schemas.microsoft.com/office/powerpoint/2010/main" val="855346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elected_powerpoint_bg_1_1280x72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2" y="1943101"/>
            <a:ext cx="11277600" cy="1470026"/>
          </a:xfrm>
        </p:spPr>
        <p:txBody>
          <a:bodyPr/>
          <a:lstStyle>
            <a:lvl1pPr>
              <a:defRPr sz="4444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2" y="3698874"/>
            <a:ext cx="11277600" cy="1485900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56134" y="6038850"/>
            <a:ext cx="2844800" cy="20637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96A3-1C74-4210-9B46-F757C8F29A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6275917"/>
            <a:ext cx="11768668" cy="51816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 Box 31"/>
          <p:cNvSpPr txBox="1">
            <a:spLocks noChangeArrowheads="1"/>
          </p:cNvSpPr>
          <p:nvPr userDrawn="1"/>
        </p:nvSpPr>
        <p:spPr bwMode="auto">
          <a:xfrm>
            <a:off x="445347" y="6014912"/>
            <a:ext cx="2815167" cy="22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89" dirty="0">
                <a:solidFill>
                  <a:srgbClr val="000000"/>
                </a:solidFill>
                <a:latin typeface="Calibri" panose="020F0502020204030204" pitchFamily="34" charset="0"/>
              </a:rPr>
              <a:t>TI Confidential – NDA Restrictions</a:t>
            </a:r>
          </a:p>
        </p:txBody>
      </p:sp>
    </p:spTree>
    <p:extLst>
      <p:ext uri="{BB962C8B-B14F-4D97-AF65-F5344CB8AC3E}">
        <p14:creationId xmlns:p14="http://schemas.microsoft.com/office/powerpoint/2010/main" val="3308148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elected_powerpoint_bg_1_grey1280x72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3730"/>
            <a:ext cx="12192000" cy="68580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2" y="1943101"/>
            <a:ext cx="11277600" cy="1470026"/>
          </a:xfrm>
        </p:spPr>
        <p:txBody>
          <a:bodyPr/>
          <a:lstStyle>
            <a:lvl1pPr>
              <a:defRPr sz="4444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2" y="3698874"/>
            <a:ext cx="11277600" cy="1485900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56134" y="6038850"/>
            <a:ext cx="2844800" cy="20637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E7816-A48B-4805-9A47-CE865F4F10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6275917"/>
            <a:ext cx="11768668" cy="51816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 Box 31"/>
          <p:cNvSpPr txBox="1">
            <a:spLocks noChangeArrowheads="1"/>
          </p:cNvSpPr>
          <p:nvPr userDrawn="1"/>
        </p:nvSpPr>
        <p:spPr bwMode="auto">
          <a:xfrm>
            <a:off x="445347" y="6014912"/>
            <a:ext cx="2815167" cy="22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89" dirty="0">
                <a:solidFill>
                  <a:srgbClr val="000000"/>
                </a:solidFill>
                <a:latin typeface="Calibri" panose="020F0502020204030204" pitchFamily="34" charset="0"/>
              </a:rPr>
              <a:t>TI Confidential – NDA Restrictions</a:t>
            </a:r>
          </a:p>
        </p:txBody>
      </p:sp>
    </p:spTree>
    <p:extLst>
      <p:ext uri="{BB962C8B-B14F-4D97-AF65-F5344CB8AC3E}">
        <p14:creationId xmlns:p14="http://schemas.microsoft.com/office/powerpoint/2010/main" val="7110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3" y="1048468"/>
            <a:ext cx="11290299" cy="4945932"/>
          </a:xfrm>
        </p:spPr>
        <p:txBody>
          <a:bodyPr/>
          <a:lstStyle>
            <a:lvl1pPr>
              <a:spcBef>
                <a:spcPts val="889"/>
              </a:spcBef>
              <a:defRPr/>
            </a:lvl1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7888F-6AF7-4263-B69D-592D8C33BAC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10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0"/>
            <a:ext cx="10363200" cy="1362076"/>
          </a:xfrm>
        </p:spPr>
        <p:txBody>
          <a:bodyPr anchor="t"/>
          <a:lstStyle>
            <a:lvl1pPr algn="l">
              <a:defRPr sz="4444" b="1" cap="all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3"/>
            <a:ext cx="10363200" cy="1500187"/>
          </a:xfrm>
        </p:spPr>
        <p:txBody>
          <a:bodyPr anchor="b"/>
          <a:lstStyle>
            <a:lvl1pPr marL="0" indent="0">
              <a:buNone/>
              <a:defRPr sz="2222"/>
            </a:lvl1pPr>
            <a:lvl2pPr marL="507995" indent="0">
              <a:buNone/>
              <a:defRPr sz="2000"/>
            </a:lvl2pPr>
            <a:lvl3pPr marL="1015990" indent="0">
              <a:buNone/>
              <a:defRPr sz="1778"/>
            </a:lvl3pPr>
            <a:lvl4pPr marL="1523985" indent="0">
              <a:buNone/>
              <a:defRPr sz="1556"/>
            </a:lvl4pPr>
            <a:lvl5pPr marL="2031980" indent="0">
              <a:buNone/>
              <a:defRPr sz="1556"/>
            </a:lvl5pPr>
            <a:lvl6pPr marL="2539975" indent="0">
              <a:buNone/>
              <a:defRPr sz="1556"/>
            </a:lvl6pPr>
            <a:lvl7pPr marL="3047970" indent="0">
              <a:buNone/>
              <a:defRPr sz="1556"/>
            </a:lvl7pPr>
            <a:lvl8pPr marL="3555964" indent="0">
              <a:buNone/>
              <a:defRPr sz="1556"/>
            </a:lvl8pPr>
            <a:lvl9pPr marL="4063959" indent="0">
              <a:buNone/>
              <a:defRPr sz="155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51899" y="6049963"/>
            <a:ext cx="2844800" cy="206376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118DC-F0C3-4C61-9EEA-2C495CD045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83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1" y="1185865"/>
            <a:ext cx="5543551" cy="4692650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2222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2" y="1185865"/>
            <a:ext cx="5543550" cy="4692650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548F6-AAA9-4A8D-A869-511B3DFE32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51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8" cy="639762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6"/>
            <a:ext cx="5386918" cy="395128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2222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395128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2222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C35C9-3222-4444-B33E-8AB075BE83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040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52F08-588C-488E-A5AB-DF69250DE8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26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30B41-3034-4777-B6DE-71856D98569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805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3"/>
            <a:ext cx="4011086" cy="1162050"/>
          </a:xfrm>
        </p:spPr>
        <p:txBody>
          <a:bodyPr anchor="b"/>
          <a:lstStyle>
            <a:lvl1pPr algn="l">
              <a:defRPr sz="3556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0"/>
            <a:ext cx="6815667" cy="585311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20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3"/>
            <a:ext cx="4011086" cy="4691063"/>
          </a:xfrm>
        </p:spPr>
        <p:txBody>
          <a:bodyPr/>
          <a:lstStyle>
            <a:lvl1pPr marL="0" indent="0">
              <a:buNone/>
              <a:defRPr sz="2222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97EEC-B5BC-42C5-B73F-31CC660D4D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987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0"/>
            <a:ext cx="7315200" cy="566738"/>
          </a:xfrm>
        </p:spPr>
        <p:txBody>
          <a:bodyPr anchor="b"/>
          <a:lstStyle>
            <a:lvl1pPr algn="l">
              <a:defRPr sz="3111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6"/>
            <a:ext cx="7315200" cy="4114800"/>
          </a:xfrm>
        </p:spPr>
        <p:txBody>
          <a:bodyPr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200" cy="804862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Aft>
                <a:spcPct val="0"/>
              </a:spcAft>
              <a:buNone/>
              <a:defRPr lang="en-US" sz="2222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5F34B-1C25-4090-A4A7-9CEE84F430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669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E2BCE-81FD-49AD-8F3F-8C803C0A891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290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79418" y="142875"/>
            <a:ext cx="2855382" cy="5735638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9035" y="142875"/>
            <a:ext cx="8367184" cy="57356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3E699-3BC5-4E82-A48B-54CC42B0E66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652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" y="6324600"/>
            <a:ext cx="1173903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881" y="6324600"/>
            <a:ext cx="11653521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9034" y="142878"/>
            <a:ext cx="11277600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3" y="1058865"/>
            <a:ext cx="11290299" cy="49355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856134" y="6049963"/>
            <a:ext cx="2844800" cy="20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89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6C70261-DCF8-4A97-9502-E8EEF2364CD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445347" y="6014912"/>
            <a:ext cx="2815167" cy="22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89" dirty="0">
                <a:solidFill>
                  <a:srgbClr val="000000"/>
                </a:solidFill>
                <a:latin typeface="Calibri" panose="020F0502020204030204" pitchFamily="34" charset="0"/>
              </a:rPr>
              <a:t>TI Confidential – NDA Restrictions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0" y="6275917"/>
            <a:ext cx="11768668" cy="518160"/>
            <a:chOff x="0" y="6321425"/>
            <a:chExt cx="10591800" cy="46634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70696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chemeClr val="tx2"/>
          </a:solidFill>
          <a:latin typeface="Arial" charset="0"/>
        </a:defRPr>
      </a:lvl5pPr>
      <a:lvl6pPr marL="507995" algn="l" rtl="0" fontAlgn="base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rgbClr val="FF0000"/>
          </a:solidFill>
          <a:latin typeface="Arial" charset="0"/>
        </a:defRPr>
      </a:lvl6pPr>
      <a:lvl7pPr marL="1015990" algn="l" rtl="0" fontAlgn="base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rgbClr val="FF0000"/>
          </a:solidFill>
          <a:latin typeface="Arial" charset="0"/>
        </a:defRPr>
      </a:lvl7pPr>
      <a:lvl8pPr marL="1523985" algn="l" rtl="0" fontAlgn="base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rgbClr val="FF0000"/>
          </a:solidFill>
          <a:latin typeface="Arial" charset="0"/>
        </a:defRPr>
      </a:lvl8pPr>
      <a:lvl9pPr marL="2031980" algn="l" rtl="0" fontAlgn="base">
        <a:lnSpc>
          <a:spcPct val="85000"/>
        </a:lnSpc>
        <a:spcBef>
          <a:spcPct val="0"/>
        </a:spcBef>
        <a:spcAft>
          <a:spcPct val="0"/>
        </a:spcAft>
        <a:defRPr sz="3556" b="1">
          <a:solidFill>
            <a:srgbClr val="FF0000"/>
          </a:solidFill>
          <a:latin typeface="Arial" charset="0"/>
        </a:defRPr>
      </a:lvl9pPr>
    </p:titleStyle>
    <p:bodyStyle>
      <a:lvl1pPr marL="252234" indent="-252234" algn="l" rtl="0" eaLnBrk="0" fontAlgn="base" hangingPunct="0">
        <a:spcBef>
          <a:spcPts val="889"/>
        </a:spcBef>
        <a:spcAft>
          <a:spcPct val="0"/>
        </a:spcAft>
        <a:buChar char="•"/>
        <a:defRPr sz="2222">
          <a:solidFill>
            <a:schemeClr val="tx1"/>
          </a:solidFill>
          <a:latin typeface="+mn-lt"/>
          <a:ea typeface="+mn-ea"/>
          <a:cs typeface="+mn-cs"/>
        </a:defRPr>
      </a:lvl1pPr>
      <a:lvl2pPr marL="638521" indent="-25929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948963" indent="-183443" algn="l" rtl="0" eaLnBrk="0" fontAlgn="base" hangingPunct="0">
        <a:spcBef>
          <a:spcPct val="15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335251" indent="-259290" algn="l" rtl="0" eaLnBrk="0" fontAlgn="base" hangingPunct="0">
        <a:spcBef>
          <a:spcPct val="5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1654511" indent="-192263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162506" indent="-192263" algn="l" rtl="0" fontAlgn="base">
        <a:spcBef>
          <a:spcPct val="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6pPr>
      <a:lvl7pPr marL="2670501" indent="-192263" algn="l" rtl="0" fontAlgn="base">
        <a:spcBef>
          <a:spcPct val="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7pPr>
      <a:lvl8pPr marL="3178496" indent="-192263" algn="l" rtl="0" fontAlgn="base">
        <a:spcBef>
          <a:spcPct val="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8pPr>
      <a:lvl9pPr marL="3686491" indent="-192263" algn="l" rtl="0" fontAlgn="base">
        <a:spcBef>
          <a:spcPct val="0"/>
        </a:spcBef>
        <a:spcAft>
          <a:spcPct val="0"/>
        </a:spcAft>
        <a:buChar char="»"/>
        <a:defRPr sz="177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614612"/>
            <a:ext cx="10668000" cy="814388"/>
          </a:xfrm>
        </p:spPr>
        <p:txBody>
          <a:bodyPr/>
          <a:lstStyle/>
          <a:p>
            <a:pPr algn="ctr"/>
            <a:r>
              <a:rPr lang="en-US" sz="3600" dirty="0"/>
              <a:t>AM273x MCASP Clock Switch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15990" fontAlgn="base">
              <a:spcBef>
                <a:spcPct val="0"/>
              </a:spcBef>
              <a:spcAft>
                <a:spcPct val="0"/>
              </a:spcAft>
              <a:defRPr/>
            </a:pPr>
            <a:fld id="{2B97888F-6AF7-4263-B69D-592D8C33BAC7}" type="slidenum">
              <a:rPr lang="en-US">
                <a:solidFill>
                  <a:srgbClr val="000000"/>
                </a:solidFill>
              </a:rPr>
              <a:pPr defTabSz="1015990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9110808" y="4907978"/>
            <a:ext cx="2590126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600" tIns="50800" rIns="101600" bIns="5080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Arial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Arial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Arial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Arial" charset="0"/>
              </a:defRPr>
            </a:lvl9pPr>
          </a:lstStyle>
          <a:p>
            <a:pPr defTabSz="1015990"/>
            <a:endParaRPr lang="en-US" sz="3556" kern="0" dirty="0">
              <a:solidFill>
                <a:srgbClr val="000000">
                  <a:lumMod val="50000"/>
                  <a:lumOff val="5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2379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EF5C1-7C46-4BA8-8738-BFA0EBB2D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Audio Clock Switch Concept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0FFC51-9A1B-49CD-84CB-980159B66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C52F08-588C-488E-A5AB-DF69250DE86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025FF8-F798-40EE-9F3A-59AD4FB3B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57" y="813745"/>
            <a:ext cx="9677294" cy="551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80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7BACE8D-C719-48F8-A2A6-287DB80255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1045"/>
              </p:ext>
            </p:extLst>
          </p:nvPr>
        </p:nvGraphicFramePr>
        <p:xfrm>
          <a:off x="1439117" y="1575754"/>
          <a:ext cx="9017434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2093">
                  <a:extLst>
                    <a:ext uri="{9D8B030D-6E8A-4147-A177-3AD203B41FA5}">
                      <a16:colId xmlns:a16="http://schemas.microsoft.com/office/drawing/2014/main" val="860831302"/>
                    </a:ext>
                  </a:extLst>
                </a:gridCol>
                <a:gridCol w="2784412">
                  <a:extLst>
                    <a:ext uri="{9D8B030D-6E8A-4147-A177-3AD203B41FA5}">
                      <a16:colId xmlns:a16="http://schemas.microsoft.com/office/drawing/2014/main" val="3109318678"/>
                    </a:ext>
                  </a:extLst>
                </a:gridCol>
                <a:gridCol w="2079943">
                  <a:extLst>
                    <a:ext uri="{9D8B030D-6E8A-4147-A177-3AD203B41FA5}">
                      <a16:colId xmlns:a16="http://schemas.microsoft.com/office/drawing/2014/main" val="1390802047"/>
                    </a:ext>
                  </a:extLst>
                </a:gridCol>
                <a:gridCol w="1380986">
                  <a:extLst>
                    <a:ext uri="{9D8B030D-6E8A-4147-A177-3AD203B41FA5}">
                      <a16:colId xmlns:a16="http://schemas.microsoft.com/office/drawing/2014/main" val="2429147141"/>
                    </a:ext>
                  </a:extLst>
                </a:gridCol>
              </a:tblGrid>
              <a:tr h="364490">
                <a:tc>
                  <a:txBody>
                    <a:bodyPr/>
                    <a:lstStyle/>
                    <a:p>
                      <a:r>
                        <a:rPr lang="en-US" sz="1400" dirty="0"/>
                        <a:t>GCM Select 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Clock Divider 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Output Clock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Connected MCASP Clock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61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RCSS_MCASPA_REF0_CLK_SRC_SEL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RCSS_MCASPA_REF0_CLK_DIV_VAL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RCSS_MCASPA_REF0_CLK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ahclkx_pi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47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RCSS_MCASPA_REF1_CLK_SRC_SEL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RCSS_MCASPA_REF1_CLK_DIV_VAL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RCSS_MCASPA_REF1_CLK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ahclkr_pi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4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RCSS_MCASPA_AUX_CLK_SRC_SEL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RCSS_MCASPA_AUX_CLK_DIV_VAL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RCSS_MCASPA_AUX_CLK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aux_clk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8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RCSS_MCASPB_REF0_CLK_SRC_SEL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RCSS_MCASPB_REF0_CLK_DIV_VAL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RCSS_MCASPB_REF0_CLK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ahclkx_pi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74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RCSS_MCASPB_REF1_CLK_SRC_SEL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RCSS_MCASPB_REF1_CLK_DIV_VAL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RCSS_MCASPB_REF1_CLK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ahclkr_pi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41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RCSS_MCASPB_AUX_CLK_SRC_SEL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RCSS_MCASPB_AUX_CLK_DIV_VAL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RCSS_MCASPB_AUX_CLK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aux_clk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0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RCSS_MCASPC_REF0_CLK_SRC_SEL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RCSS_MCASPC_REF0_CLK_DIV_VAL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RCSS_MCASPC_REF0_CLK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ahclkx_pi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21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RCSS_MCASPC_REF1_CLK_SRC_SEL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RCSS_MCASPC_REF1_CLK_DIV_VAL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RCSS_MCASPC_REF1_CLK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ahclkr_pi</a:t>
                      </a:r>
                      <a:endParaRPr lang="en-US" sz="1400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1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RCSS_MCASPC_AUX_CLK_SRC_SEL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RCSS_MCASPC_AUX_CLK_DIV_VAL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RCSS_MCASPC_AUX_CLK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aux_clk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3078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85FEE0E-41FB-4B68-B493-8C8EA21F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McASP Clock Connections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6421C-130E-45D8-98C3-822BAEFBED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584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25AA92-D8CC-4A28-B96A-456FD184E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McASP Clock Connections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5CADA-47B6-4CAF-8B32-7536FB1732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3F0C702-349D-4F63-94CA-CEA3994B1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84" y="1047750"/>
            <a:ext cx="10197932" cy="494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567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362D2A-766E-46BB-87E4-DDFAF4CB2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“TPR12_Clock_Tree_0.6.xlsx”</a:t>
            </a:r>
          </a:p>
          <a:p>
            <a:pPr lvl="1"/>
            <a:r>
              <a:rPr lang="en-US" dirty="0"/>
              <a:t>GCM selections for RCSS_MCASPA_REF1_CLK_GCM_CLKSRC_SEL are shown in worksheet “</a:t>
            </a:r>
            <a:r>
              <a:rPr lang="en-US" dirty="0" err="1"/>
              <a:t>Clock_Muxes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GCM inputs are shown in worksheet “</a:t>
            </a:r>
            <a:r>
              <a:rPr lang="en-US" dirty="0" err="1"/>
              <a:t>Root_Clock</a:t>
            </a:r>
            <a:r>
              <a:rPr lang="en-US" dirty="0"/>
              <a:t>”</a:t>
            </a:r>
          </a:p>
          <a:p>
            <a:pPr lvl="1"/>
            <a:endParaRPr lang="en-US" dirty="0"/>
          </a:p>
          <a:p>
            <a:r>
              <a:rPr lang="en-US" dirty="0"/>
              <a:t>GCM selections for all RCSS_MCASPx_REF1_CLK_GCM_CLKSRC_SEL are the same: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98B8FE-0B82-40CC-BB2A-285AA5D0A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McASP AHCLKR (REF1_CLK) GCM Selections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6A8AE-C5E0-4789-A02F-5E789DA499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5626C48-616C-4D1E-81C0-A57C09B71C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971681"/>
              </p:ext>
            </p:extLst>
          </p:nvPr>
        </p:nvGraphicFramePr>
        <p:xfrm>
          <a:off x="838198" y="3121816"/>
          <a:ext cx="7067552" cy="193357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542700">
                  <a:extLst>
                    <a:ext uri="{9D8B030D-6E8A-4147-A177-3AD203B41FA5}">
                      <a16:colId xmlns:a16="http://schemas.microsoft.com/office/drawing/2014/main" val="1004739454"/>
                    </a:ext>
                  </a:extLst>
                </a:gridCol>
                <a:gridCol w="450752">
                  <a:extLst>
                    <a:ext uri="{9D8B030D-6E8A-4147-A177-3AD203B41FA5}">
                      <a16:colId xmlns:a16="http://schemas.microsoft.com/office/drawing/2014/main" val="2460740150"/>
                    </a:ext>
                  </a:extLst>
                </a:gridCol>
                <a:gridCol w="2037050">
                  <a:extLst>
                    <a:ext uri="{9D8B030D-6E8A-4147-A177-3AD203B41FA5}">
                      <a16:colId xmlns:a16="http://schemas.microsoft.com/office/drawing/2014/main" val="167234875"/>
                    </a:ext>
                  </a:extLst>
                </a:gridCol>
                <a:gridCol w="2037050">
                  <a:extLst>
                    <a:ext uri="{9D8B030D-6E8A-4147-A177-3AD203B41FA5}">
                      <a16:colId xmlns:a16="http://schemas.microsoft.com/office/drawing/2014/main" val="554183336"/>
                    </a:ext>
                  </a:extLst>
                </a:gridCol>
              </a:tblGrid>
              <a:tr h="240196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RCSS_MCASPA_REF1_CLK_GCM_CLKSRC_SEL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WUCPUCLK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</a:rPr>
                        <a:t>XTAL clock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85729776"/>
                  </a:ext>
                </a:extLst>
              </a:tr>
              <a:tr h="2401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RCSS_ATL_CLKOUT0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71392726"/>
                  </a:ext>
                </a:extLst>
              </a:tr>
              <a:tr h="2401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RCSS_ATL_CLKOUT1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2056452"/>
                  </a:ext>
                </a:extLst>
              </a:tr>
              <a:tr h="2401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RCSS_ATL_CLKOUT2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11849963"/>
                  </a:ext>
                </a:extLst>
              </a:tr>
              <a:tr h="2401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RCSS_ATL_CLKOUT3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10342869"/>
                  </a:ext>
                </a:extLst>
              </a:tr>
              <a:tr h="2401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RCCLK10M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556419"/>
                  </a:ext>
                </a:extLst>
              </a:tr>
              <a:tr h="2401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XREF_CLK0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68851742"/>
                  </a:ext>
                </a:extLst>
              </a:tr>
              <a:tr h="2522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XREF_CLK1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</a:rPr>
                        <a:t>A2B clock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67265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0251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DFD7EA-5968-4581-87F9-B7151516D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Formats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20ABFCF-E1D9-421F-A2BB-431322CB6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GCM Select Register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D3E5AA76-8949-4F4F-9EED-1233529E43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2298114"/>
            <a:ext cx="5386388" cy="1780760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8F65F26-DAD4-4DE6-8D90-D8DE155F6C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Clock Divider Register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2A9FA-0124-48C9-A226-599E9D0FD4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8B69D06F-2136-4350-A8D2-F531F505A4D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95988" y="2292350"/>
            <a:ext cx="5652477" cy="17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5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F4919-DFE3-4339-93F4-3320CF0A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Whenever the MMR is programmed for switching the clock source</a:t>
            </a:r>
          </a:p>
          <a:p>
            <a:pPr lvl="1"/>
            <a:r>
              <a:rPr lang="en-US" dirty="0"/>
              <a:t>It will take roughly 3 old clock source cycles + 3 new clock source cycles before the clocks switch inside the logic</a:t>
            </a:r>
          </a:p>
          <a:p>
            <a:pPr lvl="1"/>
            <a:r>
              <a:rPr lang="en-US" dirty="0"/>
              <a:t>It will be glitch free as the design ensures that switching happens at inactive phase of the old clock source</a:t>
            </a:r>
          </a:p>
          <a:p>
            <a:pPr lvl="1"/>
            <a:endParaRPr lang="en-US" dirty="0"/>
          </a:p>
          <a:p>
            <a:r>
              <a:rPr lang="en-US" dirty="0"/>
              <a:t>Both clocks must be running before starting the MMR programming or the switching will not happen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BF8D1B-73AA-4C5A-8386-250B08916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Clock Switch Timing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AF657-AF14-4873-9BD3-B673CA89A8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391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4736" y="1048468"/>
            <a:ext cx="11145520" cy="5001495"/>
          </a:xfrm>
        </p:spPr>
        <p:txBody>
          <a:bodyPr/>
          <a:lstStyle/>
          <a:p>
            <a:pPr marL="0" indent="0">
              <a:buClrTx/>
              <a:buNone/>
            </a:pPr>
            <a:endParaRPr lang="en-US" dirty="0"/>
          </a:p>
          <a:p>
            <a:pPr marL="0" indent="0">
              <a:buClrTx/>
              <a:buNone/>
            </a:pPr>
            <a:endParaRPr lang="en-US" dirty="0"/>
          </a:p>
          <a:p>
            <a:pPr marL="0" indent="0">
              <a:buClrTx/>
              <a:buNone/>
            </a:pPr>
            <a:endParaRPr lang="en-US" dirty="0"/>
          </a:p>
          <a:p>
            <a:pPr marL="0" indent="0">
              <a:buClrTx/>
              <a:buNone/>
            </a:pPr>
            <a:endParaRPr lang="en-US" dirty="0"/>
          </a:p>
          <a:p>
            <a:pPr marL="0" indent="0">
              <a:buClrTx/>
              <a:buNone/>
            </a:pPr>
            <a:endParaRPr lang="en-US" dirty="0"/>
          </a:p>
          <a:p>
            <a:pPr marL="0" indent="0">
              <a:buClrTx/>
              <a:buNone/>
            </a:pPr>
            <a:endParaRPr lang="en-US" dirty="0"/>
          </a:p>
          <a:p>
            <a:pPr marL="0" indent="0">
              <a:buClrTx/>
              <a:buNone/>
            </a:pPr>
            <a:r>
              <a:rPr lang="en-US" b="1" dirty="0"/>
              <a:t>GCM clock switching :</a:t>
            </a:r>
          </a:p>
          <a:p>
            <a:r>
              <a:rPr lang="en-US" i="1" dirty="0"/>
              <a:t>Marker 1 </a:t>
            </a:r>
            <a:r>
              <a:rPr lang="en-US" dirty="0"/>
              <a:t>is where CLK_SRC_SEL gets updated after MMR configuration</a:t>
            </a:r>
          </a:p>
          <a:p>
            <a:r>
              <a:rPr lang="en-US" i="1" dirty="0"/>
              <a:t>Time A </a:t>
            </a:r>
            <a:r>
              <a:rPr lang="en-US" dirty="0"/>
              <a:t>is a point where GCM actual GCM status gets reflected </a:t>
            </a:r>
          </a:p>
          <a:p>
            <a:r>
              <a:rPr lang="en-US" i="1" dirty="0"/>
              <a:t>Marker 3 </a:t>
            </a:r>
            <a:r>
              <a:rPr lang="en-US" dirty="0"/>
              <a:t>is where actual newly selected starts flowing </a:t>
            </a:r>
          </a:p>
          <a:p>
            <a:pPr marL="0" indent="0">
              <a:buClrTx/>
              <a:buNone/>
            </a:pPr>
            <a:r>
              <a:rPr lang="en-US" dirty="0"/>
              <a:t>    </a:t>
            </a:r>
            <a:r>
              <a:rPr lang="en-US" b="1" i="1" dirty="0"/>
              <a:t>Time taken for switching (WC) = 3 cycles </a:t>
            </a:r>
            <a:r>
              <a:rPr lang="en-US" b="1" i="1"/>
              <a:t>of old source </a:t>
            </a:r>
            <a:r>
              <a:rPr lang="en-US" b="1" i="1" dirty="0"/>
              <a:t>clock + 3 cycles of newly selected clock </a:t>
            </a:r>
          </a:p>
          <a:p>
            <a:pPr marL="0" indent="0">
              <a:buClrTx/>
              <a:buNone/>
            </a:pPr>
            <a:endParaRPr lang="en-US" dirty="0"/>
          </a:p>
          <a:p>
            <a:pPr marL="0" indent="0">
              <a:buClrTx/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9047" y="354806"/>
            <a:ext cx="11021209" cy="814388"/>
          </a:xfrm>
        </p:spPr>
        <p:txBody>
          <a:bodyPr/>
          <a:lstStyle/>
          <a:p>
            <a:r>
              <a:rPr lang="en-US" sz="3400" dirty="0"/>
              <a:t>GCM Clock Switching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15990" fontAlgn="base">
              <a:spcBef>
                <a:spcPct val="0"/>
              </a:spcBef>
              <a:spcAft>
                <a:spcPct val="0"/>
              </a:spcAft>
              <a:defRPr/>
            </a:pPr>
            <a:fld id="{2B97888F-6AF7-4263-B69D-592D8C33BAC7}" type="slidenum">
              <a:rPr lang="en-US">
                <a:solidFill>
                  <a:srgbClr val="000000"/>
                </a:solidFill>
              </a:rPr>
              <a:pPr defTabSz="101599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68E72-B00B-47E5-A71D-D46CF690E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1" y="1169194"/>
            <a:ext cx="12029440" cy="264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18503"/>
      </p:ext>
    </p:extLst>
  </p:cSld>
  <p:clrMapOvr>
    <a:masterClrMapping/>
  </p:clrMapOvr>
</p:sld>
</file>

<file path=ppt/theme/theme1.xml><?xml version="1.0" encoding="utf-8"?>
<a:theme xmlns:a="http://schemas.openxmlformats.org/drawingml/2006/main" name="1_FinalPowerpoint">
  <a:themeElements>
    <a:clrScheme name="Custom 1">
      <a:dk1>
        <a:srgbClr val="000000"/>
      </a:dk1>
      <a:lt1>
        <a:srgbClr val="FFFFFF"/>
      </a:lt1>
      <a:dk2>
        <a:srgbClr val="DE0000"/>
      </a:dk2>
      <a:lt2>
        <a:srgbClr val="808080"/>
      </a:lt2>
      <a:accent1>
        <a:srgbClr val="DE0000"/>
      </a:accent1>
      <a:accent2>
        <a:srgbClr val="A4A4A4"/>
      </a:accent2>
      <a:accent3>
        <a:srgbClr val="117788"/>
      </a:accent3>
      <a:accent4>
        <a:srgbClr val="404040"/>
      </a:accent4>
      <a:accent5>
        <a:srgbClr val="4ABED4"/>
      </a:accent5>
      <a:accent6>
        <a:srgbClr val="7F7F7F"/>
      </a:accent6>
      <a:hlink>
        <a:srgbClr val="DE0000"/>
      </a:hlink>
      <a:folHlink>
        <a:srgbClr val="AAAAA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lPowerpoint 1">
        <a:dk1>
          <a:srgbClr val="000000"/>
        </a:dk1>
        <a:lt1>
          <a:srgbClr val="FFFFFF"/>
        </a:lt1>
        <a:dk2>
          <a:srgbClr val="FF0000"/>
        </a:dk2>
        <a:lt2>
          <a:srgbClr val="808080"/>
        </a:lt2>
        <a:accent1>
          <a:srgbClr val="AAAAAA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D2D2D2"/>
        </a:accent5>
        <a:accent6>
          <a:srgbClr val="000000"/>
        </a:accent6>
        <a:hlink>
          <a:srgbClr val="FF0000"/>
        </a:hlink>
        <a:folHlink>
          <a:srgbClr val="AAAAA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Powerpoint 2">
        <a:dk1>
          <a:srgbClr val="AAAAAA"/>
        </a:dk1>
        <a:lt1>
          <a:srgbClr val="FFFFFF"/>
        </a:lt1>
        <a:dk2>
          <a:srgbClr val="000000"/>
        </a:dk2>
        <a:lt2>
          <a:srgbClr val="FFFFFF"/>
        </a:lt2>
        <a:accent1>
          <a:srgbClr val="AAAAAA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D2D2D2"/>
        </a:accent5>
        <a:accent6>
          <a:srgbClr val="E7E7E7"/>
        </a:accent6>
        <a:hlink>
          <a:srgbClr val="AAAAAA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Powerpoint 3">
        <a:dk1>
          <a:srgbClr val="808080"/>
        </a:dk1>
        <a:lt1>
          <a:srgbClr val="FFFFFF"/>
        </a:lt1>
        <a:dk2>
          <a:srgbClr val="AAAAAA"/>
        </a:dk2>
        <a:lt2>
          <a:srgbClr val="000000"/>
        </a:lt2>
        <a:accent1>
          <a:srgbClr val="000000"/>
        </a:accent1>
        <a:accent2>
          <a:srgbClr val="AAAAAA"/>
        </a:accent2>
        <a:accent3>
          <a:srgbClr val="D2D2D2"/>
        </a:accent3>
        <a:accent4>
          <a:srgbClr val="DADADA"/>
        </a:accent4>
        <a:accent5>
          <a:srgbClr val="AAAAAA"/>
        </a:accent5>
        <a:accent6>
          <a:srgbClr val="9A9A9A"/>
        </a:accent6>
        <a:hlink>
          <a:srgbClr val="FF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Powerpoint 4">
        <a:dk1>
          <a:srgbClr val="000000"/>
        </a:dk1>
        <a:lt1>
          <a:srgbClr val="FF0000"/>
        </a:lt1>
        <a:dk2>
          <a:srgbClr val="FFFFFF"/>
        </a:dk2>
        <a:lt2>
          <a:srgbClr val="000000"/>
        </a:lt2>
        <a:accent1>
          <a:srgbClr val="AAAAAA"/>
        </a:accent1>
        <a:accent2>
          <a:srgbClr val="FFFFFF"/>
        </a:accent2>
        <a:accent3>
          <a:srgbClr val="FFAAAA"/>
        </a:accent3>
        <a:accent4>
          <a:srgbClr val="000000"/>
        </a:accent4>
        <a:accent5>
          <a:srgbClr val="D2D2D2"/>
        </a:accent5>
        <a:accent6>
          <a:srgbClr val="E7E7E7"/>
        </a:accent6>
        <a:hlink>
          <a:srgbClr val="000000"/>
        </a:hlink>
        <a:folHlink>
          <a:srgbClr val="AAAAA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10261</TotalTime>
  <Words>598</Words>
  <Application>Microsoft Office PowerPoint</Application>
  <PresentationFormat>Widescreen</PresentationFormat>
  <Paragraphs>99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1_FinalPowerpoint</vt:lpstr>
      <vt:lpstr>AM273x MCASP Clock Switch</vt:lpstr>
      <vt:lpstr>Current Audio Clock Switch Concept</vt:lpstr>
      <vt:lpstr>McASP Clock Connections</vt:lpstr>
      <vt:lpstr>McASP Clock Connections</vt:lpstr>
      <vt:lpstr>McASP AHCLKR (REF1_CLK) GCM Selections</vt:lpstr>
      <vt:lpstr>Register Formats</vt:lpstr>
      <vt:lpstr>GCM Clock Switch Timing</vt:lpstr>
      <vt:lpstr>GCM Clock Switching Diagram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AM273x MCASP Clock Switch</dc:title>
  <cp:lastModifiedBy>Livingston, Frank</cp:lastModifiedBy>
  <cp:revision>10</cp:revision>
  <dcterms:created xsi:type="dcterms:W3CDTF">2021-06-12T05:40:33Z</dcterms:created>
  <dcterms:modified xsi:type="dcterms:W3CDTF">2022-07-01T18:11:50Z</dcterms:modified>
</cp:coreProperties>
</file>