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72" r:id="rId2"/>
    <p:sldId id="290" r:id="rId3"/>
    <p:sldId id="288" r:id="rId4"/>
    <p:sldId id="289" r:id="rId5"/>
    <p:sldId id="287" r:id="rId6"/>
    <p:sldId id="286" r:id="rId7"/>
    <p:sldId id="283" r:id="rId8"/>
    <p:sldId id="291" r:id="rId9"/>
    <p:sldId id="284" r:id="rId10"/>
    <p:sldId id="285" r:id="rId11"/>
    <p:sldId id="278" r:id="rId12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E7BE4E-97A8-486E-AB4E-E6E6BD563308}">
          <p14:sldIdLst>
            <p14:sldId id="272"/>
          </p14:sldIdLst>
        </p14:section>
        <p14:section name="LMK05028" id="{FC8B3B0C-877B-4A9D-B1EF-FC8DF8B20729}">
          <p14:sldIdLst>
            <p14:sldId id="290"/>
          </p14:sldIdLst>
        </p14:section>
        <p14:section name="LMK05318B" id="{C6A5A0E6-F598-4BE3-8DC7-237BF311ECE8}">
          <p14:sldIdLst>
            <p14:sldId id="288"/>
            <p14:sldId id="289"/>
          </p14:sldIdLst>
        </p14:section>
        <p14:section name="LMK5C" id="{3168D579-B2F3-426D-8903-5043F1BB6865}">
          <p14:sldIdLst>
            <p14:sldId id="287"/>
            <p14:sldId id="286"/>
            <p14:sldId id="283"/>
            <p14:sldId id="291"/>
          </p14:sldIdLst>
        </p14:section>
        <p14:section name="LMK5B" id="{BB4581C3-00E1-4200-A87C-88A4765DFC26}">
          <p14:sldIdLst>
            <p14:sldId id="284"/>
            <p14:sldId id="285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26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708" y="120"/>
      </p:cViewPr>
      <p:guideLst>
        <p:guide orient="horz" pos="1620"/>
        <p:guide pos="2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BA23CF-AA30-4A18-B744-605C3E9DBF07}" type="slidenum"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247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06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494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25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434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50988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5377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370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2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6C70261-DCF8-4A97-9502-E8EEF2364CDE}" type="slidenum"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3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8A065-9139-244A-86CE-7E7BF673FC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DPLL Comparison with </a:t>
            </a:r>
            <a:br>
              <a:rPr lang="en-US" dirty="0"/>
            </a:br>
            <a:r>
              <a:rPr lang="en-US" dirty="0"/>
              <a:t>Si5381A-E13960-GM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June 03 2025</a:t>
            </a:r>
          </a:p>
          <a:p>
            <a:pPr eaLnBrk="1" hangingPunct="1"/>
            <a:r>
              <a:rPr lang="en-US" dirty="0"/>
              <a:t>Clocks and Timing Solutions</a:t>
            </a:r>
          </a:p>
          <a:p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176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14824905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742259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429816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LMK5B33216</a:t>
                      </a:r>
                      <a:endParaRPr lang="en-US" sz="800" dirty="0"/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APLL</a:t>
                      </a:r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3 (2x LC VCO + 1x BAW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10 MHz to 156.25 MHz (XO, TCXO, or OCXO)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3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differential or 2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0.5 Hz to 800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(all internal)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latin typeface="+mn-lt"/>
                        </a:rPr>
                        <a:t>Yes (40 bit)</a:t>
                      </a:r>
                      <a:endParaRPr lang="en-US" sz="800" dirty="0">
                        <a:latin typeface="+mn-lt"/>
                      </a:endParaRP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16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14 differential with 6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1250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312.5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47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110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9x9 mm VQFN-64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904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37359897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768384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403691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LMK5B12212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APLL</a:t>
                      </a:r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(1x LC VCO + 1x BAW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10 MHz to 156.25 MHz (XO, TCXO, or OCXO)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differential or 2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0.5 Hz to 800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latin typeface="+mn-lt"/>
                        </a:rPr>
                        <a:t>Yes</a:t>
                      </a:r>
                      <a:endParaRPr lang="en-US" sz="800" dirty="0">
                        <a:latin typeface="+mn-lt"/>
                      </a:endParaRP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(all internal)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(40 bit)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10 differential with 6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1250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312.5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47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110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9x9 mm VQFN-64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14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15664561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24802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LMK05028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APLL</a:t>
                      </a:r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(2x LC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XO: 10 MHz to 100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TCXO: 10 MHz to 54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MHz to 750 MHz (250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 1PPS input, yes 1PPS output.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(40 bit, &lt;1 ppt)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16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750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AC-LVDS,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150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160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1.8, 2.5, or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9x9 mm VQFN-64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181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45274399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735727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436348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LMK05318B or LMK05318B-Q1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APLL</a:t>
                      </a:r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(1x LC VCO + 1x BAW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10 MHz to 100 MHz (XO, TCXO, or OCXO)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differential or 2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0.5 Hz to 800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(PRIREF and OUT7 only)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(40 bit, &lt;1 ppt)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4 differential with 4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1250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AC-LVDS,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312.5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60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145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155.52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1.8, 2.5, or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7x7 mm VQFN-48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939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41085224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703070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469005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LMK5B12204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APLL</a:t>
                      </a:r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(1x LC VCO + 1x BAW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10 MHz to 100 MHz (XO, TCXO, or OCXO)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differential or 2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0.5 Hz to 800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(PRIREF and OUT7 only)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(40 bit, &lt;1 ppt)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 differential with 4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1250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AC-LVDS,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312.5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60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145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155.52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1.8, 2.5, or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7x7 mm VQFN-48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90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03624801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742259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429816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LMK5C33216A</a:t>
                      </a:r>
                      <a:endParaRPr lang="en-US" sz="800" dirty="0"/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APLL</a:t>
                      </a:r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3 (2x LC VCO + 1x BAW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10 MHz to 156.25 MHz (XO, TCXO, or OCXO)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3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differential or 2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0.5 Hz to 800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(all internal)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latin typeface="+mn-lt"/>
                        </a:rPr>
                        <a:t>Yes (40 bit)</a:t>
                      </a:r>
                      <a:endParaRPr lang="en-US" sz="800" dirty="0">
                        <a:latin typeface="+mn-lt"/>
                      </a:endParaRP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16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14 differential with 6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1250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491.52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55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110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9x9 mm VQFN-64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066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48909922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807573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364502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LMK5C33414A</a:t>
                      </a:r>
                      <a:endParaRPr lang="en-US" sz="800" dirty="0"/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APLL</a:t>
                      </a:r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3 (2x LC VCO + 1x BAW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10 MHz to 156.25 MHz (XO, TCXO, or OCXO)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3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0.5 Hz to 800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(all internal)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(40 bit)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14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12 differential with 6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1250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491.52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55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110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9x9 mm VQFN-64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90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9377759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716133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455942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LMK5C22212A</a:t>
                      </a:r>
                      <a:endParaRPr lang="en-US" sz="800" dirty="0"/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APLL</a:t>
                      </a:r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(1x LC VCO + 1x BAW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10 MHz to 156.25 MHz (XO, TCXO, or OCXO)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differential or 2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0.5 Hz to 800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(all internal)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latin typeface="+mn-lt"/>
                        </a:rPr>
                        <a:t>Yes (40 bit)</a:t>
                      </a:r>
                      <a:endParaRPr lang="en-US" sz="800" dirty="0">
                        <a:latin typeface="+mn-lt"/>
                      </a:endParaRP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10 differential with 6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1250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491.52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55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110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9x9 mm VQFN-64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723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67175618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781447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390628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LMK5C23208A</a:t>
                      </a:r>
                      <a:endParaRPr lang="en-US" sz="800" dirty="0"/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endParaRPr lang="en-US"/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3 (2x LC VCO + 1x BAW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10 MHz to 156.25 MHz (XO, TCXO, or OCXO)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endParaRPr lang="en-US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2 differential or 2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0.5 Hz to 800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(all internal)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(40 bit, &lt;1 ppt)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endParaRPr lang="en-US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16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14 differential with 6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1250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491.52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55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110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9x9 mm VQFN-64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53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A51E2BA-50D4-4C08-9711-3E2CF8E408F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83449885"/>
              </p:ext>
            </p:extLst>
          </p:nvPr>
        </p:nvGraphicFramePr>
        <p:xfrm>
          <a:off x="0" y="0"/>
          <a:ext cx="9144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068627054"/>
                    </a:ext>
                  </a:extLst>
                </a:gridCol>
                <a:gridCol w="1755321">
                  <a:extLst>
                    <a:ext uri="{9D8B030D-6E8A-4147-A177-3AD203B41FA5}">
                      <a16:colId xmlns:a16="http://schemas.microsoft.com/office/drawing/2014/main" val="963848671"/>
                    </a:ext>
                  </a:extLst>
                </a:gridCol>
                <a:gridCol w="3416754">
                  <a:extLst>
                    <a:ext uri="{9D8B030D-6E8A-4147-A177-3AD203B41FA5}">
                      <a16:colId xmlns:a16="http://schemas.microsoft.com/office/drawing/2014/main" val="2182928761"/>
                    </a:ext>
                  </a:extLst>
                </a:gridCol>
                <a:gridCol w="3343275">
                  <a:extLst>
                    <a:ext uri="{9D8B030D-6E8A-4147-A177-3AD203B41FA5}">
                      <a16:colId xmlns:a16="http://schemas.microsoft.com/office/drawing/2014/main" val="8260088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Feature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Si5381A-E13960-GM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LMK5B33414</a:t>
                      </a:r>
                      <a:endParaRPr lang="en-US" sz="800" dirty="0"/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4593610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APLL</a:t>
                      </a:r>
                    </a:p>
                  </a:txBody>
                  <a:tcPr marL="90709" marR="90709" anchor="ctr">
                    <a:solidFill>
                      <a:srgbClr val="F3CBC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APLL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(4x LC VCO)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3 (2x LC VCO + 1x BAW VCO)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879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Oscillator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54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10 MHz to 156.25 MHz (XO, TCXO, or OCXO)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8139797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352009763"/>
                  </a:ext>
                </a:extLst>
              </a:tr>
              <a:tr h="0">
                <a:tc rowSpan="9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DPLL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3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771022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Inputs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4 differential or 4 single-ended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6658953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Programable BW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4 kHz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</a:t>
                      </a:r>
                      <a:r>
                        <a:rPr lang="en-US" sz="800" dirty="0" err="1">
                          <a:latin typeface="+mn-lt"/>
                        </a:rPr>
                        <a:t>mHz</a:t>
                      </a:r>
                      <a:r>
                        <a:rPr lang="en-US" sz="800" dirty="0">
                          <a:latin typeface="+mn-lt"/>
                        </a:rPr>
                        <a:t> to 4 kHz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7704292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Input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 kHz to 750 MHz (250 MHz max for CMOS)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0.5 Hz to 800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280142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Hitless Switching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5517132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Holdover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864712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Zero-Delay Mode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(all internal)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353871876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1PPS IN/OUT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No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9633146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05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DCO / PTP support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 (40 bit)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4177670675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# Outputs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12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24 CMOS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14 differential outputs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or 12 differential with 6 CMOS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26694075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SYSREF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Yes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174052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Output Frequency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100 Hz to 2.94912 GHz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1 Hz to 1250 MHz (200 MHz max for CMOS)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4126221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Formats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LVDS, AC-LVPECL, AC-CML, AC-HCSL, LVCMOS (1.8, 2.5, or 3.3 V)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LVDS, AC-LVPECL, AC-CML, HCSL, LVCMOS (1.8 or 2.65 V)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449754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RMS Jitter</a:t>
                      </a:r>
                    </a:p>
                    <a:p>
                      <a:pPr algn="l"/>
                      <a:r>
                        <a:rPr lang="en-US" sz="800" b="1" dirty="0">
                          <a:latin typeface="+mn-lt"/>
                        </a:rPr>
                        <a:t>(12 kHz to 20 MHz)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88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72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42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312.5 MHz </a:t>
                      </a:r>
                    </a:p>
                    <a:p>
                      <a:pPr algn="l"/>
                      <a:r>
                        <a:rPr lang="en-US" sz="800" dirty="0">
                          <a:latin typeface="+mn-lt"/>
                        </a:rPr>
                        <a:t>47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156.25 MHz </a:t>
                      </a:r>
                    </a:p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110 fs </a:t>
                      </a:r>
                      <a:r>
                        <a:rPr lang="en-US" sz="800" dirty="0" err="1">
                          <a:latin typeface="+mn-lt"/>
                        </a:rPr>
                        <a:t>typ</a:t>
                      </a:r>
                      <a:r>
                        <a:rPr lang="en-US" sz="800" dirty="0">
                          <a:latin typeface="+mn-lt"/>
                        </a:rPr>
                        <a:t> at 122.88 MHz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9063175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120945" marR="120945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10156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+mn-lt"/>
                        </a:rPr>
                        <a:t>Core and Output Power Supply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1.8 V, 3.3 V and Output: 1.8, 2.5, or 3.3 V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Core: 3.3 V and Output: 3.3 V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76617016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+mn-lt"/>
                        </a:rPr>
                        <a:t>Package Size</a:t>
                      </a:r>
                    </a:p>
                  </a:txBody>
                  <a:tcPr marL="90709" marR="90709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marL="0" marR="0" lvl="0" indent="0" algn="l" defTabSz="7617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+mn-lt"/>
                        </a:rPr>
                        <a:t>9x9 mm QFN-64</a:t>
                      </a:r>
                    </a:p>
                  </a:txBody>
                  <a:tcPr marL="90709" marR="90709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latin typeface="+mn-lt"/>
                        </a:rPr>
                        <a:t>9x9 mm VQFN-64</a:t>
                      </a:r>
                    </a:p>
                  </a:txBody>
                  <a:tcPr marL="90709" marR="90709" anchor="ctr"/>
                </a:tc>
                <a:extLst>
                  <a:ext uri="{0D108BD9-81ED-4DB2-BD59-A6C34878D82A}">
                    <a16:rowId xmlns:a16="http://schemas.microsoft.com/office/drawing/2014/main" val="1085412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901837"/>
      </p:ext>
    </p:extLst>
  </p:cSld>
  <p:clrMapOvr>
    <a:masterClrMapping/>
  </p:clrMapOvr>
</p:sld>
</file>

<file path=ppt/theme/theme1.xml><?xml version="1.0" encoding="utf-8"?>
<a:theme xmlns:a="http://schemas.openxmlformats.org/drawingml/2006/main" name="nodisclosure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odisclosure" id="{2B4342EF-D8B8-4E0A-9EEC-A0CD91ECCB97}" vid="{3FBAA5A2-2DC0-44B0-9923-4D4CEEAE52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nodisclosure</Template>
  <TotalTime>41</TotalTime>
  <Words>2858</Words>
  <Application>Microsoft Office PowerPoint</Application>
  <PresentationFormat>On-screen Show (16:9)</PresentationFormat>
  <Paragraphs>691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nodisclosure</vt:lpstr>
      <vt:lpstr>DPLL Comparison with  Si5381A-E13960-GM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Bernal, Jennifer</dc:creator>
  <cp:lastModifiedBy>Bernal, Jennifer</cp:lastModifiedBy>
  <cp:revision>12</cp:revision>
  <dcterms:created xsi:type="dcterms:W3CDTF">2025-06-03T18:40:38Z</dcterms:created>
  <dcterms:modified xsi:type="dcterms:W3CDTF">2025-06-03T19:22:25Z</dcterms:modified>
</cp:coreProperties>
</file>