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95" d="100"/>
          <a:sy n="95" d="100"/>
        </p:scale>
        <p:origin x="444" y="-136"/>
      </p:cViewPr>
      <p:guideLst>
        <p:guide orient="horz" pos="1620"/>
        <p:guide pos="28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2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9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687D7-76F0-8040-93B6-084C7529F854}"/>
              </a:ext>
            </a:extLst>
          </p:cNvPr>
          <p:cNvSpPr txBox="1"/>
          <p:nvPr/>
        </p:nvSpPr>
        <p:spPr>
          <a:xfrm>
            <a:off x="4705816" y="47801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89881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2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9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1037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9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2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15B5F2-A5A7-1E49-BC30-BA3F759961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49239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2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9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 descr="A picture containing drawing, cup&#10;&#10;Description automatically generated">
            <a:extLst>
              <a:ext uri="{FF2B5EF4-FFF2-40B4-BE49-F238E27FC236}">
                <a16:creationId xmlns:a16="http://schemas.microsoft.com/office/drawing/2014/main" id="{7CC34E39-7310-7442-846F-66689DD005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869" y="4782676"/>
            <a:ext cx="1563597" cy="19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589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9" y="786358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7" descr="ti_logo_powerpoint_1_lin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949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6" y="889399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9" y="889399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66416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85" indent="0">
              <a:buNone/>
              <a:defRPr sz="1700" b="1"/>
            </a:lvl2pPr>
            <a:lvl3pPr marL="761771" indent="0">
              <a:buNone/>
              <a:defRPr sz="1500" b="1"/>
            </a:lvl3pPr>
            <a:lvl4pPr marL="1142654" indent="0">
              <a:buNone/>
              <a:defRPr sz="1300" b="1"/>
            </a:lvl4pPr>
            <a:lvl5pPr marL="1523535" indent="0">
              <a:buNone/>
              <a:defRPr sz="1300" b="1"/>
            </a:lvl5pPr>
            <a:lvl6pPr marL="1904420" indent="0">
              <a:buNone/>
              <a:defRPr sz="1300" b="1"/>
            </a:lvl6pPr>
            <a:lvl7pPr marL="2285305" indent="0">
              <a:buNone/>
              <a:defRPr sz="1300" b="1"/>
            </a:lvl7pPr>
            <a:lvl8pPr marL="2666186" indent="0">
              <a:buNone/>
              <a:defRPr sz="1300" b="1"/>
            </a:lvl8pPr>
            <a:lvl9pPr marL="3047070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85" indent="0">
              <a:buNone/>
              <a:defRPr sz="1700" b="1"/>
            </a:lvl2pPr>
            <a:lvl3pPr marL="761771" indent="0">
              <a:buNone/>
              <a:defRPr sz="1500" b="1"/>
            </a:lvl3pPr>
            <a:lvl4pPr marL="1142654" indent="0">
              <a:buNone/>
              <a:defRPr sz="1300" b="1"/>
            </a:lvl4pPr>
            <a:lvl5pPr marL="1523535" indent="0">
              <a:buNone/>
              <a:defRPr sz="1300" b="1"/>
            </a:lvl5pPr>
            <a:lvl6pPr marL="1904420" indent="0">
              <a:buNone/>
              <a:defRPr sz="1300" b="1"/>
            </a:lvl6pPr>
            <a:lvl7pPr marL="2285305" indent="0">
              <a:buNone/>
              <a:defRPr sz="1300" b="1"/>
            </a:lvl7pPr>
            <a:lvl8pPr marL="2666186" indent="0">
              <a:buNone/>
              <a:defRPr sz="1300" b="1"/>
            </a:lvl8pPr>
            <a:lvl9pPr marL="3047070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7" descr="ti_logo_powerpoint_1_lin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29839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27" descr="ti_logo_powerpoint_1_lin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83977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9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85" indent="0">
              <a:buNone/>
              <a:defRPr sz="1000"/>
            </a:lvl2pPr>
            <a:lvl3pPr marL="761771" indent="0">
              <a:buNone/>
              <a:defRPr sz="800"/>
            </a:lvl3pPr>
            <a:lvl4pPr marL="1142654" indent="0">
              <a:buNone/>
              <a:defRPr sz="700"/>
            </a:lvl4pPr>
            <a:lvl5pPr marL="1523535" indent="0">
              <a:buNone/>
              <a:defRPr sz="700"/>
            </a:lvl5pPr>
            <a:lvl6pPr marL="1904420" indent="0">
              <a:buNone/>
              <a:defRPr sz="700"/>
            </a:lvl6pPr>
            <a:lvl7pPr marL="2285305" indent="0">
              <a:buNone/>
              <a:defRPr sz="700"/>
            </a:lvl7pPr>
            <a:lvl8pPr marL="2666186" indent="0">
              <a:buNone/>
              <a:defRPr sz="700"/>
            </a:lvl8pPr>
            <a:lvl9pPr marL="3047070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413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4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9" y="794150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3" y="444279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2663C74-62AB-B64B-BCBB-0866ABE6E2D3}"/>
              </a:ext>
            </a:extLst>
          </p:cNvPr>
          <p:cNvCxnSpPr>
            <a:cxnSpLocks/>
          </p:cNvCxnSpPr>
          <p:nvPr/>
        </p:nvCxnSpPr>
        <p:spPr>
          <a:xfrm>
            <a:off x="1" y="4656947"/>
            <a:ext cx="89288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31">
            <a:extLst>
              <a:ext uri="{FF2B5EF4-FFF2-40B4-BE49-F238E27FC236}">
                <a16:creationId xmlns:a16="http://schemas.microsoft.com/office/drawing/2014/main" id="{BBEA79FD-0CFB-464E-959F-0C18C6048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014" y="4656947"/>
            <a:ext cx="2111375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7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2232039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8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71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54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3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19" indent="-189119" algn="l" rtl="0" eaLnBrk="1" fontAlgn="base" hangingPunct="1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51" indent="-194411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12" indent="-137545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43" indent="-194411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15" indent="-144160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00" indent="-144160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286" indent="-144160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171" indent="-144160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055" indent="-144160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85" algn="l" defTabSz="7617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71" algn="l" defTabSz="7617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54" algn="l" defTabSz="7617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35" algn="l" defTabSz="7617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20" algn="l" defTabSz="7617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05" algn="l" defTabSz="7617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186" algn="l" defTabSz="7617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070" algn="l" defTabSz="7617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3BCFB-ED80-438E-B28F-12DD058967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LMK03328 Jitter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B432E-6464-490F-A54D-05ED7960F6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July 28, 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7133FC-2DB2-40C0-9BDB-7EF396B361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62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D66674C-4CA4-43E4-AA9D-19B38EE7F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Clocks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CCC348F-5798-42B3-9FBD-9A1EA88BF9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148.5 MHz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88D21D0C-4DA9-421F-AED4-C86FBAE7BF2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2444" y="1631950"/>
            <a:ext cx="3949699" cy="2962275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B45D837-BE2E-4345-9BB0-B8FA7CC16C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27 MHz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A16EF8E5-07DA-4A16-80B6-48C5D6E7620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91063" y="1631950"/>
            <a:ext cx="3949699" cy="296227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BAA2D8-30C8-4050-A8D0-EDE8A22811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548F6-AAA9-4A8D-A869-511B3DFE325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85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A0686-516A-46FB-A42D-A41DD19EF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148.5 MHz LVPECL Output – 593 fs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A53F2-203A-4E39-A6A2-E0492FD868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CC2044F1-A4CA-42B0-AA96-1051739E93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3913" y="785813"/>
            <a:ext cx="4946648" cy="370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665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7B1F4-1F78-43BC-99E3-2C3CB0933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12.288 MHz LVPECL Output – 400 fs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04DEC-F85C-4C06-9436-40BCB6741E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1F179FA5-025E-4ACB-AC2E-0F2ADEEC95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3913" y="785813"/>
            <a:ext cx="4946648" cy="370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628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D53B6-7DEA-4354-9BC6-42DA7A1F9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A26A1-483E-4E43-97FD-C8A8059E3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attached for .</a:t>
            </a:r>
            <a:r>
              <a:rPr lang="en-US" dirty="0" err="1"/>
              <a:t>tcs</a:t>
            </a:r>
            <a:r>
              <a:rPr lang="en-US" dirty="0"/>
              <a:t> file</a:t>
            </a:r>
          </a:p>
          <a:p>
            <a:endParaRPr lang="en-US" dirty="0"/>
          </a:p>
          <a:p>
            <a:r>
              <a:rPr lang="en-US" dirty="0"/>
              <a:t>PLL1 uses Narrow Loop BW in Integer Mode</a:t>
            </a:r>
          </a:p>
          <a:p>
            <a:r>
              <a:rPr lang="en-US" dirty="0"/>
              <a:t>PLL1 C2 = 22uF</a:t>
            </a:r>
          </a:p>
          <a:p>
            <a:endParaRPr lang="en-US" dirty="0"/>
          </a:p>
          <a:p>
            <a:r>
              <a:rPr lang="en-US" dirty="0"/>
              <a:t>PLL2 uses Normal Loop BW in Fractional Mode</a:t>
            </a:r>
          </a:p>
          <a:p>
            <a:r>
              <a:rPr lang="en-US" dirty="0"/>
              <a:t>PLL2 C2 = 0.033uF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326056-4B09-4AD1-A473-2DE946E8CD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095FB15-7E96-43D6-B1B3-E22DBC8EB3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394597"/>
              </p:ext>
            </p:extLst>
          </p:nvPr>
        </p:nvGraphicFramePr>
        <p:xfrm>
          <a:off x="6289449" y="911452"/>
          <a:ext cx="22733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Packager Shell Object" showAsIcon="1" r:id="rId3" imgW="2273473" imgH="526962" progId="Package">
                  <p:embed/>
                </p:oleObj>
              </mc:Choice>
              <mc:Fallback>
                <p:oleObj name="Packager Shell Object" showAsIcon="1" r:id="rId3" imgW="2273473" imgH="526962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89449" y="911452"/>
                        <a:ext cx="2273300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3828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D66674C-4CA4-43E4-AA9D-19B38EE7F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Clocks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CCC348F-5798-42B3-9FBD-9A1EA88BF9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74.25 MHz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B45D837-BE2E-4345-9BB0-B8FA7CC16C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27 MHz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A16EF8E5-07DA-4A16-80B6-48C5D6E7620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691063" y="1631950"/>
            <a:ext cx="3949699" cy="296227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BAA2D8-30C8-4050-A8D0-EDE8A22811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548F6-AAA9-4A8D-A869-511B3DFE325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317EF22-29D4-432D-B3E4-A633B2F54A7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2444" y="1631950"/>
            <a:ext cx="3949699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971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A0686-516A-46FB-A42D-A41DD19EF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148.5 MHz LVPECL Output – 594 fs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A53F2-203A-4E39-A6A2-E0492FD868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3C83D9A-8352-40C5-B654-EFB59201E7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3913" y="785813"/>
            <a:ext cx="4946648" cy="370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13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7B1F4-1F78-43BC-99E3-2C3CB0933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12.288 MHz LVPECL Output – 409 fs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04DEC-F85C-4C06-9436-40BCB6741E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C743BCC-8056-4C34-8255-6BDE8EA368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3913" y="785813"/>
            <a:ext cx="4946648" cy="370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128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D53B6-7DEA-4354-9BC6-42DA7A1F9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A26A1-483E-4E43-97FD-C8A8059E3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attached for .</a:t>
            </a:r>
            <a:r>
              <a:rPr lang="en-US" dirty="0" err="1"/>
              <a:t>tcs</a:t>
            </a:r>
            <a:r>
              <a:rPr lang="en-US" dirty="0"/>
              <a:t> file</a:t>
            </a:r>
          </a:p>
          <a:p>
            <a:endParaRPr lang="en-US" dirty="0"/>
          </a:p>
          <a:p>
            <a:r>
              <a:rPr lang="en-US" dirty="0"/>
              <a:t>PLL1 uses Narrow Loop BW in Integer Mode</a:t>
            </a:r>
          </a:p>
          <a:p>
            <a:r>
              <a:rPr lang="en-US" dirty="0"/>
              <a:t>PLL1 C2 = 22uF</a:t>
            </a:r>
          </a:p>
          <a:p>
            <a:endParaRPr lang="en-US" dirty="0"/>
          </a:p>
          <a:p>
            <a:r>
              <a:rPr lang="en-US" dirty="0"/>
              <a:t>PLL2 uses Normal Loop BW </a:t>
            </a:r>
            <a:r>
              <a:rPr lang="en-US"/>
              <a:t>in Fractional Mode</a:t>
            </a:r>
            <a:endParaRPr lang="en-US" dirty="0"/>
          </a:p>
          <a:p>
            <a:r>
              <a:rPr lang="en-US" dirty="0"/>
              <a:t>PLL2 C2 = 0.033uF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326056-4B09-4AD1-A473-2DE946E8CD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FB0B645-CE8F-41D4-970A-CD6D4A68E2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761457"/>
              </p:ext>
            </p:extLst>
          </p:nvPr>
        </p:nvGraphicFramePr>
        <p:xfrm>
          <a:off x="5816828" y="717955"/>
          <a:ext cx="22733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Packager Shell Object" showAsIcon="1" r:id="rId3" imgW="2273473" imgH="526962" progId="Package">
                  <p:embed/>
                </p:oleObj>
              </mc:Choice>
              <mc:Fallback>
                <p:oleObj name="Packager Shell Object" showAsIcon="1" r:id="rId3" imgW="2273473" imgH="526962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16828" y="717955"/>
                        <a:ext cx="2273300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0399485"/>
      </p:ext>
    </p:extLst>
  </p:cSld>
  <p:clrMapOvr>
    <a:masterClrMapping/>
  </p:clrMapOvr>
</p:sld>
</file>

<file path=ppt/theme/theme1.xml><?xml version="1.0" encoding="utf-8"?>
<a:theme xmlns:a="http://schemas.openxmlformats.org/drawingml/2006/main" name="SelectiveDisclosure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electiveDisclosure" id="{DCE41565-2166-4222-AEBD-538C63940D8B}" vid="{5A20E275-785D-42C6-BBC5-B011DBC6446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SelectiveDisclosure</Template>
  <TotalTime>169</TotalTime>
  <Words>117</Words>
  <Application>Microsoft Office PowerPoint</Application>
  <PresentationFormat>On-screen Show (16:9)</PresentationFormat>
  <Paragraphs>37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SelectiveDisclosure</vt:lpstr>
      <vt:lpstr>Packager Shell Object</vt:lpstr>
      <vt:lpstr>LMK03328 Jitter</vt:lpstr>
      <vt:lpstr>Input Clocks</vt:lpstr>
      <vt:lpstr>148.5 MHz LVPECL Output – 593 fs</vt:lpstr>
      <vt:lpstr>12.288 MHz LVPECL Output – 400 fs</vt:lpstr>
      <vt:lpstr>Configuration</vt:lpstr>
      <vt:lpstr>Input Clocks</vt:lpstr>
      <vt:lpstr>148.5 MHz LVPECL Output – 594 fs</vt:lpstr>
      <vt:lpstr>12.288 MHz LVPECL Output – 409 fs</vt:lpstr>
      <vt:lpstr>Configuration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LMK03328 Jitter</dc:title>
  <dc:creator>Kobierowski, Cris</dc:creator>
  <cp:lastModifiedBy>Kobierowski, Cris</cp:lastModifiedBy>
  <cp:revision>9</cp:revision>
  <dcterms:created xsi:type="dcterms:W3CDTF">2025-07-22T18:12:28Z</dcterms:created>
  <dcterms:modified xsi:type="dcterms:W3CDTF">2025-07-29T01:10:41Z</dcterms:modified>
</cp:coreProperties>
</file>