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890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31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4975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27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119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608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6585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8644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1446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699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3429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0A671-0524-4C08-BA35-F77FA23FD103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867E5-A514-4246-91CE-C663F94D08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241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503853" y="289249"/>
            <a:ext cx="113460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LMK04832 architecture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endParaRPr lang="en-US" altLang="ko-KR" dirty="0"/>
          </a:p>
          <a:p>
            <a:pPr marL="742950" lvl="1" indent="-285750">
              <a:buFontTx/>
              <a:buChar char="-"/>
            </a:pPr>
            <a:r>
              <a:rPr lang="en-US" altLang="ko-KR" dirty="0" smtClean="0"/>
              <a:t>PLL1: Unlock</a:t>
            </a:r>
          </a:p>
          <a:p>
            <a:pPr lvl="2"/>
            <a:r>
              <a:rPr lang="en-US" altLang="ko-KR" dirty="0" smtClean="0"/>
              <a:t>. R divider=125</a:t>
            </a:r>
          </a:p>
          <a:p>
            <a:pPr lvl="2"/>
            <a:r>
              <a:rPr lang="en-US" altLang="ko-KR" dirty="0" smtClean="0"/>
              <a:t>. N divider=1536</a:t>
            </a:r>
          </a:p>
          <a:p>
            <a:pPr marL="742950" lvl="1" indent="-285750">
              <a:buFontTx/>
              <a:buChar char="-"/>
            </a:pPr>
            <a:r>
              <a:rPr lang="en-US" altLang="ko-KR" dirty="0" smtClean="0"/>
              <a:t>PLL2: Lock</a:t>
            </a:r>
          </a:p>
          <a:p>
            <a:pPr lvl="2"/>
            <a:r>
              <a:rPr lang="en-US" altLang="ko-KR" dirty="0" smtClean="0"/>
              <a:t>. R divider=15</a:t>
            </a:r>
          </a:p>
          <a:p>
            <a:pPr lvl="2"/>
            <a:r>
              <a:rPr lang="en-US" altLang="ko-KR" dirty="0" smtClean="0"/>
              <a:t>. N divider=16</a:t>
            </a:r>
            <a:endParaRPr lang="ko-KR" altLang="en-US" dirty="0"/>
          </a:p>
        </p:txBody>
      </p:sp>
      <p:sp>
        <p:nvSpPr>
          <p:cNvPr id="5" name="타원 4"/>
          <p:cNvSpPr/>
          <p:nvPr/>
        </p:nvSpPr>
        <p:spPr>
          <a:xfrm>
            <a:off x="1088417" y="1786046"/>
            <a:ext cx="498763" cy="4738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~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5803" y="1509047"/>
            <a:ext cx="743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10MHz</a:t>
            </a:r>
            <a:endParaRPr lang="ko-KR" altLang="en-US" sz="1200" dirty="0"/>
          </a:p>
        </p:txBody>
      </p:sp>
      <p:sp>
        <p:nvSpPr>
          <p:cNvPr id="9" name="타원 8"/>
          <p:cNvSpPr/>
          <p:nvPr/>
        </p:nvSpPr>
        <p:spPr>
          <a:xfrm>
            <a:off x="4768876" y="1786050"/>
            <a:ext cx="498763" cy="4738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~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31963" y="1509048"/>
            <a:ext cx="9725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122.88MHz</a:t>
            </a:r>
            <a:endParaRPr lang="ko-KR" altLang="en-US" sz="1200" dirty="0"/>
          </a:p>
        </p:txBody>
      </p:sp>
      <p:cxnSp>
        <p:nvCxnSpPr>
          <p:cNvPr id="14" name="꺾인 연결선 13"/>
          <p:cNvCxnSpPr>
            <a:stCxn id="9" idx="4"/>
            <a:endCxn id="7" idx="2"/>
          </p:cNvCxnSpPr>
          <p:nvPr/>
        </p:nvCxnSpPr>
        <p:spPr>
          <a:xfrm rot="5400000">
            <a:off x="4062999" y="1573370"/>
            <a:ext cx="268755" cy="1641764"/>
          </a:xfrm>
          <a:prstGeom prst="bentConnector3">
            <a:avLst>
              <a:gd name="adj1" fmla="val 3025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/>
          <p:cNvSpPr/>
          <p:nvPr/>
        </p:nvSpPr>
        <p:spPr>
          <a:xfrm>
            <a:off x="5820437" y="1232049"/>
            <a:ext cx="2693322" cy="143796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2462096" y="1232049"/>
            <a:ext cx="1788274" cy="143796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2462095" y="922760"/>
            <a:ext cx="6051663" cy="30928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2434101" y="905903"/>
            <a:ext cx="1199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LMK04832</a:t>
            </a:r>
            <a:endParaRPr lang="ko-KR" altLang="en-US" sz="1200" dirty="0"/>
          </a:p>
        </p:txBody>
      </p:sp>
      <p:sp>
        <p:nvSpPr>
          <p:cNvPr id="8" name="직사각형 7"/>
          <p:cNvSpPr/>
          <p:nvPr/>
        </p:nvSpPr>
        <p:spPr>
          <a:xfrm>
            <a:off x="6069817" y="1517294"/>
            <a:ext cx="1180408" cy="1011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7803021" y="1786049"/>
            <a:ext cx="498763" cy="4738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~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4667" y="1509048"/>
            <a:ext cx="1155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131.072MHz</a:t>
            </a:r>
            <a:endParaRPr lang="ko-KR" alt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6376349" y="1232049"/>
            <a:ext cx="567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PLL2</a:t>
            </a:r>
            <a:endParaRPr lang="ko-KR" altLang="en-US" sz="1200" dirty="0"/>
          </a:p>
        </p:txBody>
      </p:sp>
      <p:cxnSp>
        <p:nvCxnSpPr>
          <p:cNvPr id="24" name="직선 화살표 연결선 23"/>
          <p:cNvCxnSpPr>
            <a:endCxn id="8" idx="1"/>
          </p:cNvCxnSpPr>
          <p:nvPr/>
        </p:nvCxnSpPr>
        <p:spPr>
          <a:xfrm>
            <a:off x="5267639" y="2022961"/>
            <a:ext cx="802178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>
            <a:stCxn id="8" idx="3"/>
          </p:cNvCxnSpPr>
          <p:nvPr/>
        </p:nvCxnSpPr>
        <p:spPr>
          <a:xfrm>
            <a:off x="7250225" y="2022962"/>
            <a:ext cx="55279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꺾인 연결선 27"/>
          <p:cNvCxnSpPr>
            <a:stCxn id="10" idx="4"/>
            <a:endCxn id="8" idx="2"/>
          </p:cNvCxnSpPr>
          <p:nvPr/>
        </p:nvCxnSpPr>
        <p:spPr>
          <a:xfrm rot="5400000">
            <a:off x="7221834" y="1698061"/>
            <a:ext cx="268756" cy="1392382"/>
          </a:xfrm>
          <a:prstGeom prst="bentConnector3">
            <a:avLst>
              <a:gd name="adj1" fmla="val 31187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2786290" y="1517294"/>
            <a:ext cx="1180408" cy="1011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" name="직선 화살표 연결선 18"/>
          <p:cNvCxnSpPr>
            <a:stCxn id="5" idx="6"/>
            <a:endCxn id="7" idx="1"/>
          </p:cNvCxnSpPr>
          <p:nvPr/>
        </p:nvCxnSpPr>
        <p:spPr>
          <a:xfrm>
            <a:off x="1587180" y="2022959"/>
            <a:ext cx="1199110" cy="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092822" y="1232049"/>
            <a:ext cx="567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PLL1</a:t>
            </a:r>
            <a:endParaRPr lang="ko-KR" altLang="en-US" sz="1200" dirty="0"/>
          </a:p>
        </p:txBody>
      </p:sp>
      <p:cxnSp>
        <p:nvCxnSpPr>
          <p:cNvPr id="22" name="직선 화살표 연결선 21"/>
          <p:cNvCxnSpPr>
            <a:endCxn id="9" idx="2"/>
          </p:cNvCxnSpPr>
          <p:nvPr/>
        </p:nvCxnSpPr>
        <p:spPr>
          <a:xfrm>
            <a:off x="3966698" y="2022962"/>
            <a:ext cx="802178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화살표 연결선 36"/>
          <p:cNvCxnSpPr/>
          <p:nvPr/>
        </p:nvCxnSpPr>
        <p:spPr>
          <a:xfrm>
            <a:off x="8301784" y="2022958"/>
            <a:ext cx="86087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226439" y="2004781"/>
            <a:ext cx="544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/>
              <a:t>Vctrl</a:t>
            </a:r>
            <a:endParaRPr lang="ko-KR" alt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7301001" y="1979993"/>
            <a:ext cx="544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/>
              <a:t>Vctrl</a:t>
            </a:r>
            <a:endParaRPr lang="ko-KR" altLang="en-US" sz="1200" dirty="0"/>
          </a:p>
        </p:txBody>
      </p:sp>
      <p:sp>
        <p:nvSpPr>
          <p:cNvPr id="49" name="직사각형 48"/>
          <p:cNvSpPr/>
          <p:nvPr/>
        </p:nvSpPr>
        <p:spPr>
          <a:xfrm>
            <a:off x="3033657" y="260996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①</a:t>
            </a:r>
            <a:endParaRPr lang="ko-KR" altLang="en-US" dirty="0"/>
          </a:p>
        </p:txBody>
      </p:sp>
      <p:sp>
        <p:nvSpPr>
          <p:cNvPr id="50" name="직사각형 49"/>
          <p:cNvSpPr/>
          <p:nvPr/>
        </p:nvSpPr>
        <p:spPr>
          <a:xfrm>
            <a:off x="4638645" y="218803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②</a:t>
            </a:r>
            <a:endParaRPr lang="ko-KR" altLang="en-US" dirty="0"/>
          </a:p>
        </p:txBody>
      </p:sp>
      <p:sp>
        <p:nvSpPr>
          <p:cNvPr id="51" name="직사각형 50"/>
          <p:cNvSpPr/>
          <p:nvPr/>
        </p:nvSpPr>
        <p:spPr>
          <a:xfrm>
            <a:off x="4380601" y="167732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③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8141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853" y="289249"/>
            <a:ext cx="113460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Measurement Result</a:t>
            </a:r>
          </a:p>
          <a:p>
            <a:pPr lvl="1"/>
            <a:r>
              <a:rPr lang="en-US" altLang="ko-KR" dirty="0" smtClean="0"/>
              <a:t>- </a:t>
            </a:r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①  122.88MHz PLL Input</a:t>
            </a:r>
            <a:r>
              <a:rPr lang="en-US" altLang="ko-KR" dirty="0" smtClean="0"/>
              <a:t> (Oscilloscope)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28699"/>
            <a:ext cx="9353550" cy="526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1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853" y="289249"/>
            <a:ext cx="113460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Measurement Result</a:t>
            </a:r>
          </a:p>
          <a:p>
            <a:pPr lvl="1"/>
            <a:r>
              <a:rPr lang="en-US" altLang="ko-KR" dirty="0" smtClean="0"/>
              <a:t>- </a:t>
            </a:r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①  122.88MHz PLL Input (Spectrum Analyzer)</a:t>
            </a:r>
            <a:r>
              <a:rPr lang="en-US" altLang="ko-KR" dirty="0" smtClean="0"/>
              <a:t> 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347" y="1001481"/>
            <a:ext cx="7691628" cy="540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98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853" y="289249"/>
            <a:ext cx="113460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Measurement Result</a:t>
            </a:r>
          </a:p>
          <a:p>
            <a:pPr lvl="1"/>
            <a:r>
              <a:rPr lang="en-US" altLang="ko-KR" dirty="0" smtClean="0"/>
              <a:t>- </a:t>
            </a:r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② 122.88MHz VCXO Output</a:t>
            </a:r>
            <a:endParaRPr lang="ko-KR" altLang="en-US" dirty="0" smtClean="0"/>
          </a:p>
          <a:p>
            <a:pPr lvl="1"/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60" y="1057275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19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853" y="289249"/>
            <a:ext cx="113460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Measurement Result</a:t>
            </a:r>
          </a:p>
          <a:p>
            <a:pPr lvl="1"/>
            <a:r>
              <a:rPr lang="en-US" altLang="ko-KR" dirty="0" smtClean="0"/>
              <a:t>- </a:t>
            </a:r>
            <a:r>
              <a:rPr lang="en-US" altLang="ko-KR" dirty="0" smtClean="0">
                <a:latin typeface="Calibri" panose="020F0502020204030204" pitchFamily="34" charset="0"/>
                <a:cs typeface="Calibri" panose="020F0502020204030204" pitchFamily="34" charset="0"/>
              </a:rPr>
              <a:t>③</a:t>
            </a:r>
            <a:r>
              <a:rPr lang="en-US" altLang="ko-KR" dirty="0" smtClean="0"/>
              <a:t> VCXO Control Voltage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4" y="1045963"/>
            <a:ext cx="9010651" cy="506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73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853" y="289249"/>
            <a:ext cx="1134602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Question</a:t>
            </a:r>
          </a:p>
          <a:p>
            <a:pPr marL="742950" lvl="1" indent="-285750">
              <a:buFontTx/>
              <a:buChar char="-"/>
            </a:pPr>
            <a:r>
              <a:rPr lang="en-US" altLang="ko-KR" dirty="0" smtClean="0"/>
              <a:t>When reviewing the captured data from the measurement instrument, the control voltage remains constant and the 122.88 MHz frequency is also fixed. However, the lock‑detect signal does not appear.</a:t>
            </a:r>
          </a:p>
          <a:p>
            <a:pPr lvl="2"/>
            <a:r>
              <a:rPr lang="en-US" altLang="ko-KR" dirty="0" smtClean="0"/>
              <a:t>. We set </a:t>
            </a:r>
            <a:r>
              <a:rPr lang="en-US" altLang="ko-KR" b="1" dirty="0" smtClean="0"/>
              <a:t>PLL1_WND_SIZE</a:t>
            </a:r>
            <a:r>
              <a:rPr lang="en-US" altLang="ko-KR" dirty="0" smtClean="0"/>
              <a:t> to its maximum value of 43 ns, but the lock‑detect signal still does not appear.</a:t>
            </a:r>
          </a:p>
          <a:p>
            <a:pPr lvl="2"/>
            <a:r>
              <a:rPr lang="en-US" altLang="ko-KR" dirty="0" smtClean="0"/>
              <a:t>. We set </a:t>
            </a:r>
            <a:r>
              <a:rPr lang="en-US" altLang="ko-KR" b="1" dirty="0" smtClean="0"/>
              <a:t>PLL1_DLD_CNT</a:t>
            </a:r>
            <a:r>
              <a:rPr lang="en-US" altLang="ko-KR" dirty="0" smtClean="0"/>
              <a:t> to its lowest value of 1, but the lock‑detect signal still does not appear.</a:t>
            </a:r>
          </a:p>
          <a:p>
            <a:pPr lvl="2"/>
            <a:r>
              <a:rPr lang="en-US" altLang="ko-KR" dirty="0" smtClean="0"/>
              <a:t>. We set </a:t>
            </a:r>
            <a:r>
              <a:rPr lang="en-US" altLang="ko-KR" b="1" dirty="0" smtClean="0"/>
              <a:t>‑PLL1_CP_GAIN</a:t>
            </a:r>
            <a:r>
              <a:rPr lang="en-US" altLang="ko-KR" dirty="0" smtClean="0"/>
              <a:t> to its highest value of 1550 µA, but the lock‑detect signal still does not appear.</a:t>
            </a:r>
          </a:p>
          <a:p>
            <a:pPr lvl="2"/>
            <a:r>
              <a:rPr lang="en-US" altLang="ko-KR" dirty="0" smtClean="0"/>
              <a:t>. The VCXO’s peak‑to‑peak voltage (</a:t>
            </a:r>
            <a:r>
              <a:rPr lang="en-US" altLang="ko-KR" dirty="0" err="1" smtClean="0"/>
              <a:t>Vp</a:t>
            </a:r>
            <a:r>
              <a:rPr lang="en-US" altLang="ko-KR" dirty="0" smtClean="0"/>
              <a:t>‑p) was measured to be between 1.1 V and 1.3 V, resulting in a slew rate of roughly 0.425 V/ns to 0.502 V/ns. This satisfies the data‑sheet requirements (minimum 0.15 V/ns, typical 0.5 V/ns).</a:t>
            </a:r>
          </a:p>
          <a:p>
            <a:pPr lvl="2"/>
            <a:r>
              <a:rPr lang="en-US" altLang="ko-KR" dirty="0" smtClean="0"/>
              <a:t>. We adjusted the R and C values of the loop filter to test loop bandwidths of 5 Hz, 50 Hz, 100 Hz, 200 Hz, 400 Hz, 1 kHz, and 2 kHz, but the lock-detect signal still does not appear.</a:t>
            </a:r>
          </a:p>
          <a:p>
            <a:pPr lvl="2"/>
            <a:endParaRPr lang="en-US" altLang="ko-KR" dirty="0" smtClean="0"/>
          </a:p>
          <a:p>
            <a:pPr marL="742950" lvl="1" indent="-285750">
              <a:buFontTx/>
              <a:buChar char="-"/>
            </a:pPr>
            <a:r>
              <a:rPr lang="en-US" altLang="ko-KR" dirty="0" smtClean="0"/>
              <a:t>Please review and provide an analysis of the cause of this phenomenon.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18143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297</Words>
  <Application>Microsoft Office PowerPoint</Application>
  <PresentationFormat>와이드스크린</PresentationFormat>
  <Paragraphs>87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0" baseType="lpstr">
      <vt:lpstr>맑은 고딕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정진호</dc:creator>
  <cp:lastModifiedBy>정진호</cp:lastModifiedBy>
  <cp:revision>17</cp:revision>
  <dcterms:created xsi:type="dcterms:W3CDTF">2026-04-28T08:40:08Z</dcterms:created>
  <dcterms:modified xsi:type="dcterms:W3CDTF">2026-04-28T11:39:49Z</dcterms:modified>
</cp:coreProperties>
</file>