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10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8D958-D9F2-4B29-8A48-8138CB29873A}" type="datetimeFigureOut">
              <a:rPr kumimoji="1" lang="ja-JP" altLang="en-US" smtClean="0"/>
              <a:pPr/>
              <a:t>2015/4/9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454779-12A6-45C7-8E4C-7DF470C716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54779-12A6-45C7-8E4C-7DF470C716E8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54779-12A6-45C7-8E4C-7DF470C716E8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3CBD1-0C5D-4AEF-B98D-4AC3B2DC988E}" type="datetimeFigureOut">
              <a:rPr kumimoji="1" lang="ja-JP" altLang="en-US" smtClean="0"/>
              <a:pPr/>
              <a:t>2015/4/9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0304-70D3-485D-9647-3159F92105D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3CBD1-0C5D-4AEF-B98D-4AC3B2DC988E}" type="datetimeFigureOut">
              <a:rPr kumimoji="1" lang="ja-JP" altLang="en-US" smtClean="0"/>
              <a:pPr/>
              <a:t>2015/4/9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0304-70D3-485D-9647-3159F92105D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3CBD1-0C5D-4AEF-B98D-4AC3B2DC988E}" type="datetimeFigureOut">
              <a:rPr kumimoji="1" lang="ja-JP" altLang="en-US" smtClean="0"/>
              <a:pPr/>
              <a:t>2015/4/9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0304-70D3-485D-9647-3159F92105D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3CBD1-0C5D-4AEF-B98D-4AC3B2DC988E}" type="datetimeFigureOut">
              <a:rPr kumimoji="1" lang="ja-JP" altLang="en-US" smtClean="0"/>
              <a:pPr/>
              <a:t>2015/4/9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0304-70D3-485D-9647-3159F92105D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3CBD1-0C5D-4AEF-B98D-4AC3B2DC988E}" type="datetimeFigureOut">
              <a:rPr kumimoji="1" lang="ja-JP" altLang="en-US" smtClean="0"/>
              <a:pPr/>
              <a:t>2015/4/9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0304-70D3-485D-9647-3159F92105D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3CBD1-0C5D-4AEF-B98D-4AC3B2DC988E}" type="datetimeFigureOut">
              <a:rPr kumimoji="1" lang="ja-JP" altLang="en-US" smtClean="0"/>
              <a:pPr/>
              <a:t>2015/4/9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0304-70D3-485D-9647-3159F92105D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3CBD1-0C5D-4AEF-B98D-4AC3B2DC988E}" type="datetimeFigureOut">
              <a:rPr kumimoji="1" lang="ja-JP" altLang="en-US" smtClean="0"/>
              <a:pPr/>
              <a:t>2015/4/9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0304-70D3-485D-9647-3159F92105D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3CBD1-0C5D-4AEF-B98D-4AC3B2DC988E}" type="datetimeFigureOut">
              <a:rPr kumimoji="1" lang="ja-JP" altLang="en-US" smtClean="0"/>
              <a:pPr/>
              <a:t>2015/4/9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0304-70D3-485D-9647-3159F92105D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3CBD1-0C5D-4AEF-B98D-4AC3B2DC988E}" type="datetimeFigureOut">
              <a:rPr kumimoji="1" lang="ja-JP" altLang="en-US" smtClean="0"/>
              <a:pPr/>
              <a:t>2015/4/9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0304-70D3-485D-9647-3159F92105D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3CBD1-0C5D-4AEF-B98D-4AC3B2DC988E}" type="datetimeFigureOut">
              <a:rPr kumimoji="1" lang="ja-JP" altLang="en-US" smtClean="0"/>
              <a:pPr/>
              <a:t>2015/4/9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0304-70D3-485D-9647-3159F92105D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3CBD1-0C5D-4AEF-B98D-4AC3B2DC988E}" type="datetimeFigureOut">
              <a:rPr kumimoji="1" lang="ja-JP" altLang="en-US" smtClean="0"/>
              <a:pPr/>
              <a:t>2015/4/9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0304-70D3-485D-9647-3159F92105D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3CBD1-0C5D-4AEF-B98D-4AC3B2DC988E}" type="datetimeFigureOut">
              <a:rPr kumimoji="1" lang="ja-JP" altLang="en-US" smtClean="0"/>
              <a:pPr/>
              <a:t>2015/4/9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50304-70D3-485D-9647-3159F92105D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4005064"/>
            <a:ext cx="5786478" cy="2523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テキスト ボックス 3"/>
          <p:cNvSpPr txBox="1"/>
          <p:nvPr/>
        </p:nvSpPr>
        <p:spPr>
          <a:xfrm>
            <a:off x="0" y="-24"/>
            <a:ext cx="35630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i="1" dirty="0" smtClean="0"/>
              <a:t>・</a:t>
            </a:r>
            <a:r>
              <a:rPr kumimoji="1" lang="en-US" altLang="ja-JP" sz="2000" b="1" i="1" u="sng" dirty="0" smtClean="0"/>
              <a:t>LMX2571</a:t>
            </a:r>
            <a:r>
              <a:rPr kumimoji="1" lang="ja-JP" altLang="en-US" sz="2000" b="1" i="1" u="sng" dirty="0" smtClean="0"/>
              <a:t>　</a:t>
            </a:r>
            <a:r>
              <a:rPr kumimoji="1" lang="en-US" altLang="ja-JP" sz="2000" b="1" i="1" u="sng" dirty="0" smtClean="0"/>
              <a:t>Lock Detection</a:t>
            </a:r>
            <a:r>
              <a:rPr kumimoji="1" lang="ja-JP" altLang="en-US" sz="2000" b="1" i="1" u="sng" dirty="0" smtClean="0"/>
              <a:t> </a:t>
            </a:r>
            <a:r>
              <a:rPr kumimoji="1" lang="en-US" altLang="ja-JP" sz="2000" b="1" i="1" u="sng" dirty="0" smtClean="0"/>
              <a:t>time</a:t>
            </a:r>
            <a:endParaRPr kumimoji="1" lang="ja-JP" altLang="en-US" sz="2000" b="1" i="1" u="sng" dirty="0"/>
          </a:p>
        </p:txBody>
      </p:sp>
      <p:cxnSp>
        <p:nvCxnSpPr>
          <p:cNvPr id="10" name="カギ線コネクタ 9"/>
          <p:cNvCxnSpPr/>
          <p:nvPr/>
        </p:nvCxnSpPr>
        <p:spPr>
          <a:xfrm>
            <a:off x="1571604" y="1243478"/>
            <a:ext cx="1928826" cy="428628"/>
          </a:xfrm>
          <a:prstGeom prst="bentConnector3">
            <a:avLst>
              <a:gd name="adj1" fmla="val 16702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カギ線コネクタ 11"/>
          <p:cNvCxnSpPr/>
          <p:nvPr/>
        </p:nvCxnSpPr>
        <p:spPr>
          <a:xfrm flipV="1">
            <a:off x="3428992" y="1243478"/>
            <a:ext cx="1857388" cy="428628"/>
          </a:xfrm>
          <a:prstGeom prst="bentConnector3">
            <a:avLst>
              <a:gd name="adj1" fmla="val 6044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0" y="1163287"/>
            <a:ext cx="13456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b="1" dirty="0" smtClean="0"/>
              <a:t>CE</a:t>
            </a:r>
            <a:r>
              <a:rPr kumimoji="1" lang="ja-JP" altLang="en-US" sz="1200" b="1" dirty="0" smtClean="0"/>
              <a:t> </a:t>
            </a:r>
            <a:r>
              <a:rPr kumimoji="1" lang="en-US" altLang="ja-JP" sz="1200" b="1" dirty="0" smtClean="0"/>
              <a:t>pin</a:t>
            </a:r>
          </a:p>
          <a:p>
            <a:pPr algn="ctr"/>
            <a:r>
              <a:rPr lang="en-US" altLang="ja-JP" sz="1200" b="1" dirty="0" smtClean="0"/>
              <a:t>(Power</a:t>
            </a:r>
            <a:r>
              <a:rPr lang="ja-JP" altLang="en-US" sz="1200" b="1" dirty="0" smtClean="0"/>
              <a:t> </a:t>
            </a:r>
            <a:r>
              <a:rPr lang="en-US" altLang="ja-JP" sz="1200" b="1" dirty="0" smtClean="0"/>
              <a:t>UP/Down)</a:t>
            </a:r>
            <a:endParaRPr kumimoji="1" lang="ja-JP" altLang="en-US" sz="1200" b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1406" y="2580497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b="1" dirty="0" err="1" smtClean="0"/>
              <a:t>RFout</a:t>
            </a:r>
            <a:endParaRPr kumimoji="1" lang="en-US" altLang="ja-JP" sz="1200" b="1" dirty="0" smtClean="0"/>
          </a:p>
          <a:p>
            <a:pPr algn="ctr"/>
            <a:r>
              <a:rPr lang="en-US" altLang="ja-JP" sz="1200" b="1" dirty="0" smtClean="0"/>
              <a:t>(Actual</a:t>
            </a:r>
            <a:r>
              <a:rPr lang="ja-JP" altLang="en-US" sz="1200" b="1" dirty="0" smtClean="0"/>
              <a:t> </a:t>
            </a:r>
            <a:r>
              <a:rPr lang="en-US" altLang="ja-JP" sz="1200" b="1" dirty="0" smtClean="0"/>
              <a:t>Lock</a:t>
            </a:r>
            <a:r>
              <a:rPr lang="ja-JP" altLang="en-US" sz="1200" b="1" dirty="0" smtClean="0"/>
              <a:t> </a:t>
            </a:r>
            <a:r>
              <a:rPr lang="en-US" altLang="ja-JP" sz="1200" b="1" dirty="0" smtClean="0"/>
              <a:t>time)</a:t>
            </a:r>
            <a:endParaRPr kumimoji="1" lang="ja-JP" altLang="en-US" sz="1200" b="1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0" y="3429000"/>
            <a:ext cx="1555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b="1" dirty="0" err="1" smtClean="0"/>
              <a:t>MUXout</a:t>
            </a:r>
            <a:r>
              <a:rPr kumimoji="1" lang="ja-JP" altLang="en-US" sz="1200" b="1" dirty="0" smtClean="0"/>
              <a:t> </a:t>
            </a:r>
            <a:r>
              <a:rPr kumimoji="1" lang="en-US" altLang="ja-JP" sz="1200" b="1" dirty="0" smtClean="0"/>
              <a:t>pin</a:t>
            </a:r>
          </a:p>
          <a:p>
            <a:pPr algn="ctr"/>
            <a:r>
              <a:rPr lang="en-US" altLang="ja-JP" sz="1200" b="1" dirty="0" smtClean="0"/>
              <a:t>(Lock</a:t>
            </a:r>
            <a:r>
              <a:rPr lang="ja-JP" altLang="en-US" sz="1200" b="1" dirty="0" smtClean="0"/>
              <a:t> </a:t>
            </a:r>
            <a:r>
              <a:rPr lang="en-US" altLang="ja-JP" sz="1200" b="1" dirty="0" smtClean="0"/>
              <a:t>Detection</a:t>
            </a:r>
            <a:r>
              <a:rPr lang="ja-JP" altLang="en-US" sz="1200" b="1" dirty="0" smtClean="0"/>
              <a:t> </a:t>
            </a:r>
            <a:r>
              <a:rPr lang="en-US" altLang="ja-JP" sz="1200" b="1" dirty="0" smtClean="0"/>
              <a:t>time)</a:t>
            </a:r>
            <a:endParaRPr kumimoji="1" lang="ja-JP" altLang="en-US" sz="1200" b="1" dirty="0"/>
          </a:p>
        </p:txBody>
      </p:sp>
      <p:cxnSp>
        <p:nvCxnSpPr>
          <p:cNvPr id="27" name="カギ線コネクタ 26"/>
          <p:cNvCxnSpPr/>
          <p:nvPr/>
        </p:nvCxnSpPr>
        <p:spPr>
          <a:xfrm rot="10800000" flipV="1">
            <a:off x="1571604" y="2580497"/>
            <a:ext cx="3714776" cy="428628"/>
          </a:xfrm>
          <a:prstGeom prst="bentConnector3">
            <a:avLst>
              <a:gd name="adj1" fmla="val 38278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カギ線コネクタ 27"/>
          <p:cNvCxnSpPr/>
          <p:nvPr/>
        </p:nvCxnSpPr>
        <p:spPr>
          <a:xfrm flipV="1">
            <a:off x="1571604" y="3429000"/>
            <a:ext cx="3929090" cy="437381"/>
          </a:xfrm>
          <a:prstGeom prst="bentConnector3">
            <a:avLst>
              <a:gd name="adj1" fmla="val 81932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 flipV="1">
            <a:off x="3563888" y="2796399"/>
            <a:ext cx="293732" cy="0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>
            <a:off x="3563888" y="3573016"/>
            <a:ext cx="1222426" cy="0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>
            <a:off x="1890014" y="1386354"/>
            <a:ext cx="1643074" cy="1588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4" name="表 63"/>
          <p:cNvGraphicFramePr>
            <a:graphicFrameLocks noGrp="1"/>
          </p:cNvGraphicFramePr>
          <p:nvPr/>
        </p:nvGraphicFramePr>
        <p:xfrm>
          <a:off x="5821786" y="60608"/>
          <a:ext cx="3214710" cy="1280160"/>
        </p:xfrm>
        <a:graphic>
          <a:graphicData uri="http://schemas.openxmlformats.org/drawingml/2006/table">
            <a:tbl>
              <a:tblPr/>
              <a:tblGrid>
                <a:gridCol w="1607355"/>
                <a:gridCol w="1607355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Power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 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Down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 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Time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/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</a:b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[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ＭＳ Ｐゴシック"/>
                        </a:rPr>
                        <a:t>mSec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]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Lock Detection Time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/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</a:b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[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ＭＳ Ｐゴシック"/>
                        </a:rPr>
                        <a:t>mSec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]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FF"/>
                          </a:solidFill>
                          <a:latin typeface="ＭＳ Ｐゴシック"/>
                        </a:rPr>
                        <a:t>1700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FF"/>
                          </a:solidFill>
                          <a:latin typeface="ＭＳ Ｐゴシック"/>
                        </a:rPr>
                        <a:t>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FF"/>
                          </a:solidFill>
                          <a:latin typeface="ＭＳ Ｐゴシック"/>
                        </a:rPr>
                        <a:t>1400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FF"/>
                          </a:solidFill>
                          <a:latin typeface="ＭＳ Ｐゴシック"/>
                        </a:rPr>
                        <a:t>65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FF"/>
                          </a:solidFill>
                          <a:latin typeface="ＭＳ Ｐゴシック"/>
                        </a:rPr>
                        <a:t>1100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FF"/>
                          </a:solidFill>
                          <a:latin typeface="ＭＳ Ｐゴシック"/>
                        </a:rPr>
                        <a:t>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FF"/>
                          </a:solidFill>
                          <a:latin typeface="ＭＳ Ｐゴシック"/>
                        </a:rPr>
                        <a:t>900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FF"/>
                          </a:solidFill>
                          <a:latin typeface="ＭＳ Ｐゴシック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FF"/>
                          </a:solidFill>
                          <a:latin typeface="ＭＳ Ｐゴシック"/>
                        </a:rPr>
                        <a:t>550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FF"/>
                          </a:solidFill>
                          <a:latin typeface="ＭＳ Ｐゴシック"/>
                        </a:rPr>
                        <a:t>0.5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7" name="テキスト ボックス 66"/>
          <p:cNvSpPr txBox="1"/>
          <p:nvPr/>
        </p:nvSpPr>
        <p:spPr>
          <a:xfrm>
            <a:off x="4071934" y="2008993"/>
            <a:ext cx="1749197" cy="2769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Less than 1msec, all time</a:t>
            </a:r>
            <a:endParaRPr kumimoji="1" lang="ja-JP" altLang="en-US" sz="1200" dirty="0"/>
          </a:p>
        </p:txBody>
      </p:sp>
      <p:cxnSp>
        <p:nvCxnSpPr>
          <p:cNvPr id="69" name="直線矢印コネクタ 68"/>
          <p:cNvCxnSpPr>
            <a:stCxn id="67" idx="1"/>
          </p:cNvCxnSpPr>
          <p:nvPr/>
        </p:nvCxnSpPr>
        <p:spPr>
          <a:xfrm rot="10800000" flipV="1">
            <a:off x="3714744" y="2147493"/>
            <a:ext cx="357190" cy="575880"/>
          </a:xfrm>
          <a:prstGeom prst="straightConnector1">
            <a:avLst/>
          </a:prstGeom>
          <a:ln w="19050">
            <a:solidFill>
              <a:srgbClr val="FFC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正方形/長方形 79"/>
          <p:cNvSpPr/>
          <p:nvPr/>
        </p:nvSpPr>
        <p:spPr>
          <a:xfrm>
            <a:off x="5821786" y="417774"/>
            <a:ext cx="1615180" cy="914400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2" name="直線矢印コネクタ 81"/>
          <p:cNvCxnSpPr>
            <a:stCxn id="80" idx="1"/>
            <a:endCxn id="100" idx="0"/>
          </p:cNvCxnSpPr>
          <p:nvPr/>
        </p:nvCxnSpPr>
        <p:spPr>
          <a:xfrm flipH="1">
            <a:off x="2726612" y="874974"/>
            <a:ext cx="3095174" cy="249770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正方形/長方形 83"/>
          <p:cNvSpPr/>
          <p:nvPr/>
        </p:nvSpPr>
        <p:spPr>
          <a:xfrm>
            <a:off x="7464860" y="417774"/>
            <a:ext cx="1571636" cy="914400"/>
          </a:xfrm>
          <a:prstGeom prst="rect">
            <a:avLst/>
          </a:prstGeom>
          <a:noFill/>
          <a:ln w="28575">
            <a:solidFill>
              <a:srgbClr val="CC00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5" name="直線矢印コネクタ 84"/>
          <p:cNvCxnSpPr>
            <a:stCxn id="84" idx="2"/>
            <a:endCxn id="103" idx="0"/>
          </p:cNvCxnSpPr>
          <p:nvPr/>
        </p:nvCxnSpPr>
        <p:spPr>
          <a:xfrm flipH="1">
            <a:off x="4179729" y="1332174"/>
            <a:ext cx="4070949" cy="1962703"/>
          </a:xfrm>
          <a:prstGeom prst="straightConnector1">
            <a:avLst/>
          </a:prstGeom>
          <a:ln w="19050">
            <a:solidFill>
              <a:srgbClr val="CC00CC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0" name="テキスト ボックス 99"/>
          <p:cNvSpPr txBox="1"/>
          <p:nvPr/>
        </p:nvSpPr>
        <p:spPr>
          <a:xfrm>
            <a:off x="2095670" y="1124744"/>
            <a:ext cx="12618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b="1" dirty="0" smtClean="0">
                <a:solidFill>
                  <a:srgbClr val="FF0000"/>
                </a:solidFill>
              </a:rPr>
              <a:t>P</a:t>
            </a:r>
            <a:r>
              <a:rPr kumimoji="1" lang="en-US" altLang="ja-JP" sz="1100" b="1" dirty="0" smtClean="0">
                <a:solidFill>
                  <a:srgbClr val="FF0000"/>
                </a:solidFill>
              </a:rPr>
              <a:t>ower Down Time</a:t>
            </a:r>
            <a:endParaRPr kumimoji="1" lang="ja-JP" altLang="en-US" sz="1100" b="1" dirty="0">
              <a:solidFill>
                <a:srgbClr val="FF0000"/>
              </a:solidFill>
            </a:endParaRP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3491880" y="3294877"/>
            <a:ext cx="13756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b="1" dirty="0" smtClean="0">
                <a:solidFill>
                  <a:srgbClr val="CC00CC"/>
                </a:solidFill>
              </a:rPr>
              <a:t>Lock </a:t>
            </a:r>
            <a:r>
              <a:rPr kumimoji="1" lang="en-US" altLang="ja-JP" sz="1100" b="1" dirty="0" smtClean="0">
                <a:solidFill>
                  <a:srgbClr val="CC00CC"/>
                </a:solidFill>
              </a:rPr>
              <a:t>Detection </a:t>
            </a:r>
            <a:r>
              <a:rPr kumimoji="1" lang="en-US" altLang="ja-JP" sz="1100" b="1" dirty="0" smtClean="0">
                <a:solidFill>
                  <a:srgbClr val="CC00CC"/>
                </a:solidFill>
              </a:rPr>
              <a:t>Time</a:t>
            </a:r>
            <a:endParaRPr kumimoji="1" lang="ja-JP" altLang="en-US" sz="1100" b="1" dirty="0">
              <a:solidFill>
                <a:srgbClr val="CC00CC"/>
              </a:solidFill>
            </a:endParaRPr>
          </a:p>
        </p:txBody>
      </p:sp>
      <p:cxnSp>
        <p:nvCxnSpPr>
          <p:cNvPr id="91" name="直線矢印コネクタ 90"/>
          <p:cNvCxnSpPr/>
          <p:nvPr/>
        </p:nvCxnSpPr>
        <p:spPr>
          <a:xfrm>
            <a:off x="3857652" y="6438149"/>
            <a:ext cx="508930" cy="2617"/>
          </a:xfrm>
          <a:prstGeom prst="straightConnector1">
            <a:avLst/>
          </a:prstGeom>
          <a:ln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コネクタ 93"/>
          <p:cNvCxnSpPr/>
          <p:nvPr/>
        </p:nvCxnSpPr>
        <p:spPr>
          <a:xfrm rot="5400000">
            <a:off x="3621937" y="6459550"/>
            <a:ext cx="472237" cy="8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/>
          <p:nvPr/>
        </p:nvCxnSpPr>
        <p:spPr>
          <a:xfrm rot="5400000">
            <a:off x="4122003" y="6459550"/>
            <a:ext cx="472237" cy="8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テキスト ボックス 98"/>
          <p:cNvSpPr txBox="1"/>
          <p:nvPr/>
        </p:nvSpPr>
        <p:spPr>
          <a:xfrm>
            <a:off x="3838930" y="6581025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 smtClean="0">
                <a:solidFill>
                  <a:srgbClr val="FF0000"/>
                </a:solidFill>
              </a:rPr>
              <a:t>1msec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cxnSp>
        <p:nvCxnSpPr>
          <p:cNvPr id="120" name="カギ線コネクタ 119"/>
          <p:cNvCxnSpPr/>
          <p:nvPr/>
        </p:nvCxnSpPr>
        <p:spPr>
          <a:xfrm>
            <a:off x="5796136" y="2147493"/>
            <a:ext cx="358224" cy="1857571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25" name="テキスト ボックス 124"/>
          <p:cNvSpPr txBox="1"/>
          <p:nvPr/>
        </p:nvSpPr>
        <p:spPr>
          <a:xfrm>
            <a:off x="214282" y="416462"/>
            <a:ext cx="3083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*1 : </a:t>
            </a:r>
            <a:r>
              <a:rPr kumimoji="1" lang="en-US" altLang="ja-JP" dirty="0" smtClean="0">
                <a:solidFill>
                  <a:srgbClr val="FF0000"/>
                </a:solidFill>
              </a:rPr>
              <a:t>Confirm the LMX2571EVM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83568" y="4653136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This waveform is measured by LE rising edge after  CE pin is  enabled .</a:t>
            </a:r>
            <a:endParaRPr kumimoji="1" lang="ja-JP" altLang="en-US" dirty="0"/>
          </a:p>
        </p:txBody>
      </p:sp>
      <p:cxnSp>
        <p:nvCxnSpPr>
          <p:cNvPr id="32" name="カギ線コネクタ 31"/>
          <p:cNvCxnSpPr/>
          <p:nvPr/>
        </p:nvCxnSpPr>
        <p:spPr>
          <a:xfrm flipV="1">
            <a:off x="1619672" y="1848244"/>
            <a:ext cx="3744416" cy="428628"/>
          </a:xfrm>
          <a:prstGeom prst="bentConnector3">
            <a:avLst>
              <a:gd name="adj1" fmla="val 52272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rot="5400000">
            <a:off x="2205771" y="2579703"/>
            <a:ext cx="2714644" cy="1588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35496" y="1959223"/>
            <a:ext cx="13456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b="1" dirty="0" smtClean="0"/>
              <a:t>L</a:t>
            </a:r>
            <a:r>
              <a:rPr kumimoji="1" lang="en-US" altLang="ja-JP" sz="1200" b="1" dirty="0" smtClean="0"/>
              <a:t>E</a:t>
            </a:r>
            <a:r>
              <a:rPr kumimoji="1" lang="ja-JP" altLang="en-US" sz="1200" b="1" dirty="0" smtClean="0"/>
              <a:t> </a:t>
            </a:r>
            <a:r>
              <a:rPr kumimoji="1" lang="en-US" altLang="ja-JP" sz="1200" b="1" dirty="0" smtClean="0"/>
              <a:t>pin</a:t>
            </a:r>
          </a:p>
          <a:p>
            <a:pPr algn="ctr"/>
            <a:r>
              <a:rPr lang="en-US" altLang="ja-JP" sz="1200" b="1" dirty="0" smtClean="0"/>
              <a:t>(Power</a:t>
            </a:r>
            <a:r>
              <a:rPr lang="ja-JP" altLang="en-US" sz="1200" b="1" dirty="0" smtClean="0"/>
              <a:t> </a:t>
            </a:r>
            <a:r>
              <a:rPr lang="en-US" altLang="ja-JP" sz="1200" b="1" dirty="0" smtClean="0"/>
              <a:t>UP/Down)</a:t>
            </a:r>
            <a:endParaRPr kumimoji="1" lang="ja-JP" altLang="en-US" sz="1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テキスト ボックス 62"/>
          <p:cNvSpPr txBox="1"/>
          <p:nvPr/>
        </p:nvSpPr>
        <p:spPr>
          <a:xfrm>
            <a:off x="357158" y="357166"/>
            <a:ext cx="8157361" cy="3354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/>
              <a:t>【Question】</a:t>
            </a:r>
          </a:p>
          <a:p>
            <a:endParaRPr kumimoji="1" lang="en-US" altLang="ja-JP" b="1" dirty="0" smtClean="0"/>
          </a:p>
          <a:p>
            <a:r>
              <a:rPr kumimoji="1" lang="ja-JP" altLang="en-US" sz="1400" dirty="0" smtClean="0"/>
              <a:t>　</a:t>
            </a:r>
            <a:r>
              <a:rPr kumimoji="1" lang="en-US" altLang="ja-JP" sz="1600" dirty="0" smtClean="0"/>
              <a:t>1</a:t>
            </a:r>
            <a:r>
              <a:rPr kumimoji="1" lang="ja-JP" altLang="en-US" sz="1600" dirty="0" err="1" smtClean="0"/>
              <a:t>．</a:t>
            </a:r>
            <a:r>
              <a:rPr lang="en-US" sz="1600" dirty="0" smtClean="0"/>
              <a:t> Why does the Lock Detection time become </a:t>
            </a:r>
            <a:r>
              <a:rPr lang="en-US" sz="1600" dirty="0" smtClean="0"/>
              <a:t>longer </a:t>
            </a:r>
            <a:r>
              <a:rPr lang="en-US" sz="1600" dirty="0" smtClean="0"/>
              <a:t>as the Power Down time is longer?</a:t>
            </a:r>
          </a:p>
          <a:p>
            <a:r>
              <a:rPr kumimoji="1" lang="ja-JP" altLang="en-US" sz="1600" dirty="0" smtClean="0"/>
              <a:t>　　　</a:t>
            </a:r>
            <a:r>
              <a:rPr lang="en-US" altLang="ja-JP" sz="1600" dirty="0"/>
              <a:t>[</a:t>
            </a:r>
            <a:r>
              <a:rPr kumimoji="1" lang="en-US" altLang="ja-JP" sz="1600" dirty="0" smtClean="0"/>
              <a:t>The actual </a:t>
            </a:r>
            <a:r>
              <a:rPr kumimoji="1" lang="en-US" altLang="ja-JP" sz="1600" dirty="0" smtClean="0"/>
              <a:t>lock time(output frequency) </a:t>
            </a:r>
            <a:r>
              <a:rPr kumimoji="1" lang="en-US" altLang="ja-JP" sz="1600" dirty="0" smtClean="0"/>
              <a:t>is less than 1msec.]</a:t>
            </a:r>
            <a:endParaRPr kumimoji="1" lang="en-US" altLang="ja-JP" sz="1600" dirty="0"/>
          </a:p>
          <a:p>
            <a:endParaRPr kumimoji="1"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en-US" altLang="ja-JP" sz="1600" dirty="0" smtClean="0"/>
              <a:t>2</a:t>
            </a:r>
            <a:r>
              <a:rPr lang="ja-JP" altLang="en-US" sz="1600" dirty="0" err="1" smtClean="0"/>
              <a:t>．</a:t>
            </a:r>
            <a:r>
              <a:rPr lang="en-US" altLang="ja-JP" sz="1600" dirty="0" smtClean="0"/>
              <a:t> Is it possible to </a:t>
            </a:r>
            <a:r>
              <a:rPr lang="en-US" altLang="ja-JP" sz="1600" dirty="0" smtClean="0"/>
              <a:t>reduce</a:t>
            </a:r>
            <a:r>
              <a:rPr lang="en-US" altLang="ja-JP" sz="1600" dirty="0" smtClean="0"/>
              <a:t> </a:t>
            </a:r>
            <a:r>
              <a:rPr lang="en-US" altLang="ja-JP" sz="1600" dirty="0" smtClean="0"/>
              <a:t>the lock detection time </a:t>
            </a:r>
            <a:r>
              <a:rPr lang="en-US" altLang="ja-JP" sz="1600" dirty="0" smtClean="0"/>
              <a:t>to the </a:t>
            </a:r>
            <a:r>
              <a:rPr lang="en-US" altLang="ja-JP" sz="1600" dirty="0" smtClean="0"/>
              <a:t>actual lock </a:t>
            </a:r>
            <a:r>
              <a:rPr lang="en-US" altLang="ja-JP" sz="1600" dirty="0" smtClean="0"/>
              <a:t>time ?</a:t>
            </a:r>
            <a:endParaRPr lang="en-US" altLang="ja-JP" sz="1600" dirty="0" smtClean="0"/>
          </a:p>
          <a:p>
            <a:r>
              <a:rPr lang="en-US" altLang="ja-JP" sz="1600" dirty="0" smtClean="0"/>
              <a:t>  </a:t>
            </a:r>
            <a:r>
              <a:rPr lang="ja-JP" altLang="en-US" sz="1600" dirty="0" smtClean="0"/>
              <a:t>　　</a:t>
            </a:r>
            <a:r>
              <a:rPr lang="en-US" altLang="ja-JP" sz="1600" dirty="0" smtClean="0"/>
              <a:t>[The customer wants to reduce the </a:t>
            </a:r>
            <a:r>
              <a:rPr lang="en-US" altLang="ja-JP" sz="1600" dirty="0" smtClean="0"/>
              <a:t>l</a:t>
            </a:r>
            <a:r>
              <a:rPr lang="en-US" altLang="ja-JP" sz="1600" dirty="0" smtClean="0"/>
              <a:t>ock </a:t>
            </a:r>
            <a:r>
              <a:rPr lang="en-US" altLang="ja-JP" sz="1600" dirty="0" smtClean="0"/>
              <a:t>d</a:t>
            </a:r>
            <a:r>
              <a:rPr lang="en-US" altLang="ja-JP" sz="1600" dirty="0" smtClean="0"/>
              <a:t>etection time</a:t>
            </a:r>
            <a:r>
              <a:rPr lang="ja-JP" altLang="en-US" sz="1600" dirty="0" smtClean="0"/>
              <a:t> </a:t>
            </a:r>
            <a:r>
              <a:rPr lang="en-US" altLang="ja-JP" sz="1600" dirty="0" smtClean="0"/>
              <a:t>for battery power saving</a:t>
            </a:r>
            <a:r>
              <a:rPr lang="en-US" altLang="ja-JP" sz="1600" dirty="0" smtClean="0"/>
              <a:t>.]</a:t>
            </a:r>
            <a:endParaRPr lang="en-US" altLang="ja-JP" sz="1600" dirty="0" smtClean="0"/>
          </a:p>
          <a:p>
            <a:endParaRPr kumimoji="1" lang="en-US" altLang="ja-JP" sz="1600" dirty="0" smtClean="0"/>
          </a:p>
          <a:p>
            <a:r>
              <a:rPr kumimoji="1" lang="ja-JP" altLang="en-US" sz="1600" dirty="0"/>
              <a:t>　</a:t>
            </a:r>
            <a:r>
              <a:rPr lang="en-US" altLang="ja-JP" sz="1600" dirty="0" smtClean="0"/>
              <a:t>3</a:t>
            </a:r>
            <a:r>
              <a:rPr lang="ja-JP" altLang="en-US" sz="1600" dirty="0" err="1" smtClean="0"/>
              <a:t>．</a:t>
            </a:r>
            <a:r>
              <a:rPr lang="en-US" altLang="ja-JP" sz="1600" dirty="0" smtClean="0"/>
              <a:t>What </a:t>
            </a:r>
            <a:r>
              <a:rPr lang="en-US" altLang="ja-JP" sz="1600" dirty="0" smtClean="0"/>
              <a:t>i</a:t>
            </a:r>
            <a:r>
              <a:rPr lang="en-US" altLang="ja-JP" sz="1600" dirty="0" smtClean="0"/>
              <a:t>s the cause </a:t>
            </a:r>
            <a:r>
              <a:rPr lang="en-US" altLang="ja-JP" sz="1600" dirty="0" smtClean="0"/>
              <a:t>the difference between the </a:t>
            </a:r>
            <a:r>
              <a:rPr lang="en-US" altLang="ja-JP" sz="1600" dirty="0" smtClean="0"/>
              <a:t>Lock Detection time </a:t>
            </a:r>
            <a:r>
              <a:rPr lang="en-US" altLang="ja-JP" sz="1600" dirty="0" smtClean="0"/>
              <a:t>and power </a:t>
            </a:r>
            <a:r>
              <a:rPr lang="en-US" altLang="ja-JP" sz="1600" dirty="0" smtClean="0"/>
              <a:t>d</a:t>
            </a:r>
            <a:r>
              <a:rPr lang="en-US" altLang="ja-JP" sz="1600" dirty="0" smtClean="0"/>
              <a:t>own time ?</a:t>
            </a:r>
            <a:endParaRPr lang="en-US" altLang="ja-JP" sz="1600" dirty="0" smtClean="0"/>
          </a:p>
          <a:p>
            <a:r>
              <a:rPr lang="en-US" altLang="ja-JP" sz="1600" dirty="0" smtClean="0"/>
              <a:t> </a:t>
            </a:r>
            <a:r>
              <a:rPr lang="en-US" altLang="ja-JP" sz="1600" dirty="0" smtClean="0"/>
              <a:t>      </a:t>
            </a:r>
            <a:r>
              <a:rPr lang="en-US" altLang="ja-JP" sz="1600" dirty="0" smtClean="0"/>
              <a:t> (1) circuit , for example capacitance value.</a:t>
            </a:r>
            <a:endParaRPr lang="en-US" altLang="ja-JP" sz="1600" dirty="0" smtClean="0"/>
          </a:p>
          <a:p>
            <a:r>
              <a:rPr lang="en-US" altLang="ja-JP" sz="1600" dirty="0"/>
              <a:t> </a:t>
            </a:r>
            <a:r>
              <a:rPr lang="en-US" altLang="ja-JP" sz="1600" dirty="0" smtClean="0"/>
              <a:t>       </a:t>
            </a:r>
            <a:r>
              <a:rPr lang="en-US" altLang="ja-JP" sz="1600" dirty="0" smtClean="0"/>
              <a:t>(2) </a:t>
            </a:r>
            <a:r>
              <a:rPr lang="en-US" altLang="ja-JP" sz="1600" dirty="0" smtClean="0"/>
              <a:t>response time of </a:t>
            </a:r>
            <a:r>
              <a:rPr lang="en-US" altLang="ja-JP" sz="1600" dirty="0" smtClean="0"/>
              <a:t>l</a:t>
            </a:r>
            <a:r>
              <a:rPr lang="en-US" altLang="ja-JP" sz="1600" dirty="0" smtClean="0"/>
              <a:t>ock </a:t>
            </a:r>
            <a:r>
              <a:rPr lang="en-US" altLang="ja-JP" sz="1600" dirty="0" smtClean="0"/>
              <a:t>d</a:t>
            </a:r>
            <a:r>
              <a:rPr lang="en-US" altLang="ja-JP" sz="1600" dirty="0" smtClean="0"/>
              <a:t>etection circuit </a:t>
            </a:r>
            <a:r>
              <a:rPr lang="en-US" altLang="ja-JP" sz="1600" dirty="0" smtClean="0"/>
              <a:t>in the </a:t>
            </a:r>
            <a:r>
              <a:rPr lang="en-US" altLang="ja-JP" sz="1600" dirty="0" smtClean="0"/>
              <a:t>LMX2571.</a:t>
            </a:r>
          </a:p>
          <a:p>
            <a:r>
              <a:rPr lang="en-US" altLang="ja-JP" sz="1600" dirty="0" smtClean="0"/>
              <a:t> </a:t>
            </a:r>
            <a:r>
              <a:rPr lang="en-US" altLang="ja-JP" sz="1600" dirty="0" smtClean="0"/>
              <a:t>       (3) other reason</a:t>
            </a:r>
            <a:endParaRPr lang="en-US" altLang="ja-JP" sz="1600" dirty="0" smtClean="0"/>
          </a:p>
          <a:p>
            <a:endParaRPr kumimoji="1" lang="ja-JP" alt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1125</TotalTime>
  <Words>81</Words>
  <Application>Microsoft Office PowerPoint</Application>
  <PresentationFormat>画面に合わせる (4:3)</PresentationFormat>
  <Paragraphs>41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スライド 1</vt:lpstr>
      <vt:lpstr>スライド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FUJIELE</dc:creator>
  <cp:lastModifiedBy>FUJIELE</cp:lastModifiedBy>
  <cp:revision>25</cp:revision>
  <dcterms:created xsi:type="dcterms:W3CDTF">2015-04-09T06:13:33Z</dcterms:created>
  <dcterms:modified xsi:type="dcterms:W3CDTF">2015-04-10T01:49:11Z</dcterms:modified>
</cp:coreProperties>
</file>