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103ED-3C94-17EE-957D-0727BDA5B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EDDF6F-97DF-83A2-CC25-95ED8D886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09E11-E917-7E44-C69C-26E134FB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569E2-F025-2049-22AB-6371FD146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B637F-ADAF-B49B-59FC-6CD4EAEAE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9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80ADA-B6E6-5190-3B9A-39F0B246A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0082D-D124-1F11-E82C-60AA00C25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3736B-E668-0EDF-0009-BDFE38552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AE680-7F23-2A45-C68B-F502A0003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9F537-1685-7FA1-CC38-BCDAD3BE4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35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24FE95-CC4D-D21C-BD92-A653D0337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3CE8B-F024-8F5F-6A99-F0C6A37CC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62998-FADA-E224-BE3F-460DD05A9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78DB9-BF92-983F-2DF6-F3A12D0F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DA8FE-1A0B-56F3-045C-B7864EE7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2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18349-FE97-F07F-52CE-5C2498D1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1F879-854B-ABCF-297A-384301F13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066E0-A71B-0351-9AD1-8B31DCBC3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F856A-93C5-A310-E0F9-648CB2CD5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531B0-5C19-BEB2-93C5-B0E182E7F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5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F7B9A-6D36-CA51-9071-A83F5F26A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C1E04-8CBB-C76A-81E2-033D366A4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97553-26D4-1EFD-DB57-1332054AF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B6767-A978-17B3-CB81-87C51A9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9EC13-E969-CB1A-FD4A-2095500A9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2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82DE1-3D91-94F0-3847-49715F80F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48A5B-C3DC-1BE7-11D1-CA800EE8B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9FB44-B7C5-84CE-3357-0412155C3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EC170-7AA4-545B-8891-90664B3AF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9641A-5CD0-0954-F2C5-50AAFFDD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647C0-6E09-6165-C11E-A9C9F3249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3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D1807-B3D0-FC3F-996E-1E79EAC7A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A85DF-462A-1F18-6AE2-06A286E2E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5B03A-A350-3D77-65AF-50B20213F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C0D9EF-C60E-296B-4FFA-DDE0EB625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7C357E-F19B-5B7E-8D91-3A374A3F3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D2D013-AB0B-0123-8A19-5B4EF7EBB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904DF4-CEB9-259C-EF1F-2D30A9D35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4641ED-0A85-6BB5-A40A-F3DF36FA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A4A32-4AEA-F47E-02C8-891EA9C9D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8F174-9583-0C8C-0242-EE127C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5E7FB4-ADFC-A48B-7193-853489E24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8629C-BECB-1B75-EC8C-153F29656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34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F70593-332D-69AD-1664-797BA3C34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0088C0-B585-CABB-5230-4E9BC2DB0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50E8E-0CC8-9DC0-5192-9E077D49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2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D396-2FE0-96B7-9842-4F4A99B30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E0F8-30E2-894A-0CAF-5F182CA58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013F6-813A-6A76-D33C-92D73F3D3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900516-8AB1-36A6-3968-C3698183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453A5-37CA-925A-1027-C16C07767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A0337-9B4A-36F7-0415-CB0CC2D6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9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3A65E-DF78-4BCD-F66A-E14C3F989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024514-D5B5-84A9-7481-282B9923E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BCE051-AB94-29D4-50EA-661454C2DD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9A56D-7519-DCCC-E769-FB4736979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1B5860-F87E-E5FD-28E0-F5A574866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CD57A-D831-E79B-BA01-CC0FE7AAD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2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109195-D221-F955-3EAF-9CFD43497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AEB5B-A6DE-475E-1A6A-90ED70F3C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1C4B1-A1B7-2ACF-CA57-8FEB242FA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D996D5-2AF4-4847-AB34-8D10D83D438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4B164-B0B7-CBA2-691F-594A459DC2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302DA-366E-49D6-6004-98F641EECC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9D4FA5-E95A-4B1F-879E-1E34FF84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3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A0C3C525-84D5-4089-2620-917E505BD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5"/>
            <a:ext cx="12192000" cy="6851650"/>
          </a:xfrm>
          <a:prstGeom prst="rect">
            <a:avLst/>
          </a:prstGeom>
        </p:spPr>
      </p:pic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46E941F-4708-0327-E2CD-A304EC37E8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5"/>
            <a:ext cx="12192000" cy="68516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EF4F9F2-D960-A593-A9DD-1BDCA8C76338}"/>
              </a:ext>
            </a:extLst>
          </p:cNvPr>
          <p:cNvSpPr txBox="1"/>
          <p:nvPr/>
        </p:nvSpPr>
        <p:spPr>
          <a:xfrm>
            <a:off x="3293706" y="254725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r54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8BCD23-108B-7FFD-D861-2953664DB092}"/>
              </a:ext>
            </a:extLst>
          </p:cNvPr>
          <p:cNvSpPr/>
          <p:nvPr/>
        </p:nvSpPr>
        <p:spPr>
          <a:xfrm>
            <a:off x="0" y="867747"/>
            <a:ext cx="11122090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0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6310BA-AE68-98F9-DE80-06090DA01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5"/>
            <a:ext cx="12192000" cy="6851650"/>
          </a:xfrm>
          <a:prstGeom prst="rect">
            <a:avLst/>
          </a:prstGeom>
        </p:spPr>
      </p:pic>
      <p:pic>
        <p:nvPicPr>
          <p:cNvPr id="4" name="Picture 3" descr="A screenshot of a computer">
            <a:extLst>
              <a:ext uri="{FF2B5EF4-FFF2-40B4-BE49-F238E27FC236}">
                <a16:creationId xmlns:a16="http://schemas.microsoft.com/office/drawing/2014/main" id="{C36F3B69-B600-6DA2-4D7A-B9506B2F17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5"/>
            <a:ext cx="12192000" cy="68516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C2380A-5161-F9CD-7FE6-23F8C9FD5F9C}"/>
              </a:ext>
            </a:extLst>
          </p:cNvPr>
          <p:cNvSpPr txBox="1"/>
          <p:nvPr/>
        </p:nvSpPr>
        <p:spPr>
          <a:xfrm>
            <a:off x="3648269" y="2575249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r55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62B6FE-CF3E-B96C-232C-2DC55662E035}"/>
              </a:ext>
            </a:extLst>
          </p:cNvPr>
          <p:cNvSpPr/>
          <p:nvPr/>
        </p:nvSpPr>
        <p:spPr>
          <a:xfrm>
            <a:off x="0" y="867747"/>
            <a:ext cx="11122090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C9FCDA9-9609-1F5F-25B5-39663436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5"/>
            <a:ext cx="12192000" cy="68516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59823-FBD5-319D-FD6F-12F18E138BFE}"/>
              </a:ext>
            </a:extLst>
          </p:cNvPr>
          <p:cNvSpPr txBox="1"/>
          <p:nvPr/>
        </p:nvSpPr>
        <p:spPr>
          <a:xfrm>
            <a:off x="3405673" y="2836506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r218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BBC00B-728F-F764-4309-FEF31D030F75}"/>
              </a:ext>
            </a:extLst>
          </p:cNvPr>
          <p:cNvSpPr/>
          <p:nvPr/>
        </p:nvSpPr>
        <p:spPr>
          <a:xfrm>
            <a:off x="0" y="867747"/>
            <a:ext cx="11122090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4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4DA6E3-2C39-52F7-2293-6AD49579B90F}"/>
              </a:ext>
            </a:extLst>
          </p:cNvPr>
          <p:cNvSpPr txBox="1"/>
          <p:nvPr/>
        </p:nvSpPr>
        <p:spPr>
          <a:xfrm>
            <a:off x="289249" y="410547"/>
            <a:ext cx="11616129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Average power is the integral of the instantaneous power over one cycle</a:t>
            </a:r>
          </a:p>
          <a:p>
            <a:endParaRPr lang="en-US" dirty="0"/>
          </a:p>
          <a:p>
            <a:r>
              <a:rPr lang="en-US" dirty="0"/>
              <a:t>MATLAB code used to manually import the data and perform a trapezoidal approximation of the </a:t>
            </a:r>
          </a:p>
          <a:p>
            <a:r>
              <a:rPr lang="en-US" dirty="0"/>
              <a:t>Integral of the instantaneous power to get the average power:</a:t>
            </a:r>
          </a:p>
          <a:p>
            <a:endParaRPr lang="en-US" dirty="0"/>
          </a:p>
          <a:p>
            <a:r>
              <a:rPr lang="en-US" dirty="0"/>
              <a:t>R54</a:t>
            </a:r>
          </a:p>
          <a:p>
            <a:r>
              <a:rPr lang="en-US" dirty="0" err="1"/>
              <a:t>Power_avg</a:t>
            </a:r>
            <a:r>
              <a:rPr lang="en-US" dirty="0"/>
              <a:t> = 3.8mW</a:t>
            </a:r>
          </a:p>
          <a:p>
            <a:endParaRPr lang="en-US" dirty="0"/>
          </a:p>
          <a:p>
            <a:r>
              <a:rPr lang="en-US" dirty="0"/>
              <a:t>R55</a:t>
            </a:r>
          </a:p>
          <a:p>
            <a:r>
              <a:rPr lang="en-US" dirty="0" err="1"/>
              <a:t>Power_avg</a:t>
            </a:r>
            <a:r>
              <a:rPr lang="en-US" dirty="0"/>
              <a:t> = </a:t>
            </a:r>
            <a:r>
              <a:rPr lang="fr-FR" dirty="0"/>
              <a:t> 4.2mW</a:t>
            </a:r>
            <a:endParaRPr lang="en-US" dirty="0"/>
          </a:p>
          <a:p>
            <a:endParaRPr lang="en-US" dirty="0"/>
          </a:p>
          <a:p>
            <a:r>
              <a:rPr lang="en-US" dirty="0"/>
              <a:t>R218 </a:t>
            </a:r>
          </a:p>
          <a:p>
            <a:r>
              <a:rPr lang="en-US" dirty="0" err="1"/>
              <a:t>Power_avg</a:t>
            </a:r>
            <a:r>
              <a:rPr lang="en-US" dirty="0"/>
              <a:t> =</a:t>
            </a:r>
            <a:r>
              <a:rPr lang="fr-FR" dirty="0"/>
              <a:t>  1.2mW</a:t>
            </a:r>
          </a:p>
          <a:p>
            <a:endParaRPr lang="fr-FR" dirty="0"/>
          </a:p>
          <a:p>
            <a:r>
              <a:rPr lang="fr-FR" dirty="0"/>
              <a:t>Note: The probe </a:t>
            </a:r>
            <a:r>
              <a:rPr lang="fr-FR" dirty="0" err="1"/>
              <a:t>used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a </a:t>
            </a:r>
            <a:r>
              <a:rPr lang="fr-FR" dirty="0" err="1"/>
              <a:t>differential</a:t>
            </a:r>
            <a:r>
              <a:rPr lang="fr-FR" dirty="0"/>
              <a:t> probe, </a:t>
            </a:r>
            <a:r>
              <a:rPr lang="fr-FR" dirty="0" err="1"/>
              <a:t>so</a:t>
            </a:r>
            <a:r>
              <a:rPr lang="fr-FR" dirty="0"/>
              <a:t> the scope shot </a:t>
            </a:r>
            <a:r>
              <a:rPr lang="fr-FR" dirty="0" err="1"/>
              <a:t>that</a:t>
            </a:r>
            <a:r>
              <a:rPr lang="fr-FR" dirty="0"/>
              <a:t> shows the </a:t>
            </a:r>
            <a:r>
              <a:rPr lang="fr-FR" dirty="0" err="1"/>
              <a:t>measurement</a:t>
            </a:r>
            <a:r>
              <a:rPr lang="fr-FR" dirty="0"/>
              <a:t> </a:t>
            </a:r>
            <a:r>
              <a:rPr lang="fr-FR" dirty="0" err="1"/>
              <a:t>across</a:t>
            </a:r>
            <a:r>
              <a:rPr lang="fr-FR" dirty="0"/>
              <a:t> R218 </a:t>
            </a:r>
            <a:r>
              <a:rPr lang="fr-FR" dirty="0" err="1"/>
              <a:t>is</a:t>
            </a:r>
            <a:r>
              <a:rPr lang="fr-FR" dirty="0"/>
              <a:t> 2x the</a:t>
            </a:r>
          </a:p>
          <a:p>
            <a:r>
              <a:rPr lang="fr-FR" dirty="0"/>
              <a:t>voltage </a:t>
            </a:r>
            <a:r>
              <a:rPr lang="fr-FR" dirty="0" err="1"/>
              <a:t>seen</a:t>
            </a:r>
            <a:r>
              <a:rPr lang="fr-FR" dirty="0"/>
              <a:t> </a:t>
            </a:r>
            <a:r>
              <a:rPr lang="fr-FR" dirty="0" err="1"/>
              <a:t>across</a:t>
            </a:r>
            <a:r>
              <a:rPr lang="fr-FR" dirty="0"/>
              <a:t> the </a:t>
            </a:r>
            <a:r>
              <a:rPr lang="fr-FR" dirty="0" err="1"/>
              <a:t>resistor</a:t>
            </a:r>
            <a:r>
              <a:rPr lang="fr-FR"/>
              <a:t>.</a:t>
            </a:r>
            <a:endParaRPr lang="fr-FR" dirty="0"/>
          </a:p>
          <a:p>
            <a:endParaRPr lang="fr-FR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570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88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NASA OCIO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Aslam, Arooj A. (GSFC-596.0)[ADNET Systems, LLC]</dc:creator>
  <cp:lastModifiedBy>Aslam, Arooj A. (GSFC-596.0)[ADNET Systems, LLC]</cp:lastModifiedBy>
  <cp:revision>6</cp:revision>
  <dcterms:created xsi:type="dcterms:W3CDTF">2025-09-19T18:15:40Z</dcterms:created>
  <dcterms:modified xsi:type="dcterms:W3CDTF">2025-09-22T15:31:25Z</dcterms:modified>
</cp:coreProperties>
</file>