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sldIdLst>
    <p:sldId id="278" r:id="rId3"/>
    <p:sldId id="2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6274421" y="63735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950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6687D7-76F0-8040-93B6-084C7529F854}"/>
              </a:ext>
            </a:extLst>
          </p:cNvPr>
          <p:cNvSpPr txBox="1"/>
          <p:nvPr userDrawn="1"/>
        </p:nvSpPr>
        <p:spPr>
          <a:xfrm>
            <a:off x="6274421" y="637354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724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9764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2108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58" y="6376901"/>
            <a:ext cx="2084796" cy="25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574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5" y="1048477"/>
            <a:ext cx="11290300" cy="4945932"/>
          </a:xfrm>
        </p:spPr>
        <p:txBody>
          <a:bodyPr/>
          <a:lstStyle>
            <a:lvl1pPr>
              <a:spcBef>
                <a:spcPts val="889"/>
              </a:spcBef>
              <a:defRPr/>
            </a:lvl1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7078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1" y="1185864"/>
            <a:ext cx="5543551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185864"/>
            <a:ext cx="5543549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93547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89213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8002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1"/>
            <a:ext cx="4011084" cy="1162051"/>
          </a:xfrm>
        </p:spPr>
        <p:txBody>
          <a:bodyPr anchor="b"/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4"/>
          </a:xfrm>
        </p:spPr>
        <p:txBody>
          <a:bodyPr/>
          <a:lstStyle>
            <a:lvl1pPr marL="0" indent="0">
              <a:buNone/>
              <a:defRPr sz="2267"/>
            </a:lvl1pPr>
            <a:lvl2pPr marL="507847" indent="0">
              <a:buNone/>
              <a:defRPr sz="1333"/>
            </a:lvl2pPr>
            <a:lvl3pPr marL="1015695" indent="0">
              <a:buNone/>
              <a:defRPr sz="1067"/>
            </a:lvl3pPr>
            <a:lvl4pPr marL="1523539" indent="0">
              <a:buNone/>
              <a:defRPr sz="933"/>
            </a:lvl4pPr>
            <a:lvl5pPr marL="2031380" indent="0">
              <a:buNone/>
              <a:defRPr sz="933"/>
            </a:lvl5pPr>
            <a:lvl6pPr marL="2539226" indent="0">
              <a:buNone/>
              <a:defRPr sz="933"/>
            </a:lvl6pPr>
            <a:lvl7pPr marL="3047073" indent="0">
              <a:buNone/>
              <a:defRPr sz="933"/>
            </a:lvl7pPr>
            <a:lvl8pPr marL="3554915" indent="0">
              <a:buNone/>
              <a:defRPr sz="933"/>
            </a:lvl8pPr>
            <a:lvl9pPr marL="4062760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33261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535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815B5F2-A5A7-1E49-BC30-BA3F75996177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3BA23CF-AA30-4A18-B744-605C3E9DBF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79145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7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43109"/>
            <a:ext cx="11277600" cy="1470025"/>
          </a:xfrm>
        </p:spPr>
        <p:txBody>
          <a:bodyPr/>
          <a:lstStyle>
            <a:lvl1pPr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698878"/>
            <a:ext cx="112776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73F1F293-7B5B-6248-AEF0-BCB7B73543E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56133" y="5919903"/>
            <a:ext cx="28448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 descr="A picture containing drawing, cup&#10;&#10;Description automatically generated">
            <a:extLst>
              <a:ext uri="{FF2B5EF4-FFF2-40B4-BE49-F238E27FC236}">
                <a16:creationId xmlns:a16="http://schemas.microsoft.com/office/drawing/2014/main" id="{7CC34E39-7310-7442-846F-66689DD005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3158" y="6376901"/>
            <a:ext cx="2084796" cy="25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82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5" y="1048477"/>
            <a:ext cx="11290300" cy="4945932"/>
          </a:xfrm>
        </p:spPr>
        <p:txBody>
          <a:bodyPr/>
          <a:lstStyle>
            <a:lvl1pPr>
              <a:spcBef>
                <a:spcPts val="889"/>
              </a:spcBef>
              <a:defRPr/>
            </a:lvl1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0390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4501" y="1185864"/>
            <a:ext cx="5543551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185864"/>
            <a:ext cx="5543549" cy="4692651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2826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667" b="1"/>
            </a:lvl1pPr>
            <a:lvl2pPr marL="507847" indent="0">
              <a:buNone/>
              <a:defRPr sz="2267" b="1"/>
            </a:lvl2pPr>
            <a:lvl3pPr marL="1015695" indent="0">
              <a:buNone/>
              <a:defRPr sz="2000" b="1"/>
            </a:lvl3pPr>
            <a:lvl4pPr marL="1523539" indent="0">
              <a:buNone/>
              <a:defRPr sz="1733" b="1"/>
            </a:lvl4pPr>
            <a:lvl5pPr marL="2031380" indent="0">
              <a:buNone/>
              <a:defRPr sz="1733" b="1"/>
            </a:lvl5pPr>
            <a:lvl6pPr marL="2539226" indent="0">
              <a:buNone/>
              <a:defRPr sz="1733" b="1"/>
            </a:lvl6pPr>
            <a:lvl7pPr marL="3047073" indent="0">
              <a:buNone/>
              <a:defRPr sz="1733" b="1"/>
            </a:lvl7pPr>
            <a:lvl8pPr marL="3554915" indent="0">
              <a:buNone/>
              <a:defRPr sz="1733" b="1"/>
            </a:lvl8pPr>
            <a:lvl9pPr marL="4062760" indent="0">
              <a:buNone/>
              <a:defRPr sz="17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6"/>
            <a:ext cx="5389033" cy="39512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267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1845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5000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1"/>
            <a:ext cx="4011084" cy="1162051"/>
          </a:xfrm>
        </p:spPr>
        <p:txBody>
          <a:bodyPr anchor="b"/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267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267"/>
            </a:lvl6pPr>
            <a:lvl7pPr>
              <a:defRPr sz="2267"/>
            </a:lvl7pPr>
            <a:lvl8pPr>
              <a:defRPr sz="2267"/>
            </a:lvl8pPr>
            <a:lvl9pPr>
              <a:defRPr sz="22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4"/>
          </a:xfrm>
        </p:spPr>
        <p:txBody>
          <a:bodyPr/>
          <a:lstStyle>
            <a:lvl1pPr marL="0" indent="0">
              <a:buNone/>
              <a:defRPr sz="2267"/>
            </a:lvl1pPr>
            <a:lvl2pPr marL="507847" indent="0">
              <a:buNone/>
              <a:defRPr sz="1333"/>
            </a:lvl2pPr>
            <a:lvl3pPr marL="1015695" indent="0">
              <a:buNone/>
              <a:defRPr sz="1067"/>
            </a:lvl3pPr>
            <a:lvl4pPr marL="1523539" indent="0">
              <a:buNone/>
              <a:defRPr sz="933"/>
            </a:lvl4pPr>
            <a:lvl5pPr marL="2031380" indent="0">
              <a:buNone/>
              <a:defRPr sz="933"/>
            </a:lvl5pPr>
            <a:lvl6pPr marL="2539226" indent="0">
              <a:buNone/>
              <a:defRPr sz="933"/>
            </a:lvl6pPr>
            <a:lvl7pPr marL="3047073" indent="0">
              <a:buNone/>
              <a:defRPr sz="933"/>
            </a:lvl7pPr>
            <a:lvl8pPr marL="3554915" indent="0">
              <a:buNone/>
              <a:defRPr sz="933"/>
            </a:lvl8pPr>
            <a:lvl9pPr marL="4062760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7" descr="ti_logo_powerpoint_1_line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72483" y="6376352"/>
            <a:ext cx="2083152" cy="257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831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033" y="142885"/>
            <a:ext cx="11277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5" y="1058866"/>
            <a:ext cx="11290300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90004" y="5923723"/>
            <a:ext cx="2844800" cy="2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933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6209263"/>
            <a:ext cx="119051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5351" y="6209263"/>
            <a:ext cx="2815167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72" tIns="50784" rIns="101572" bIns="50784">
            <a:spAutoFit/>
          </a:bodyPr>
          <a:lstStyle/>
          <a:p>
            <a:pPr marL="0" marR="0" indent="0" algn="l" defTabSz="1015695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33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252167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50784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10156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52353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203138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252159" indent="-252159" algn="l" rtl="0" eaLnBrk="1" fontAlgn="base" hangingPunct="1">
        <a:spcBef>
          <a:spcPts val="889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8335" indent="-259215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2pPr>
      <a:lvl3pPr marL="948683" indent="-183393" algn="l" rtl="0" eaLnBrk="1" fontAlgn="base" hangingPunct="1">
        <a:spcBef>
          <a:spcPct val="15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334857" indent="-259215" algn="l" rtl="0" eaLnBrk="1" fontAlgn="base" hangingPunct="1">
        <a:spcBef>
          <a:spcPct val="5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4pPr>
      <a:lvl5pPr marL="1654020" indent="-192213" algn="l" rtl="0" eaLnBrk="1" fontAlgn="base" hangingPunct="1">
        <a:spcBef>
          <a:spcPct val="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</a:defRPr>
      </a:lvl5pPr>
      <a:lvl6pPr marL="216186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6pPr>
      <a:lvl7pPr marL="2669715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7pPr>
      <a:lvl8pPr marL="3177561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8pPr>
      <a:lvl9pPr marL="368540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847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69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539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38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226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073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491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276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9033" y="142885"/>
            <a:ext cx="112776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5" y="1058866"/>
            <a:ext cx="11290300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90004" y="5923723"/>
            <a:ext cx="2844800" cy="20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933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2663C74-62AB-B64B-BCBB-0866ABE6E2D3}"/>
              </a:ext>
            </a:extLst>
          </p:cNvPr>
          <p:cNvCxnSpPr>
            <a:cxnSpLocks/>
          </p:cNvCxnSpPr>
          <p:nvPr userDrawn="1"/>
        </p:nvCxnSpPr>
        <p:spPr>
          <a:xfrm>
            <a:off x="0" y="6209263"/>
            <a:ext cx="1190519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31">
            <a:extLst>
              <a:ext uri="{FF2B5EF4-FFF2-40B4-BE49-F238E27FC236}">
                <a16:creationId xmlns:a16="http://schemas.microsoft.com/office/drawing/2014/main" id="{BBEA79FD-0CFB-464E-959F-0C18C604804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5351" y="6195581"/>
            <a:ext cx="2815167" cy="2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572" tIns="50784" rIns="101572" bIns="50784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933" dirty="0">
                <a:cs typeface="+mn-cs"/>
              </a:rPr>
              <a:t>TI Confidential – NDA Restrictions</a:t>
            </a:r>
          </a:p>
        </p:txBody>
      </p:sp>
    </p:spTree>
    <p:extLst>
      <p:ext uri="{BB962C8B-B14F-4D97-AF65-F5344CB8AC3E}">
        <p14:creationId xmlns:p14="http://schemas.microsoft.com/office/powerpoint/2010/main" val="53783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507847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1015695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523539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203138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252159" indent="-252159" algn="l" rtl="0" eaLnBrk="1" fontAlgn="base" hangingPunct="1">
        <a:spcBef>
          <a:spcPts val="889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38335" indent="-259215" algn="l" rtl="0" eaLnBrk="1" fontAlgn="base" hangingPunct="1">
        <a:spcBef>
          <a:spcPct val="20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2pPr>
      <a:lvl3pPr marL="948683" indent="-183393" algn="l" rtl="0" eaLnBrk="1" fontAlgn="base" hangingPunct="1">
        <a:spcBef>
          <a:spcPct val="15000"/>
        </a:spcBef>
        <a:spcAft>
          <a:spcPct val="0"/>
        </a:spcAft>
        <a:buChar char="•"/>
        <a:defRPr sz="2133">
          <a:solidFill>
            <a:schemeClr val="tx1"/>
          </a:solidFill>
          <a:latin typeface="+mn-lt"/>
        </a:defRPr>
      </a:lvl3pPr>
      <a:lvl4pPr marL="1334857" indent="-259215" algn="l" rtl="0" eaLnBrk="1" fontAlgn="base" hangingPunct="1">
        <a:spcBef>
          <a:spcPct val="5000"/>
        </a:spcBef>
        <a:spcAft>
          <a:spcPct val="0"/>
        </a:spcAft>
        <a:buChar char="–"/>
        <a:defRPr sz="2133">
          <a:solidFill>
            <a:schemeClr val="tx1"/>
          </a:solidFill>
          <a:latin typeface="+mn-lt"/>
        </a:defRPr>
      </a:lvl4pPr>
      <a:lvl5pPr marL="1654020" indent="-192213" algn="l" rtl="0" eaLnBrk="1" fontAlgn="base" hangingPunct="1">
        <a:spcBef>
          <a:spcPct val="0"/>
        </a:spcBef>
        <a:spcAft>
          <a:spcPct val="0"/>
        </a:spcAft>
        <a:buChar char="»"/>
        <a:defRPr sz="2133">
          <a:solidFill>
            <a:schemeClr val="tx1"/>
          </a:solidFill>
          <a:latin typeface="+mn-lt"/>
        </a:defRPr>
      </a:lvl5pPr>
      <a:lvl6pPr marL="216186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6pPr>
      <a:lvl7pPr marL="2669715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7pPr>
      <a:lvl8pPr marL="3177561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8pPr>
      <a:lvl9pPr marL="3685407" indent="-192213" algn="l" rtl="0" eaLnBrk="1" fontAlgn="base" hangingPunct="1">
        <a:spcBef>
          <a:spcPct val="0"/>
        </a:spcBef>
        <a:spcAft>
          <a:spcPct val="0"/>
        </a:spcAft>
        <a:buChar char="»"/>
        <a:defRPr sz="17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847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69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3539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138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9226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7073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4915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2760" algn="l" defTabSz="1015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D60923-7B2A-4CE3-9687-8C113BE08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TI Comparisons - DPLL </a:t>
            </a:r>
            <a:r>
              <a:rPr lang="en-US" sz="4800" dirty="0"/>
              <a:t>Solution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B55F8BA-2EA5-43DF-A026-5173DD62F0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DS31408GN2, 8A34001, 8T49N240 vs LMK5Bxxxxx</a:t>
            </a:r>
          </a:p>
          <a:p>
            <a:r>
              <a:rPr lang="en-US" dirty="0"/>
              <a:t>TI Clocks and Timing Solution</a:t>
            </a:r>
          </a:p>
          <a:p>
            <a:r>
              <a:rPr lang="en-US" dirty="0"/>
              <a:t>06/2023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82085CE-F153-4EAD-AED6-B4E09F443C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C52F08-588C-488E-A5AB-DF69250DE862}" type="slidenum">
              <a:rPr kumimoji="0" lang="en-US" sz="933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933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880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A51E2BA-50D4-4C08-9711-3E2CF8E408F0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54501135"/>
              </p:ext>
            </p:extLst>
          </p:nvPr>
        </p:nvGraphicFramePr>
        <p:xfrm>
          <a:off x="1" y="0"/>
          <a:ext cx="1219200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7455">
                  <a:extLst>
                    <a:ext uri="{9D8B030D-6E8A-4147-A177-3AD203B41FA5}">
                      <a16:colId xmlns:a16="http://schemas.microsoft.com/office/drawing/2014/main" val="2068627054"/>
                    </a:ext>
                  </a:extLst>
                </a:gridCol>
                <a:gridCol w="1548545">
                  <a:extLst>
                    <a:ext uri="{9D8B030D-6E8A-4147-A177-3AD203B41FA5}">
                      <a16:colId xmlns:a16="http://schemas.microsoft.com/office/drawing/2014/main" val="963848671"/>
                    </a:ext>
                  </a:extLst>
                </a:gridCol>
                <a:gridCol w="2394427">
                  <a:extLst>
                    <a:ext uri="{9D8B030D-6E8A-4147-A177-3AD203B41FA5}">
                      <a16:colId xmlns:a16="http://schemas.microsoft.com/office/drawing/2014/main" val="2182928761"/>
                    </a:ext>
                  </a:extLst>
                </a:gridCol>
                <a:gridCol w="2503858">
                  <a:extLst>
                    <a:ext uri="{9D8B030D-6E8A-4147-A177-3AD203B41FA5}">
                      <a16:colId xmlns:a16="http://schemas.microsoft.com/office/drawing/2014/main" val="3438645225"/>
                    </a:ext>
                  </a:extLst>
                </a:gridCol>
                <a:gridCol w="2407390">
                  <a:extLst>
                    <a:ext uri="{9D8B030D-6E8A-4147-A177-3AD203B41FA5}">
                      <a16:colId xmlns:a16="http://schemas.microsoft.com/office/drawing/2014/main" val="826008845"/>
                    </a:ext>
                  </a:extLst>
                </a:gridCol>
                <a:gridCol w="2600326">
                  <a:extLst>
                    <a:ext uri="{9D8B030D-6E8A-4147-A177-3AD203B41FA5}">
                      <a16:colId xmlns:a16="http://schemas.microsoft.com/office/drawing/2014/main" val="133885802"/>
                    </a:ext>
                  </a:extLst>
                </a:gridCol>
              </a:tblGrid>
              <a:tr h="47846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Feature</a:t>
                      </a:r>
                    </a:p>
                  </a:txBody>
                  <a:tcPr marL="120945" marR="120945" marT="60960" marB="6096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DS31408GN2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8A34001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8T49N240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LMK5Bxxxxx</a:t>
                      </a:r>
                    </a:p>
                    <a:p>
                      <a:pPr algn="ctr"/>
                      <a:r>
                        <a:rPr lang="en-US" sz="1100" dirty="0"/>
                        <a:t>(</a:t>
                      </a:r>
                      <a:r>
                        <a:rPr lang="en-US" sz="1100" dirty="0" err="1"/>
                        <a:t>xxxxx</a:t>
                      </a:r>
                      <a:r>
                        <a:rPr lang="en-US" sz="1100" dirty="0"/>
                        <a:t> = 33216, 33414, 22212)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2545936106"/>
                  </a:ext>
                </a:extLst>
              </a:tr>
              <a:tr h="287079">
                <a:tc rowSpan="3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APLL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# APLL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3 (all LC-based VCOs)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 (LC-based VCOs)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1 (LC-based VCO)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2 or 3 (LC-based + BAW VCOs)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187910014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Input Frequency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12.8 MHz to 38.88 MHz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25 MHz to 54 MHz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10 MHz to 54 MHz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10 MHz to 156.25 MHz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205716463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90709" marR="90709" anchor="ctr"/>
                </a:tc>
                <a:tc>
                  <a:txBody>
                    <a:bodyPr/>
                    <a:lstStyle/>
                    <a:p>
                      <a:pPr marL="0" marR="0" lvl="0" indent="0" algn="l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Oscillator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Use 1 source: XO, TXCO, or OCXO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Use 1 source: XO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Use 1 source: XO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Use 1 source: XO, TXCO, or OCXO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3352009763"/>
                  </a:ext>
                </a:extLst>
              </a:tr>
              <a:tr h="287079">
                <a:tc rowSpan="9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DPLL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# DPLL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2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9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2 or 3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77102295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# Inputs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8 differential or SE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8 differential or 16 SE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2 differential or SE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Up to 4 differential or SE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3665895316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Programable BW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0.5 </a:t>
                      </a:r>
                      <a:r>
                        <a:rPr lang="en-US" sz="1000" dirty="0" err="1"/>
                        <a:t>mHz</a:t>
                      </a:r>
                      <a:r>
                        <a:rPr lang="en-US" sz="1000" dirty="0"/>
                        <a:t> to 400 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12 µHz to 22 kHz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0.2 Hz to 6.4 kHz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 </a:t>
                      </a:r>
                      <a:r>
                        <a:rPr lang="en-US" sz="1000" dirty="0" err="1"/>
                        <a:t>mHz</a:t>
                      </a:r>
                      <a:r>
                        <a:rPr lang="en-US" sz="1000" dirty="0"/>
                        <a:t> to 4 kHz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3770429285"/>
                  </a:ext>
                </a:extLst>
              </a:tr>
              <a:tr h="446567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Input Frequency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2 kHz to 750 MHz (MHz max for CMOS)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0.5 Hz to 1 GHz 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8 kHz to 867 MHz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0.5 Hz to 800 MHz (200 MHz max for CMOS)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2280142468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0709" marR="907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Hitless Switching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2551713273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Holdover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3586471225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90709" marR="907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Zero-delay Mode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3538718765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1 PPS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963314678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DCO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/>
                        <a:t>Yes (40 bit)</a:t>
                      </a:r>
                      <a:endParaRPr lang="en-US" sz="1000" dirty="0"/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4177670675"/>
                  </a:ext>
                </a:extLst>
              </a:tr>
              <a:tr h="287079">
                <a:tc rowSpan="6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Outputs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# Outputs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14 differential or SE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12 differential or 24 SE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4 differential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16 differential or 6 SE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2669407585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SYSREF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Yes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174052980"/>
                  </a:ext>
                </a:extLst>
              </a:tr>
              <a:tr h="44656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Output Frequency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&lt;1 Hz to 750 MHz (125 MHz max for CMOS/TTL)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0.5 Hz to 1 GHz (250 MHz max for CMOS)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8 kHz to 867 MHz (250 MHz max for CMOS)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 Hz to 1250 MHz (200 MHz max for CMOS)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412622184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Formats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LVDS, LVPECL, CML, CMOS/TTL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LVDS, LVPECL, HCSL, CML, LVCMOS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LVDS, LVPECL, HCSL, LVCMOS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LVDS, HSDS/LVPECL, LVCMOS, HCSL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944975438"/>
                  </a:ext>
                </a:extLst>
              </a:tr>
              <a:tr h="446567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b="1" dirty="0"/>
                        <a:t>RMS Jitter</a:t>
                      </a:r>
                    </a:p>
                    <a:p>
                      <a:pPr algn="l"/>
                      <a:r>
                        <a:rPr lang="en-US" sz="1000" b="1" dirty="0"/>
                        <a:t>(12 kHz to 20 MHz)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&lt; 1ps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At 156.25 MHz: 147-fs </a:t>
                      </a:r>
                      <a:r>
                        <a:rPr lang="en-US" sz="1000" dirty="0" err="1"/>
                        <a:t>typ</a:t>
                      </a:r>
                      <a:endParaRPr lang="en-US" sz="1000" dirty="0"/>
                    </a:p>
                    <a:p>
                      <a:pPr algn="l"/>
                      <a:r>
                        <a:rPr lang="en-US" sz="1000" dirty="0"/>
                        <a:t>(10 kHz to 20 MHz)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At 156.25 MHz: 178-fs </a:t>
                      </a:r>
                      <a:r>
                        <a:rPr lang="en-US" sz="1000" dirty="0" err="1"/>
                        <a:t>typ</a:t>
                      </a:r>
                      <a:endParaRPr lang="en-US" sz="1000" dirty="0"/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At 312.5 MHz: 42-fs </a:t>
                      </a:r>
                      <a:r>
                        <a:rPr lang="en-US" sz="1000" dirty="0" err="1"/>
                        <a:t>typ</a:t>
                      </a:r>
                      <a:endParaRPr lang="en-US" sz="1000" dirty="0"/>
                    </a:p>
                    <a:p>
                      <a:pPr algn="l"/>
                      <a:r>
                        <a:rPr lang="en-US" sz="1000" dirty="0"/>
                        <a:t>At 156.25 MHz: 47-fs </a:t>
                      </a:r>
                      <a:r>
                        <a:rPr lang="en-US" sz="1000" dirty="0" err="1"/>
                        <a:t>typ</a:t>
                      </a:r>
                      <a:endParaRPr lang="en-US" sz="1000" dirty="0"/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906317579"/>
                  </a:ext>
                </a:extLst>
              </a:tr>
              <a:tr h="287079"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10156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/>
                        <a:t>Output Power Supply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3.3 V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1.8 V, 2.5 V, or 3.3 V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1.8 V, 2.5 V, or 3.3 V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marR="0" lvl="0" indent="0" algn="l" defTabSz="7617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3.3 V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766170169"/>
                  </a:ext>
                </a:extLst>
              </a:tr>
              <a:tr h="28707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Package Size</a:t>
                      </a:r>
                    </a:p>
                  </a:txBody>
                  <a:tcPr marL="120945" marR="120945" marT="60960" marB="60960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US" sz="1000" dirty="0"/>
                    </a:p>
                  </a:txBody>
                  <a:tcPr marL="90709" marR="90709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17x17 mm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10x10 mm CABGA-144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6x6 mm VFQFN-40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9x9 mm VQFN-64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1085412642"/>
                  </a:ext>
                </a:extLst>
              </a:tr>
              <a:tr h="44656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/>
                        <a:t>Additional Features</a:t>
                      </a:r>
                    </a:p>
                  </a:txBody>
                  <a:tcPr marL="120945" marR="120945" marT="60960" marB="609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None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/>
                        <a:t>- Time-to-Digital Converter (TDC)</a:t>
                      </a:r>
                    </a:p>
                    <a:p>
                      <a:pPr algn="l"/>
                      <a:r>
                        <a:rPr lang="en-US" sz="1000" dirty="0"/>
                        <a:t>- Fractional output divider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1000" dirty="0"/>
                        <a:t>- Fractional output divider</a:t>
                      </a:r>
                    </a:p>
                  </a:txBody>
                  <a:tcPr marL="120945" marR="120945" marT="60960" marB="60960" anchor="ctr"/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000" dirty="0"/>
                        <a:t>TEC 40 bit (time elapsed counter)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US" sz="1000" dirty="0"/>
                        <a:t>APLL cascading mode</a:t>
                      </a:r>
                    </a:p>
                  </a:txBody>
                  <a:tcPr marL="120945" marR="120945" marT="60960" marB="60960" anchor="ctr"/>
                </a:tc>
                <a:extLst>
                  <a:ext uri="{0D108BD9-81ED-4DB2-BD59-A6C34878D82A}">
                    <a16:rowId xmlns:a16="http://schemas.microsoft.com/office/drawing/2014/main" val="717122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388603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9373073-F416-483F-8F2B-CD044DAA8384}" vid="{6173F036-FC0C-4626-A959-B89FAE2D00A6}"/>
    </a:ext>
  </a:extLst>
</a:theme>
</file>

<file path=ppt/theme/theme2.xml><?xml version="1.0" encoding="utf-8"?>
<a:theme xmlns:a="http://schemas.openxmlformats.org/drawingml/2006/main" name="1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8631CA30-24D9-4364-9488-FDB07E7FECF5}" vid="{48BA85CE-0C6B-49C4-A166-2FCF3F2F44D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2879</TotalTime>
  <Words>453</Words>
  <Application>Microsoft Office PowerPoint</Application>
  <PresentationFormat>Widescreen</PresentationFormat>
  <Paragraphs>119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FinalPowerpoint</vt:lpstr>
      <vt:lpstr>1_FinalPowerpoint</vt:lpstr>
      <vt:lpstr>TI Comparisons - DPLL Solution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Riley</dc:creator>
  <cp:lastModifiedBy>Ong, CP</cp:lastModifiedBy>
  <cp:revision>67</cp:revision>
  <dcterms:created xsi:type="dcterms:W3CDTF">2023-04-12T22:20:15Z</dcterms:created>
  <dcterms:modified xsi:type="dcterms:W3CDTF">2024-05-10T23:41:31Z</dcterms:modified>
</cp:coreProperties>
</file>