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3"/>
  </p:notesMasterIdLst>
  <p:handoutMasterIdLst>
    <p:handoutMasterId r:id="rId14"/>
  </p:handoutMasterIdLst>
  <p:sldIdLst>
    <p:sldId id="2308" r:id="rId3"/>
    <p:sldId id="2314" r:id="rId4"/>
    <p:sldId id="2309" r:id="rId5"/>
    <p:sldId id="2310" r:id="rId6"/>
    <p:sldId id="2315" r:id="rId7"/>
    <p:sldId id="2312" r:id="rId8"/>
    <p:sldId id="2316" r:id="rId9"/>
    <p:sldId id="2313" r:id="rId10"/>
    <p:sldId id="2311" r:id="rId11"/>
    <p:sldId id="2317" r:id="rId12"/>
  </p:sldIdLst>
  <p:sldSz cx="9144000" cy="5143500" type="screen16x9"/>
  <p:notesSz cx="6858000" cy="9144000"/>
  <p:embeddedFontLst>
    <p:embeddedFont>
      <p:font typeface="微软雅黑" panose="020B0503020204020204" charset="-122"/>
      <p:regular r:id="rId19"/>
    </p:embeddedFont>
    <p:embeddedFont>
      <p:font typeface="Calibri" panose="020F0502020204030204" charset="0"/>
      <p:regular r:id="rId20"/>
      <p:bold r:id="rId21"/>
      <p:italic r:id="rId22"/>
      <p:boldItalic r:id="rId23"/>
    </p:embeddedFont>
  </p:embeddedFontLst>
  <p:custDataLst>
    <p:tags r:id="rId24"/>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9" userDrawn="1">
          <p15:clr>
            <a:srgbClr val="A4A3A4"/>
          </p15:clr>
        </p15:guide>
        <p15:guide id="2" pos="5588" userDrawn="1">
          <p15:clr>
            <a:srgbClr val="A4A3A4"/>
          </p15:clr>
        </p15:guide>
        <p15:guide id="3" pos="280" userDrawn="1">
          <p15:clr>
            <a:srgbClr val="A4A3A4"/>
          </p15:clr>
        </p15:guide>
        <p15:guide id="5" orient="horz" pos="2767" userDrawn="1">
          <p15:clr>
            <a:srgbClr val="A4A3A4"/>
          </p15:clr>
        </p15:guide>
        <p15:guide id="7" pos="5471" userDrawn="1">
          <p15:clr>
            <a:srgbClr val="A4A3A4"/>
          </p15:clr>
        </p15:guide>
        <p15:guide id="8" pos="3199" userDrawn="1">
          <p15:clr>
            <a:srgbClr val="A4A3A4"/>
          </p15:clr>
        </p15:guide>
        <p15:guide id="9" orient="horz" pos="189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hangc" initials="z" lastIdx="1" clrIdx="0"/>
  <p:cmAuthor id="1" name="秦川物联网—创发办李恒" initials="HL" lastIdx="1" clrIdx="0"/>
  <p:cmAuthor id="2" name="yejianglin" initials="y" lastIdx="15" clrIdx="1"/>
  <p:cmAuthor id="3" name="lenovo" initials="l" lastIdx="6" clrIdx="2"/>
  <p:cmAuthor id="4" name="Administrator" initials="A" lastIdx="4" clrIdx="3"/>
  <p:cmAuthor id="5" name="宋洁然" initials="宋" lastIdx="2" clrIdx="1"/>
  <p:cmAuthor id="6" name="ming qiu" initials="m" lastIdx="17" clrIdx="1"/>
  <p:cmAuthor id="7" name="1206988966@qq.com" initials="1" lastIdx="1" clrIdx="2"/>
  <p:cmAuthor id="8" name="姜伟光" initials="姜" lastIdx="1" clrIdx="0"/>
  <p:cmAuthor id="9" name="znzz-lq" initials="z" lastIdx="4" clrIdx="6"/>
  <p:cmAuthor id="10" name="wanqing yao" initials="wy" lastIdx="3" clrIdx="7"/>
  <p:cmAuthor id="12" name="GYWLW-ZJ" initials="G" lastIdx="1" clrIdx="11"/>
  <p:cmAuthor id="13" name="OSC Guo Donghui(郭栋辉)(UAES-EH/ESE)" initials="OGD" lastIdx="23" clrIdx="12"/>
  <p:cmAuthor id="663851982" name="心有昤希" initials="心" lastIdx="1" clrIdx="1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E1817"/>
    <a:srgbClr val="C29DBE"/>
    <a:srgbClr val="FFFFFF"/>
    <a:srgbClr val="404040"/>
    <a:srgbClr val="9B1211"/>
    <a:srgbClr val="55607C"/>
    <a:srgbClr val="E83030"/>
    <a:srgbClr val="030303"/>
    <a:srgbClr val="DF6613"/>
    <a:srgbClr val="C41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2" autoAdjust="0"/>
    <p:restoredTop sz="94660"/>
  </p:normalViewPr>
  <p:slideViewPr>
    <p:cSldViewPr snapToGrid="0" showGuides="1">
      <p:cViewPr varScale="1">
        <p:scale>
          <a:sx n="99" d="100"/>
          <a:sy n="99" d="100"/>
        </p:scale>
        <p:origin x="64" y="292"/>
      </p:cViewPr>
      <p:guideLst>
        <p:guide orient="horz" pos="1969"/>
        <p:guide pos="5588"/>
        <p:guide pos="280"/>
        <p:guide orient="horz" pos="2767"/>
        <p:guide pos="5471"/>
        <p:guide pos="3199"/>
        <p:guide orient="horz" pos="1893"/>
      </p:guideLst>
    </p:cSldViewPr>
  </p:slideViewPr>
  <p:notesTextViewPr>
    <p:cViewPr>
      <p:scale>
        <a:sx n="1" d="1"/>
        <a:sy n="1" d="1"/>
      </p:scale>
      <p:origin x="0" y="0"/>
    </p:cViewPr>
  </p:notesTextViewPr>
  <p:sorterViewPr>
    <p:cViewPr>
      <p:scale>
        <a:sx n="100" d="100"/>
        <a:sy n="100" d="100"/>
      </p:scale>
      <p:origin x="0" y="-2237"/>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75.xml"/><Relationship Id="rId23" Type="http://schemas.openxmlformats.org/officeDocument/2006/relationships/font" Target="fonts/font5.fntdata"/><Relationship Id="rId22" Type="http://schemas.openxmlformats.org/officeDocument/2006/relationships/font" Target="fonts/font4.fntdata"/><Relationship Id="rId21" Type="http://schemas.openxmlformats.org/officeDocument/2006/relationships/font" Target="fonts/font3.fntdata"/><Relationship Id="rId20" Type="http://schemas.openxmlformats.org/officeDocument/2006/relationships/font" Target="fonts/font2.fntdata"/><Relationship Id="rId2" Type="http://schemas.openxmlformats.org/officeDocument/2006/relationships/theme" Target="theme/theme1.xml"/><Relationship Id="rId19" Type="http://schemas.openxmlformats.org/officeDocument/2006/relationships/font" Target="fonts/font1.fntdata"/><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cs typeface="思源黑体 CN Bold" panose="020B08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思源黑体 CN Bold" panose="020B0800000000000000" charset="-122"/>
              </a:rPr>
            </a:fld>
            <a:endParaRPr lang="zh-CN" altLang="en-US">
              <a:cs typeface="思源黑体 CN Bold" panose="020B08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cs typeface="思源黑体 CN Bold" panose="020B08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思源黑体 CN Bold" panose="020B0800000000000000" charset="-122"/>
              </a:rPr>
            </a:fld>
            <a:endParaRPr lang="zh-CN" altLang="en-US">
              <a:cs typeface="思源黑体 CN Bold" panose="020B0800000000000000"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cs typeface="思源黑体 CN Bold" panose="020B08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cs typeface="思源黑体 CN Bold" panose="020B0800000000000000"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cs typeface="思源黑体 CN Bold" panose="020B08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cs typeface="思源黑体 CN Bold" panose="020B0800000000000000"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思源黑体 CN Bold" panose="020B0800000000000000" charset="-122"/>
      </a:defRPr>
    </a:lvl1pPr>
    <a:lvl2pPr marL="457200" algn="l" defTabSz="914400" rtl="0" eaLnBrk="1" latinLnBrk="0" hangingPunct="1">
      <a:defRPr sz="1200" kern="1200">
        <a:solidFill>
          <a:schemeClr val="tx1"/>
        </a:solidFill>
        <a:latin typeface="+mn-lt"/>
        <a:ea typeface="+mn-ea"/>
        <a:cs typeface="思源黑体 CN Bold" panose="020B0800000000000000" charset="-122"/>
      </a:defRPr>
    </a:lvl2pPr>
    <a:lvl3pPr marL="914400" algn="l" defTabSz="914400" rtl="0" eaLnBrk="1" latinLnBrk="0" hangingPunct="1">
      <a:defRPr sz="1200" kern="1200">
        <a:solidFill>
          <a:schemeClr val="tx1"/>
        </a:solidFill>
        <a:latin typeface="+mn-lt"/>
        <a:ea typeface="+mn-ea"/>
        <a:cs typeface="思源黑体 CN Bold" panose="020B0800000000000000" charset="-122"/>
      </a:defRPr>
    </a:lvl3pPr>
    <a:lvl4pPr marL="1371600" algn="l" defTabSz="914400" rtl="0" eaLnBrk="1" latinLnBrk="0" hangingPunct="1">
      <a:defRPr sz="1200" kern="1200">
        <a:solidFill>
          <a:schemeClr val="tx1"/>
        </a:solidFill>
        <a:latin typeface="+mn-lt"/>
        <a:ea typeface="+mn-ea"/>
        <a:cs typeface="思源黑体 CN Bold" panose="020B0800000000000000" charset="-122"/>
      </a:defRPr>
    </a:lvl4pPr>
    <a:lvl5pPr marL="1828800" algn="l" defTabSz="914400" rtl="0" eaLnBrk="1" latinLnBrk="0" hangingPunct="1">
      <a:defRPr sz="1200" kern="1200">
        <a:solidFill>
          <a:schemeClr val="tx1"/>
        </a:solidFill>
        <a:latin typeface="+mn-lt"/>
        <a:ea typeface="+mn-ea"/>
        <a:cs typeface="思源黑体 CN Bold" panose="020B08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899100" y="2670300"/>
            <a:ext cx="7349400" cy="1104300"/>
          </a:xfrm>
        </p:spPr>
        <p:txBody>
          <a:bodyPr lIns="90000" tIns="46800" rIns="90000" bIns="46800">
            <a:normAutofit/>
          </a:bodyPr>
          <a:lstStyle>
            <a:lvl1pPr marL="0" indent="0" algn="ctr">
              <a:lnSpc>
                <a:spcPct val="110000"/>
              </a:lnSpc>
              <a:buNone/>
              <a:defRPr sz="1800" spc="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500"/>
            <a:ext cx="8229600" cy="41121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899100" y="2670300"/>
            <a:ext cx="7349400" cy="353700"/>
          </a:xfrm>
        </p:spPr>
        <p:txBody>
          <a:bodyPr lIns="90000" tIns="46800" rIns="90000" bIns="46800">
            <a:normAutofit/>
          </a:bodyPr>
          <a:lstStyle>
            <a:lvl1pPr algn="ctr">
              <a:lnSpc>
                <a:spcPct val="110000"/>
              </a:lnSpc>
              <a:buNone/>
              <a:defRPr sz="18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pic>
        <p:nvPicPr>
          <p:cNvPr id="6" name="图片 5" descr="C:\Users\Administrator\Desktop\6.png6"/>
          <p:cNvPicPr>
            <a:picLocks noChangeAspect="1"/>
          </p:cNvPicPr>
          <p:nvPr userDrawn="1"/>
        </p:nvPicPr>
        <p:blipFill>
          <a:blip r:embed="rId2"/>
          <a:srcRect/>
          <a:stretch>
            <a:fillRect/>
          </a:stretch>
        </p:blipFill>
        <p:spPr>
          <a:xfrm flipH="1">
            <a:off x="-3886" y="-17145"/>
            <a:ext cx="2672170" cy="3240024"/>
          </a:xfrm>
          <a:prstGeom prst="rect">
            <a:avLst/>
          </a:prstGeom>
        </p:spPr>
      </p:pic>
      <p:pic>
        <p:nvPicPr>
          <p:cNvPr id="14" name="图片 13" descr="C:\Users\Administrator\Desktop\6.png6"/>
          <p:cNvPicPr>
            <a:picLocks noChangeAspect="1"/>
          </p:cNvPicPr>
          <p:nvPr userDrawn="1"/>
        </p:nvPicPr>
        <p:blipFill>
          <a:blip r:embed="rId2"/>
          <a:srcRect r="66655" b="78201"/>
          <a:stretch>
            <a:fillRect/>
          </a:stretch>
        </p:blipFill>
        <p:spPr>
          <a:xfrm>
            <a:off x="2540794" y="329089"/>
            <a:ext cx="1021929" cy="810006"/>
          </a:xfrm>
          <a:prstGeom prst="rect">
            <a:avLst/>
          </a:prstGeom>
        </p:spPr>
      </p:pic>
      <p:pic>
        <p:nvPicPr>
          <p:cNvPr id="7" name="图片 6" descr="C:\Users\Administrator\Desktop\4s.png4s"/>
          <p:cNvPicPr>
            <a:picLocks noChangeAspect="1"/>
          </p:cNvPicPr>
          <p:nvPr userDrawn="1"/>
        </p:nvPicPr>
        <p:blipFill>
          <a:blip r:embed="rId3"/>
          <a:srcRect/>
          <a:stretch>
            <a:fillRect/>
          </a:stretch>
        </p:blipFill>
        <p:spPr>
          <a:xfrm flipH="1">
            <a:off x="4880134" y="3799205"/>
            <a:ext cx="4263108" cy="134969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s 01">
    <p:spTree>
      <p:nvGrpSpPr>
        <p:cNvPr id="1" name=""/>
        <p:cNvGrpSpPr/>
        <p:nvPr/>
      </p:nvGrpSpPr>
      <p:grpSpPr>
        <a:xfrm>
          <a:off x="0" y="0"/>
          <a:ext cx="0" cy="0"/>
          <a:chOff x="0" y="0"/>
          <a:chExt cx="0" cy="0"/>
        </a:xfrm>
      </p:grpSpPr>
      <p:pic>
        <p:nvPicPr>
          <p:cNvPr id="3" name="图片 2" descr="C:\Users\Administrator\Desktop\6.png6"/>
          <p:cNvPicPr>
            <a:picLocks noChangeAspect="1"/>
          </p:cNvPicPr>
          <p:nvPr userDrawn="1"/>
        </p:nvPicPr>
        <p:blipFill>
          <a:blip r:embed="rId2"/>
          <a:srcRect/>
          <a:stretch>
            <a:fillRect/>
          </a:stretch>
        </p:blipFill>
        <p:spPr>
          <a:xfrm>
            <a:off x="6473114" y="-7620"/>
            <a:ext cx="2672170" cy="3240024"/>
          </a:xfrm>
          <a:prstGeom prst="rect">
            <a:avLst/>
          </a:prstGeom>
        </p:spPr>
      </p:pic>
      <p:pic>
        <p:nvPicPr>
          <p:cNvPr id="14" name="图片 13" descr="C:\Users\Administrator\Desktop\6.png6"/>
          <p:cNvPicPr>
            <a:picLocks noChangeAspect="1"/>
          </p:cNvPicPr>
          <p:nvPr userDrawn="1"/>
        </p:nvPicPr>
        <p:blipFill>
          <a:blip r:embed="rId2"/>
          <a:srcRect r="66655" b="78201"/>
          <a:stretch>
            <a:fillRect/>
          </a:stretch>
        </p:blipFill>
        <p:spPr>
          <a:xfrm flipH="1">
            <a:off x="5588794" y="262414"/>
            <a:ext cx="1021929" cy="810006"/>
          </a:xfrm>
          <a:prstGeom prst="rect">
            <a:avLst/>
          </a:prstGeom>
        </p:spPr>
      </p:pic>
      <p:pic>
        <p:nvPicPr>
          <p:cNvPr id="10" name="图片 9" descr="3"/>
          <p:cNvPicPr>
            <a:picLocks noChangeAspect="1"/>
          </p:cNvPicPr>
          <p:nvPr userDrawn="1"/>
        </p:nvPicPr>
        <p:blipFill>
          <a:blip r:embed="rId3"/>
          <a:stretch>
            <a:fillRect/>
          </a:stretch>
        </p:blipFill>
        <p:spPr>
          <a:xfrm flipH="1">
            <a:off x="-7620" y="2725579"/>
            <a:ext cx="4037928" cy="2430018"/>
          </a:xfrm>
          <a:prstGeom prst="rect">
            <a:avLst/>
          </a:prstGeom>
        </p:spPr>
      </p:pic>
      <p:pic>
        <p:nvPicPr>
          <p:cNvPr id="11" name="图片 10" descr="C:\Users\Administrator\Desktop\32ss.png32ss"/>
          <p:cNvPicPr>
            <a:picLocks noChangeAspect="1"/>
          </p:cNvPicPr>
          <p:nvPr userDrawn="1"/>
        </p:nvPicPr>
        <p:blipFill>
          <a:blip r:embed="rId4"/>
          <a:srcRect/>
          <a:stretch>
            <a:fillRect/>
          </a:stretch>
        </p:blipFill>
        <p:spPr>
          <a:xfrm>
            <a:off x="2589531" y="4100989"/>
            <a:ext cx="1057275" cy="81000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目录页_五项目录">
    <p:bg>
      <p:bgPr>
        <a:solidFill>
          <a:schemeClr val="accent1"/>
        </a:solidFill>
        <a:effectLst/>
      </p:bgPr>
    </p:bg>
    <p:spTree>
      <p:nvGrpSpPr>
        <p:cNvPr id="1" name=""/>
        <p:cNvGrpSpPr/>
        <p:nvPr/>
      </p:nvGrpSpPr>
      <p:grpSpPr>
        <a:xfrm>
          <a:off x="0" y="0"/>
          <a:ext cx="0" cy="0"/>
          <a:chOff x="0" y="0"/>
          <a:chExt cx="0" cy="0"/>
        </a:xfrm>
      </p:grpSpPr>
      <p:sp>
        <p:nvSpPr>
          <p:cNvPr id="2" name="矩形 1"/>
          <p:cNvSpPr/>
          <p:nvPr userDrawn="1"/>
        </p:nvSpPr>
        <p:spPr>
          <a:xfrm>
            <a:off x="675711" y="0"/>
            <a:ext cx="7792578" cy="51435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endParaRPr>
          </a:p>
        </p:txBody>
      </p:sp>
      <p:sp>
        <p:nvSpPr>
          <p:cNvPr id="3" name="矩形 2"/>
          <p:cNvSpPr/>
          <p:nvPr userDrawn="1"/>
        </p:nvSpPr>
        <p:spPr>
          <a:xfrm>
            <a:off x="675712" y="0"/>
            <a:ext cx="4017732" cy="5143500"/>
          </a:xfrm>
          <a:prstGeom prst="rect">
            <a:avLst/>
          </a:prstGeom>
          <a:solidFill>
            <a:schemeClr val="bg1"/>
          </a:solidFill>
          <a:ln>
            <a:noFill/>
          </a:ln>
          <a:effectLst>
            <a:outerShdw blurRad="254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endParaRPr>
          </a:p>
        </p:txBody>
      </p:sp>
      <p:sp>
        <p:nvSpPr>
          <p:cNvPr id="14" name="文本占位符 10"/>
          <p:cNvSpPr>
            <a:spLocks noGrp="1"/>
          </p:cNvSpPr>
          <p:nvPr>
            <p:ph type="body" sz="quarter" idx="11"/>
          </p:nvPr>
        </p:nvSpPr>
        <p:spPr>
          <a:xfrm>
            <a:off x="5237030" y="937910"/>
            <a:ext cx="2788973" cy="369633"/>
          </a:xfrm>
          <a:prstGeom prst="rect">
            <a:avLst/>
          </a:prstGeom>
        </p:spPr>
        <p:txBody>
          <a:bodyPr/>
          <a:lstStyle>
            <a:lvl1pPr marL="0" indent="0">
              <a:lnSpc>
                <a:spcPct val="100000"/>
              </a:lnSpc>
              <a:buNone/>
              <a:defRPr sz="2100" b="1">
                <a:solidFill>
                  <a:schemeClr val="bg1"/>
                </a:solidFill>
              </a:defRPr>
            </a:lvl1pPr>
          </a:lstStyle>
          <a:p>
            <a:pPr lvl="0"/>
            <a:r>
              <a:rPr kumimoji="1" lang="zh-CN" altLang="en-US"/>
              <a:t>单击此处编辑母版文本样式</a:t>
            </a:r>
            <a:endParaRPr kumimoji="1" lang="zh-CN" altLang="en-US"/>
          </a:p>
        </p:txBody>
      </p:sp>
      <p:sp>
        <p:nvSpPr>
          <p:cNvPr id="15" name="文本占位符 10"/>
          <p:cNvSpPr>
            <a:spLocks noGrp="1"/>
          </p:cNvSpPr>
          <p:nvPr>
            <p:ph type="body" sz="quarter" idx="12"/>
          </p:nvPr>
        </p:nvSpPr>
        <p:spPr>
          <a:xfrm>
            <a:off x="5237030" y="2358381"/>
            <a:ext cx="2788973" cy="369633"/>
          </a:xfrm>
          <a:prstGeom prst="rect">
            <a:avLst/>
          </a:prstGeom>
        </p:spPr>
        <p:txBody>
          <a:bodyPr/>
          <a:lstStyle>
            <a:lvl1pPr marL="0" indent="0">
              <a:lnSpc>
                <a:spcPct val="100000"/>
              </a:lnSpc>
              <a:buNone/>
              <a:defRPr sz="2100" b="1">
                <a:solidFill>
                  <a:schemeClr val="bg1"/>
                </a:solidFill>
              </a:defRPr>
            </a:lvl1pPr>
          </a:lstStyle>
          <a:p>
            <a:pPr lvl="0"/>
            <a:r>
              <a:rPr kumimoji="1" lang="zh-CN" altLang="en-US"/>
              <a:t>单击此处编辑母版文本样式</a:t>
            </a:r>
            <a:endParaRPr kumimoji="1" lang="zh-CN" altLang="en-US"/>
          </a:p>
        </p:txBody>
      </p:sp>
      <p:sp>
        <p:nvSpPr>
          <p:cNvPr id="16" name="文本占位符 10"/>
          <p:cNvSpPr>
            <a:spLocks noGrp="1"/>
          </p:cNvSpPr>
          <p:nvPr>
            <p:ph type="body" sz="quarter" idx="13"/>
          </p:nvPr>
        </p:nvSpPr>
        <p:spPr>
          <a:xfrm>
            <a:off x="5237030" y="3778853"/>
            <a:ext cx="2788973" cy="369633"/>
          </a:xfrm>
          <a:prstGeom prst="rect">
            <a:avLst/>
          </a:prstGeom>
        </p:spPr>
        <p:txBody>
          <a:bodyPr/>
          <a:lstStyle>
            <a:lvl1pPr marL="0" indent="0">
              <a:lnSpc>
                <a:spcPct val="100000"/>
              </a:lnSpc>
              <a:buNone/>
              <a:defRPr sz="2100" b="1">
                <a:solidFill>
                  <a:schemeClr val="bg1"/>
                </a:solidFill>
              </a:defRPr>
            </a:lvl1pPr>
          </a:lstStyle>
          <a:p>
            <a:pPr lvl="0"/>
            <a:r>
              <a:rPr kumimoji="1" lang="zh-CN" altLang="en-US"/>
              <a:t>单击此处编辑母版文本样式</a:t>
            </a:r>
            <a:endParaRPr kumimoji="1" lang="zh-CN" altLang="en-US"/>
          </a:p>
        </p:txBody>
      </p:sp>
      <p:sp>
        <p:nvSpPr>
          <p:cNvPr id="17" name="文本占位符 10"/>
          <p:cNvSpPr>
            <a:spLocks noGrp="1"/>
          </p:cNvSpPr>
          <p:nvPr>
            <p:ph type="body" sz="quarter" idx="14" hasCustomPrompt="1"/>
          </p:nvPr>
        </p:nvSpPr>
        <p:spPr>
          <a:xfrm>
            <a:off x="1657994" y="1962180"/>
            <a:ext cx="2053167" cy="1043757"/>
          </a:xfrm>
          <a:prstGeom prst="rect">
            <a:avLst/>
          </a:prstGeom>
        </p:spPr>
        <p:txBody>
          <a:bodyPr/>
          <a:lstStyle>
            <a:lvl1pPr marL="0" indent="0" algn="ctr">
              <a:lnSpc>
                <a:spcPct val="100000"/>
              </a:lnSpc>
              <a:buNone/>
              <a:defRPr sz="6000" b="1">
                <a:solidFill>
                  <a:schemeClr val="tx2"/>
                </a:solidFill>
              </a:defRPr>
            </a:lvl1pPr>
          </a:lstStyle>
          <a:p>
            <a:pPr lvl="0"/>
            <a:r>
              <a:rPr kumimoji="1" lang="zh-CN" altLang="en-US"/>
              <a:t>标题</a:t>
            </a:r>
            <a:endParaRPr kumimoji="1" lang="zh-CN" altLang="en-US"/>
          </a:p>
        </p:txBody>
      </p:sp>
      <p:sp>
        <p:nvSpPr>
          <p:cNvPr id="8" name="文本占位符 10"/>
          <p:cNvSpPr>
            <a:spLocks noGrp="1"/>
          </p:cNvSpPr>
          <p:nvPr>
            <p:ph type="body" sz="quarter" idx="15"/>
          </p:nvPr>
        </p:nvSpPr>
        <p:spPr>
          <a:xfrm>
            <a:off x="5237030" y="3068617"/>
            <a:ext cx="2788973" cy="369633"/>
          </a:xfrm>
          <a:prstGeom prst="rect">
            <a:avLst/>
          </a:prstGeom>
        </p:spPr>
        <p:txBody>
          <a:bodyPr/>
          <a:lstStyle>
            <a:lvl1pPr marL="0" indent="0">
              <a:lnSpc>
                <a:spcPct val="100000"/>
              </a:lnSpc>
              <a:buNone/>
              <a:defRPr sz="2100" b="1">
                <a:solidFill>
                  <a:schemeClr val="bg1"/>
                </a:solidFill>
              </a:defRPr>
            </a:lvl1pPr>
          </a:lstStyle>
          <a:p>
            <a:pPr lvl="0"/>
            <a:r>
              <a:rPr kumimoji="1" lang="zh-CN" altLang="en-US"/>
              <a:t>单击此处编辑母版文本样式</a:t>
            </a:r>
            <a:endParaRPr kumimoji="1" lang="zh-CN" altLang="en-US"/>
          </a:p>
        </p:txBody>
      </p:sp>
      <p:sp>
        <p:nvSpPr>
          <p:cNvPr id="9" name="文本占位符 10"/>
          <p:cNvSpPr>
            <a:spLocks noGrp="1"/>
          </p:cNvSpPr>
          <p:nvPr>
            <p:ph type="body" sz="quarter" idx="16"/>
          </p:nvPr>
        </p:nvSpPr>
        <p:spPr>
          <a:xfrm>
            <a:off x="5237030" y="1648145"/>
            <a:ext cx="2788973" cy="369633"/>
          </a:xfrm>
          <a:prstGeom prst="rect">
            <a:avLst/>
          </a:prstGeom>
        </p:spPr>
        <p:txBody>
          <a:bodyPr/>
          <a:lstStyle>
            <a:lvl1pPr marL="0" indent="0">
              <a:lnSpc>
                <a:spcPct val="100000"/>
              </a:lnSpc>
              <a:buNone/>
              <a:defRPr sz="2100" b="1">
                <a:solidFill>
                  <a:schemeClr val="bg1"/>
                </a:solidFill>
              </a:defRPr>
            </a:lvl1pPr>
          </a:lstStyle>
          <a:p>
            <a:pPr lvl="0"/>
            <a:r>
              <a:rPr kumimoji="1" lang="zh-CN" altLang="en-US"/>
              <a:t>单击此处编辑母版文本样式</a:t>
            </a:r>
            <a:endParaRPr kumimoji="1"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副标题页">
    <p:bg>
      <p:bgPr>
        <a:solidFill>
          <a:schemeClr val="accent1"/>
        </a:solidFill>
        <a:effectLst/>
      </p:bgPr>
    </p:bg>
    <p:spTree>
      <p:nvGrpSpPr>
        <p:cNvPr id="1" name=""/>
        <p:cNvGrpSpPr/>
        <p:nvPr/>
      </p:nvGrpSpPr>
      <p:grpSpPr>
        <a:xfrm>
          <a:off x="0" y="0"/>
          <a:ext cx="0" cy="0"/>
          <a:chOff x="0" y="0"/>
          <a:chExt cx="0" cy="0"/>
        </a:xfrm>
      </p:grpSpPr>
      <p:sp>
        <p:nvSpPr>
          <p:cNvPr id="2" name="矩形 1"/>
          <p:cNvSpPr/>
          <p:nvPr userDrawn="1"/>
        </p:nvSpPr>
        <p:spPr>
          <a:xfrm>
            <a:off x="675711" y="0"/>
            <a:ext cx="7792578" cy="51435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endParaRPr>
          </a:p>
        </p:txBody>
      </p:sp>
      <p:sp>
        <p:nvSpPr>
          <p:cNvPr id="3" name="矩形 2"/>
          <p:cNvSpPr/>
          <p:nvPr userDrawn="1"/>
        </p:nvSpPr>
        <p:spPr>
          <a:xfrm>
            <a:off x="251222" y="1261637"/>
            <a:ext cx="7256279" cy="2069933"/>
          </a:xfrm>
          <a:prstGeom prst="rect">
            <a:avLst/>
          </a:prstGeom>
          <a:solidFill>
            <a:schemeClr val="bg1"/>
          </a:solidFill>
          <a:ln>
            <a:noFill/>
          </a:ln>
          <a:effectLst>
            <a:outerShdw blurRad="254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endParaRPr>
          </a:p>
        </p:txBody>
      </p:sp>
      <p:sp>
        <p:nvSpPr>
          <p:cNvPr id="4" name="文本占位符 10"/>
          <p:cNvSpPr>
            <a:spLocks noGrp="1"/>
          </p:cNvSpPr>
          <p:nvPr>
            <p:ph type="body" sz="quarter" idx="10"/>
          </p:nvPr>
        </p:nvSpPr>
        <p:spPr>
          <a:xfrm>
            <a:off x="454113" y="1471577"/>
            <a:ext cx="6832511" cy="1660736"/>
          </a:xfrm>
          <a:prstGeom prst="rect">
            <a:avLst/>
          </a:prstGeom>
        </p:spPr>
        <p:txBody>
          <a:bodyPr/>
          <a:lstStyle>
            <a:lvl1pPr marL="0" indent="0">
              <a:lnSpc>
                <a:spcPct val="100000"/>
              </a:lnSpc>
              <a:buNone/>
              <a:defRPr sz="4950" b="1">
                <a:solidFill>
                  <a:schemeClr val="tx2"/>
                </a:solidFill>
              </a:defRPr>
            </a:lvl1pPr>
          </a:lstStyle>
          <a:p>
            <a:pPr lvl="0"/>
            <a:r>
              <a:rPr kumimoji="1" lang="zh-CN" altLang="en-US"/>
              <a:t>单击此处编辑母版文本样式</a:t>
            </a:r>
            <a:endParaRPr kumimoji="1" lang="zh-CN" altLang="en-US"/>
          </a:p>
        </p:txBody>
      </p:sp>
      <p:sp>
        <p:nvSpPr>
          <p:cNvPr id="5" name="文本占位符 10"/>
          <p:cNvSpPr>
            <a:spLocks noGrp="1"/>
          </p:cNvSpPr>
          <p:nvPr>
            <p:ph type="body" sz="quarter" idx="12"/>
          </p:nvPr>
        </p:nvSpPr>
        <p:spPr>
          <a:xfrm>
            <a:off x="857798" y="3401201"/>
            <a:ext cx="6428826" cy="280619"/>
          </a:xfrm>
          <a:prstGeom prst="rect">
            <a:avLst/>
          </a:prstGeom>
        </p:spPr>
        <p:txBody>
          <a:bodyPr/>
          <a:lstStyle>
            <a:lvl1pPr marL="0" indent="0">
              <a:lnSpc>
                <a:spcPct val="100000"/>
              </a:lnSpc>
              <a:buNone/>
              <a:defRPr sz="1350" b="0">
                <a:solidFill>
                  <a:schemeClr val="tx2">
                    <a:lumMod val="60000"/>
                    <a:lumOff val="40000"/>
                  </a:schemeClr>
                </a:solidFill>
              </a:defRPr>
            </a:lvl1pPr>
          </a:lstStyle>
          <a:p>
            <a:pPr lvl="0"/>
            <a:r>
              <a:rPr kumimoji="1" lang="zh-CN" altLang="en-US"/>
              <a:t>单击此处编辑母版文本样式</a:t>
            </a:r>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456300" y="1117800"/>
            <a:ext cx="8226900" cy="3569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456300" y="1125900"/>
            <a:ext cx="3882600" cy="35613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4808700" y="1125900"/>
            <a:ext cx="3882600" cy="35613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500"/>
            <a:ext cx="4006800" cy="32967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4676813" y="1390500"/>
            <a:ext cx="4006800" cy="32967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3"/>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685800" y="685800"/>
            <a:ext cx="6876900" cy="3771900"/>
          </a:xfrm>
        </p:spPr>
        <p:txBody>
          <a:bodyPr vert="eaVert" lIns="46800" tIns="46800" rIns="46800" bIns="46800"/>
          <a:lstStyle>
            <a:lvl1pPr marL="171450" indent="-171450">
              <a:spcAft>
                <a:spcPts val="1000"/>
              </a:spcAft>
              <a:defRPr spc="300"/>
            </a:lvl1pPr>
            <a:lvl2pPr marL="514350" indent="-171450">
              <a:defRPr spc="300"/>
            </a:lvl2pPr>
            <a:lvl3pPr marL="857250" indent="-171450">
              <a:defRPr spc="300"/>
            </a:lvl3pPr>
            <a:lvl4pPr marL="1200150" indent="-171450">
              <a:defRPr spc="300"/>
            </a:lvl4pPr>
            <a:lvl5pPr marL="1543050" indent="-17145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tags" Target="../tags/tag62.xml"/><Relationship Id="rId20" Type="http://schemas.openxmlformats.org/officeDocument/2006/relationships/tags" Target="../tags/tag61.xml"/><Relationship Id="rId2" Type="http://schemas.openxmlformats.org/officeDocument/2006/relationships/slideLayout" Target="../slideLayouts/slideLayout2.xml"/><Relationship Id="rId19" Type="http://schemas.openxmlformats.org/officeDocument/2006/relationships/tags" Target="../tags/tag60.xml"/><Relationship Id="rId18" Type="http://schemas.openxmlformats.org/officeDocument/2006/relationships/tags" Target="../tags/tag59.xml"/><Relationship Id="rId17" Type="http://schemas.openxmlformats.org/officeDocument/2006/relationships/tags" Target="../tags/tag58.xml"/><Relationship Id="rId16" Type="http://schemas.openxmlformats.org/officeDocument/2006/relationships/tags" Target="../tags/tag57.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7"/>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8"/>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9"/>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0"/>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2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5.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6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8.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0.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tags" Target="../tags/tag72.xml"/><Relationship Id="rId1" Type="http://schemas.openxmlformats.org/officeDocument/2006/relationships/tags" Target="../tags/tag71.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45770" y="88265"/>
            <a:ext cx="7966075" cy="521970"/>
          </a:xfrm>
          <a:prstGeom prst="rect">
            <a:avLst/>
          </a:prstGeom>
          <a:solidFill>
            <a:schemeClr val="accent1">
              <a:lumMod val="20000"/>
              <a:lumOff val="80000"/>
            </a:schemeClr>
          </a:solidFill>
          <a:ln>
            <a:noFill/>
          </a:ln>
        </p:spPr>
        <p:txBody>
          <a:bodyPr wrap="square" rtlCol="0">
            <a:spAutoFit/>
          </a:bodyPr>
          <a:lstStyle/>
          <a:p>
            <a:r>
              <a:rPr lang="en-US" altLang="zh-CN" sz="1400" dirty="0"/>
              <a:t>1.</a:t>
            </a:r>
            <a:r>
              <a:rPr lang="zh-CN" altLang="en-US" sz="1400" dirty="0"/>
              <a:t>持续发报及温度跳变原因分析</a:t>
            </a:r>
            <a:endParaRPr lang="zh-CN" altLang="en-US" sz="1400" dirty="0"/>
          </a:p>
          <a:p>
            <a:r>
              <a:rPr lang="en-US" altLang="zh-CN" sz="1400" dirty="0"/>
              <a:t>Analysis of the Causes of Continuous Telegraphy and Temperature Jump</a:t>
            </a:r>
            <a:endParaRPr lang="en-US" altLang="zh-CN" sz="1400" dirty="0"/>
          </a:p>
        </p:txBody>
      </p:sp>
      <p:sp>
        <p:nvSpPr>
          <p:cNvPr id="5" name="文本框 4"/>
          <p:cNvSpPr txBox="1"/>
          <p:nvPr/>
        </p:nvSpPr>
        <p:spPr>
          <a:xfrm>
            <a:off x="445770" y="610235"/>
            <a:ext cx="7966076" cy="484732"/>
          </a:xfrm>
          <a:prstGeom prst="rect">
            <a:avLst/>
          </a:prstGeom>
          <a:noFill/>
        </p:spPr>
        <p:txBody>
          <a:bodyPr wrap="square" rtlCol="0">
            <a:noAutofit/>
          </a:bodyPr>
          <a:lstStyle/>
          <a:p>
            <a:pPr marL="285750" indent="-285750" algn="l">
              <a:buFont typeface="Wingdings" panose="05000000000000000000" charset="0"/>
              <a:buChar char="u"/>
            </a:pPr>
            <a:r>
              <a:rPr lang="zh-CN" altLang="en-US" dirty="0">
                <a:latin typeface="微软雅黑" panose="020B0503020204020204" charset="-122"/>
                <a:ea typeface="微软雅黑" panose="020B0503020204020204" charset="-122"/>
                <a:sym typeface="+mn-ea"/>
              </a:rPr>
              <a:t>如下图，红框字段为数据包序号字段。正常情况下，在发报时，每更新一次数据，该序号自动增一。</a:t>
            </a:r>
            <a:endParaRPr lang="zh-CN" altLang="en-US" dirty="0">
              <a:latin typeface="微软雅黑" panose="020B0503020204020204" charset="-122"/>
              <a:ea typeface="微软雅黑" panose="020B0503020204020204" charset="-122"/>
              <a:sym typeface="+mn-ea"/>
            </a:endParaRPr>
          </a:p>
          <a:p>
            <a:pPr marL="285750" indent="-285750" algn="l">
              <a:buFont typeface="Wingdings" panose="05000000000000000000" charset="0"/>
              <a:buChar char="u"/>
            </a:pPr>
            <a:r>
              <a:rPr lang="en-US" altLang="zh-CN" dirty="0">
                <a:latin typeface="微软雅黑" panose="020B0503020204020204" charset="-122"/>
                <a:ea typeface="微软雅黑" panose="020B0503020204020204" charset="-122"/>
                <a:sym typeface="+mn-ea"/>
              </a:rPr>
              <a:t>As shown in the figure below, the field in the red box is the data packet sequence number field. Under normal circumstances, during telegraphy, this sequence number automatically increments by 1 each time the data is updated. However, in the figure, after the sequence number increases to 0x28, it suddenly changes to 0x00 and then continues to increment. This indicates that the system has experienced a reset</a:t>
            </a:r>
            <a:endParaRPr lang="en-US" altLang="zh-CN" dirty="0">
              <a:latin typeface="微软雅黑" panose="020B0503020204020204" charset="-122"/>
              <a:ea typeface="微软雅黑" panose="020B0503020204020204" charset="-122"/>
              <a:sym typeface="+mn-ea"/>
            </a:endParaRPr>
          </a:p>
        </p:txBody>
      </p:sp>
      <p:sp>
        <p:nvSpPr>
          <p:cNvPr id="7" name="文本框 6"/>
          <p:cNvSpPr txBox="1"/>
          <p:nvPr>
            <p:custDataLst>
              <p:tags r:id="rId2"/>
            </p:custDataLst>
          </p:nvPr>
        </p:nvSpPr>
        <p:spPr>
          <a:xfrm>
            <a:off x="445770" y="2130652"/>
            <a:ext cx="7966076" cy="441529"/>
          </a:xfrm>
          <a:prstGeom prst="rect">
            <a:avLst/>
          </a:prstGeom>
          <a:noFill/>
        </p:spPr>
        <p:txBody>
          <a:bodyPr wrap="square" rtlCol="0">
            <a:noAutofit/>
          </a:bodyPr>
          <a:lstStyle/>
          <a:p>
            <a:pPr marL="285750" indent="-285750" algn="l">
              <a:buFont typeface="Wingdings" panose="05000000000000000000" charset="0"/>
              <a:buChar char="u"/>
            </a:pPr>
            <a:r>
              <a:rPr lang="zh-CN" altLang="en-US" dirty="0">
                <a:latin typeface="微软雅黑" panose="020B0503020204020204" charset="-122"/>
                <a:ea typeface="微软雅黑" panose="020B0503020204020204" charset="-122"/>
                <a:sym typeface="+mn-ea"/>
              </a:rPr>
              <a:t>温度跳变原因：系统发生复位后，温度、电压等</a:t>
            </a:r>
            <a:r>
              <a:rPr lang="en-US" altLang="zh-CN" dirty="0">
                <a:latin typeface="微软雅黑" panose="020B0503020204020204" charset="-122"/>
                <a:ea typeface="微软雅黑" panose="020B0503020204020204" charset="-122"/>
                <a:sym typeface="+mn-ea"/>
              </a:rPr>
              <a:t>buffer</a:t>
            </a:r>
            <a:r>
              <a:rPr lang="zh-CN" altLang="en-US" dirty="0">
                <a:latin typeface="微软雅黑" panose="020B0503020204020204" charset="-122"/>
                <a:ea typeface="微软雅黑" panose="020B0503020204020204" charset="-122"/>
                <a:sym typeface="+mn-ea"/>
              </a:rPr>
              <a:t>的值还未来得及更新，最初发报的数据是随机值。这与温度发生跳变只发生在数据包序号</a:t>
            </a:r>
            <a:r>
              <a:rPr lang="en-US" altLang="zh-CN" dirty="0">
                <a:latin typeface="微软雅黑" panose="020B0503020204020204" charset="-122"/>
                <a:ea typeface="微软雅黑" panose="020B0503020204020204" charset="-122"/>
                <a:sym typeface="+mn-ea"/>
              </a:rPr>
              <a:t>0</a:t>
            </a:r>
            <a:r>
              <a:rPr lang="zh-CN" altLang="en-US" dirty="0">
                <a:latin typeface="微软雅黑" panose="020B0503020204020204" charset="-122"/>
                <a:ea typeface="微软雅黑" panose="020B0503020204020204" charset="-122"/>
                <a:sym typeface="+mn-ea"/>
              </a:rPr>
              <a:t>或</a:t>
            </a:r>
            <a:r>
              <a:rPr lang="en-US" altLang="zh-CN" dirty="0">
                <a:latin typeface="微软雅黑" panose="020B0503020204020204" charset="-122"/>
                <a:ea typeface="微软雅黑" panose="020B0503020204020204" charset="-122"/>
                <a:sym typeface="+mn-ea"/>
              </a:rPr>
              <a:t>1</a:t>
            </a:r>
            <a:r>
              <a:rPr lang="zh-CN" altLang="en-US" dirty="0">
                <a:latin typeface="微软雅黑" panose="020B0503020204020204" charset="-122"/>
                <a:ea typeface="微软雅黑" panose="020B0503020204020204" charset="-122"/>
                <a:sym typeface="+mn-ea"/>
              </a:rPr>
              <a:t>相印证。其它数据包的温度值都正常。</a:t>
            </a:r>
            <a:endParaRPr lang="zh-CN" altLang="en-US" dirty="0">
              <a:latin typeface="微软雅黑" panose="020B0503020204020204" charset="-122"/>
              <a:ea typeface="微软雅黑" panose="020B0503020204020204" charset="-122"/>
              <a:sym typeface="+mn-ea"/>
            </a:endParaRPr>
          </a:p>
          <a:p>
            <a:pPr marL="285750" indent="-285750" algn="l">
              <a:buFont typeface="Wingdings" panose="05000000000000000000" charset="0"/>
              <a:buChar char="u"/>
            </a:pPr>
            <a:r>
              <a:rPr lang="en-US" altLang="zh-CN" dirty="0">
                <a:latin typeface="微软雅黑" panose="020B0503020204020204" charset="-122"/>
                <a:ea typeface="微软雅黑" panose="020B0503020204020204" charset="-122"/>
                <a:sym typeface="+mn-ea"/>
              </a:rPr>
              <a:t>Causes of Temperature Jump: After the system resets, the values in buffers (such as those for temperature and voltage) do not have time to update. The data transmitted in the initial telegraphy is random values. This is consistent with the fact that temperature jumps only occur when the data packet sequence number is 0 or 1. The temperature values of other data packets are all normal</a:t>
            </a:r>
            <a:endParaRPr lang="en-US" altLang="zh-CN" dirty="0">
              <a:latin typeface="微软雅黑" panose="020B0503020204020204" charset="-122"/>
              <a:ea typeface="微软雅黑" panose="020B0503020204020204" charset="-122"/>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文本框 14"/>
          <p:cNvSpPr txBox="1"/>
          <p:nvPr>
            <p:custDataLst>
              <p:tags r:id="rId1"/>
            </p:custDataLst>
          </p:nvPr>
        </p:nvSpPr>
        <p:spPr>
          <a:xfrm>
            <a:off x="381635" y="1077595"/>
            <a:ext cx="8381365" cy="1746885"/>
          </a:xfrm>
          <a:prstGeom prst="rect">
            <a:avLst/>
          </a:prstGeom>
          <a:solidFill>
            <a:srgbClr val="FFFF00"/>
          </a:solidFill>
          <a:ln>
            <a:solidFill>
              <a:schemeClr val="tx1"/>
            </a:solidFill>
          </a:ln>
        </p:spPr>
        <p:txBody>
          <a:bodyPr wrap="square" rtlCol="0">
            <a:noAutofit/>
          </a:bodyPr>
          <a:lstStyle>
            <a:defPPr>
              <a:defRPr lang="zh-CN"/>
            </a:defPPr>
            <a:lvl1pPr>
              <a:defRPr sz="1400" b="1">
                <a:latin typeface="宋体" panose="02010600030101010101" pitchFamily="2" charset="-122"/>
                <a:ea typeface="宋体" panose="02010600030101010101" pitchFamily="2" charset="-122"/>
                <a:cs typeface="宋体" panose="02010600030101010101" pitchFamily="2" charset="-122"/>
              </a:defRPr>
            </a:lvl1pPr>
          </a:lstStyle>
          <a:p>
            <a:r>
              <a:rPr lang="zh-CN" altLang="en-US" dirty="0">
                <a:latin typeface="微软雅黑" panose="020B0503020204020204" charset="-122"/>
                <a:ea typeface="微软雅黑" panose="020B0503020204020204" charset="-122"/>
              </a:rPr>
              <a:t>结论： </a:t>
            </a:r>
            <a:endParaRPr lang="en-US" altLang="zh-CN" dirty="0">
              <a:latin typeface="微软雅黑" panose="020B0503020204020204" charset="-122"/>
              <a:ea typeface="微软雅黑" panose="020B0503020204020204" charset="-122"/>
            </a:endParaRPr>
          </a:p>
          <a:p>
            <a:r>
              <a:rPr lang="en-US" altLang="zh-CN" dirty="0">
                <a:latin typeface="微软雅黑" panose="020B0503020204020204" charset="-122"/>
                <a:ea typeface="微软雅黑" panose="020B0503020204020204" charset="-122"/>
              </a:rPr>
              <a:t>1.</a:t>
            </a:r>
            <a:r>
              <a:rPr lang="zh-CN" altLang="en-US" dirty="0">
                <a:latin typeface="微软雅黑" panose="020B0503020204020204" charset="-122"/>
                <a:ea typeface="微软雅黑" panose="020B0503020204020204" charset="-122"/>
              </a:rPr>
              <a:t>复位现象由</a:t>
            </a:r>
            <a:r>
              <a:rPr lang="en-US" altLang="zh-CN" dirty="0">
                <a:latin typeface="微软雅黑" panose="020B0503020204020204" charset="-122"/>
                <a:ea typeface="微软雅黑" panose="020B0503020204020204" charset="-122"/>
              </a:rPr>
              <a:t>MCU</a:t>
            </a:r>
            <a:r>
              <a:rPr lang="zh-CN" altLang="en-US" dirty="0">
                <a:latin typeface="微软雅黑" panose="020B0503020204020204" charset="-122"/>
                <a:ea typeface="微软雅黑" panose="020B0503020204020204" charset="-122"/>
              </a:rPr>
              <a:t>导致，该片</a:t>
            </a:r>
            <a:r>
              <a:rPr lang="en-US" altLang="zh-CN" dirty="0">
                <a:latin typeface="微软雅黑" panose="020B0503020204020204" charset="-122"/>
                <a:ea typeface="微软雅黑" panose="020B0503020204020204" charset="-122"/>
              </a:rPr>
              <a:t>MCU</a:t>
            </a:r>
            <a:r>
              <a:rPr lang="zh-CN" altLang="en-US" dirty="0">
                <a:latin typeface="微软雅黑" panose="020B0503020204020204" charset="-122"/>
                <a:ea typeface="微软雅黑" panose="020B0503020204020204" charset="-122"/>
              </a:rPr>
              <a:t>为异常件。</a:t>
            </a:r>
            <a:endParaRPr lang="en-US" altLang="zh-CN" dirty="0">
              <a:latin typeface="微软雅黑" panose="020B0503020204020204" charset="-122"/>
              <a:ea typeface="微软雅黑" panose="020B0503020204020204" charset="-122"/>
            </a:endParaRPr>
          </a:p>
          <a:p>
            <a:r>
              <a:rPr lang="en-US" altLang="zh-CN" dirty="0">
                <a:latin typeface="微软雅黑" panose="020B0503020204020204" charset="-122"/>
                <a:ea typeface="微软雅黑" panose="020B0503020204020204" charset="-122"/>
              </a:rPr>
              <a:t>2.</a:t>
            </a:r>
            <a:r>
              <a:rPr lang="zh-CN" altLang="en-US" dirty="0">
                <a:latin typeface="微软雅黑" panose="020B0503020204020204" charset="-122"/>
                <a:ea typeface="微软雅黑" panose="020B0503020204020204" charset="-122"/>
              </a:rPr>
              <a:t>到目前为止，该复位问题为发现的唯一一例。</a:t>
            </a:r>
            <a:endParaRPr lang="zh-CN" altLang="en-US" dirty="0">
              <a:latin typeface="微软雅黑" panose="020B0503020204020204" charset="-122"/>
              <a:ea typeface="微软雅黑" panose="020B0503020204020204" charset="-122"/>
            </a:endParaRPr>
          </a:p>
          <a:p>
            <a:r>
              <a:rPr lang="en-US" altLang="zh-CN" dirty="0">
                <a:latin typeface="微软雅黑" panose="020B0503020204020204" charset="-122"/>
                <a:ea typeface="微软雅黑" panose="020B0503020204020204" charset="-122"/>
              </a:rPr>
              <a:t>Conclusion:</a:t>
            </a:r>
            <a:endParaRPr lang="en-US" altLang="zh-CN" dirty="0">
              <a:latin typeface="微软雅黑" panose="020B0503020204020204" charset="-122"/>
              <a:ea typeface="微软雅黑" panose="020B0503020204020204" charset="-122"/>
            </a:endParaRPr>
          </a:p>
          <a:p>
            <a:r>
              <a:rPr lang="en-US" altLang="zh-CN" dirty="0">
                <a:latin typeface="微软雅黑" panose="020B0503020204020204" charset="-122"/>
                <a:ea typeface="微软雅黑" panose="020B0503020204020204" charset="-122"/>
              </a:rPr>
              <a:t>The reset phenomenon is caused by the MCU, and this specific MCU is identified as an abnormal unit.</a:t>
            </a:r>
            <a:endParaRPr lang="en-US" altLang="zh-CN" dirty="0">
              <a:latin typeface="微软雅黑" panose="020B0503020204020204" charset="-122"/>
              <a:ea typeface="微软雅黑" panose="020B0503020204020204" charset="-122"/>
            </a:endParaRPr>
          </a:p>
          <a:p>
            <a:r>
              <a:rPr lang="en-US" altLang="zh-CN" dirty="0">
                <a:latin typeface="微软雅黑" panose="020B0503020204020204" charset="-122"/>
                <a:ea typeface="微软雅黑" panose="020B0503020204020204" charset="-122"/>
              </a:rPr>
              <a:t>So far, this reset issue has been found in only one unit (no other cases have been detected).</a:t>
            </a:r>
            <a:endParaRPr lang="en-US" altLang="zh-CN" dirty="0">
              <a:latin typeface="微软雅黑" panose="020B0503020204020204" charset="-122"/>
              <a:ea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1"/>
          </p:cNvPicPr>
          <p:nvPr/>
        </p:nvPicPr>
        <p:blipFill>
          <a:blip r:embed="rId1"/>
          <a:stretch>
            <a:fillRect/>
          </a:stretch>
        </p:blipFill>
        <p:spPr>
          <a:xfrm>
            <a:off x="868045" y="1064260"/>
            <a:ext cx="6717030" cy="2641600"/>
          </a:xfrm>
          <a:prstGeom prst="rect">
            <a:avLst/>
          </a:prstGeom>
        </p:spPr>
      </p:pic>
      <p:sp>
        <p:nvSpPr>
          <p:cNvPr id="15" name="文本框 14"/>
          <p:cNvSpPr txBox="1"/>
          <p:nvPr>
            <p:custDataLst>
              <p:tags r:id="rId2"/>
            </p:custDataLst>
          </p:nvPr>
        </p:nvSpPr>
        <p:spPr>
          <a:xfrm>
            <a:off x="192897" y="3802062"/>
            <a:ext cx="8476115" cy="323215"/>
          </a:xfrm>
          <a:prstGeom prst="rect">
            <a:avLst/>
          </a:prstGeom>
          <a:solidFill>
            <a:srgbClr val="FFFF00"/>
          </a:solidFill>
          <a:ln>
            <a:solidFill>
              <a:schemeClr val="tx1"/>
            </a:solidFill>
          </a:ln>
        </p:spPr>
        <p:txBody>
          <a:bodyPr wrap="square" rtlCol="0">
            <a:noAutofit/>
          </a:bodyPr>
          <a:lstStyle>
            <a:defPPr>
              <a:defRPr lang="zh-CN"/>
            </a:defPPr>
            <a:lvl1pPr>
              <a:defRPr sz="1400" b="1">
                <a:latin typeface="宋体" panose="02010600030101010101" pitchFamily="2" charset="-122"/>
                <a:ea typeface="宋体" panose="02010600030101010101" pitchFamily="2" charset="-122"/>
                <a:cs typeface="宋体" panose="02010600030101010101" pitchFamily="2" charset="-122"/>
              </a:defRPr>
            </a:lvl1pPr>
          </a:lstStyle>
          <a:p>
            <a:r>
              <a:rPr lang="zh-CN" altLang="en-US" dirty="0">
                <a:latin typeface="微软雅黑" panose="020B0503020204020204" charset="-122"/>
                <a:ea typeface="微软雅黑" panose="020B0503020204020204" charset="-122"/>
              </a:rPr>
              <a:t>结论：持续发报原因是系统发生了异常复位。温度跳变是数据还未来得及更新导致，与温度采集部分无关。</a:t>
            </a:r>
            <a:endParaRPr lang="zh-CN" altLang="en-US" dirty="0">
              <a:latin typeface="微软雅黑" panose="020B0503020204020204" charset="-122"/>
              <a:ea typeface="微软雅黑" panose="020B0503020204020204" charset="-122"/>
            </a:endParaRPr>
          </a:p>
          <a:p>
            <a:endParaRPr lang="en-US" altLang="zh-CN" dirty="0">
              <a:latin typeface="微软雅黑" panose="020B0503020204020204" charset="-122"/>
              <a:ea typeface="微软雅黑" panose="020B0503020204020204" charset="-122"/>
            </a:endParaRPr>
          </a:p>
          <a:p>
            <a:r>
              <a:rPr lang="en-US" altLang="zh-CN" dirty="0">
                <a:latin typeface="微软雅黑" panose="020B0503020204020204" charset="-122"/>
                <a:ea typeface="微软雅黑" panose="020B0503020204020204" charset="-122"/>
              </a:rPr>
              <a:t>Conclusion: The cause of continuous telegraphy is an abnormal reset of the system. Temperature jumps result from data failing to update in time and have no connection to the temperature acquisition component.</a:t>
            </a:r>
            <a:endParaRPr lang="en-US" altLang="zh-CN" dirty="0">
              <a:latin typeface="微软雅黑" panose="020B0503020204020204" charset="-122"/>
              <a:ea typeface="微软雅黑" panose="020B0503020204020204" charset="-122"/>
            </a:endParaRPr>
          </a:p>
          <a:p>
            <a:r>
              <a:rPr lang="en-US" altLang="zh-CN" dirty="0">
                <a:latin typeface="微软雅黑" panose="020B0503020204020204" charset="-122"/>
                <a:ea typeface="微软雅黑" panose="020B0503020204020204" charset="-122"/>
              </a:rPr>
              <a:t>Explanation of Core Logic</a:t>
            </a:r>
            <a:endParaRPr lang="en-US" altLang="zh-CN" dirty="0">
              <a:latin typeface="微软雅黑" panose="020B0503020204020204" charset="-122"/>
              <a:ea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45770" y="302260"/>
            <a:ext cx="7195820" cy="521970"/>
          </a:xfrm>
          <a:prstGeom prst="rect">
            <a:avLst/>
          </a:prstGeom>
          <a:solidFill>
            <a:schemeClr val="accent1">
              <a:lumMod val="20000"/>
              <a:lumOff val="80000"/>
            </a:schemeClr>
          </a:solidFill>
          <a:ln>
            <a:noFill/>
          </a:ln>
        </p:spPr>
        <p:txBody>
          <a:bodyPr wrap="square" rtlCol="0">
            <a:spAutoFit/>
          </a:bodyPr>
          <a:lstStyle/>
          <a:p>
            <a:r>
              <a:rPr lang="en-US" altLang="zh-CN" sz="1400" dirty="0"/>
              <a:t>2.</a:t>
            </a:r>
            <a:r>
              <a:rPr lang="zh-CN" altLang="en-US" sz="1400" dirty="0"/>
              <a:t>飞线连接仿真器查看系统运行情况</a:t>
            </a:r>
            <a:endParaRPr lang="zh-CN" altLang="en-US" sz="1400" dirty="0"/>
          </a:p>
          <a:p>
            <a:r>
              <a:rPr lang="en-US" altLang="zh-CN" sz="1400" dirty="0"/>
              <a:t>Connect the emulator via flying leads to monitor the system operation</a:t>
            </a:r>
            <a:endParaRPr lang="en-US" altLang="zh-CN" sz="1400" dirty="0"/>
          </a:p>
        </p:txBody>
      </p:sp>
      <p:sp>
        <p:nvSpPr>
          <p:cNvPr id="5" name="文本框 4"/>
          <p:cNvSpPr txBox="1"/>
          <p:nvPr/>
        </p:nvSpPr>
        <p:spPr>
          <a:xfrm>
            <a:off x="445770" y="796749"/>
            <a:ext cx="7966076" cy="484732"/>
          </a:xfrm>
          <a:prstGeom prst="rect">
            <a:avLst/>
          </a:prstGeom>
          <a:noFill/>
        </p:spPr>
        <p:txBody>
          <a:bodyPr wrap="square" rtlCol="0">
            <a:noAutofit/>
          </a:bodyPr>
          <a:lstStyle/>
          <a:p>
            <a:pPr marL="285750" indent="-285750">
              <a:buFont typeface="Wingdings" panose="05000000000000000000" charset="0"/>
              <a:buChar char="u"/>
            </a:pPr>
            <a:r>
              <a:rPr lang="zh-CN" altLang="en-US" dirty="0">
                <a:latin typeface="微软雅黑" panose="020B0503020204020204" charset="-122"/>
                <a:ea typeface="微软雅黑" panose="020B0503020204020204" charset="-122"/>
                <a:sym typeface="+mn-ea"/>
              </a:rPr>
              <a:t>如下图，通过飞线，将故障件连接仿真器进行系统运行情况查看。跟踪程序运行，查看相关变量，未发现运行异常的情况。</a:t>
            </a:r>
            <a:r>
              <a:rPr lang="en-US" altLang="zh-CN" dirty="0">
                <a:latin typeface="微软雅黑" panose="020B0503020204020204" charset="-122"/>
                <a:ea typeface="微软雅黑" panose="020B0503020204020204" charset="-122"/>
                <a:sym typeface="+mn-ea"/>
              </a:rPr>
              <a:t>As shown in the figure below, the faulty unit is connected to the emulator via flying leads to monitor the system operation. During the process, the program execution was tracked and relevant variables were checked, with no abnormal operation detected</a:t>
            </a:r>
            <a:endParaRPr lang="en-US" altLang="zh-CN" dirty="0">
              <a:latin typeface="微软雅黑" panose="020B0503020204020204" charset="-122"/>
              <a:ea typeface="微软雅黑" panose="020B0503020204020204" charset="-122"/>
              <a:sym typeface="+mn-ea"/>
            </a:endParaRPr>
          </a:p>
        </p:txBody>
      </p:sp>
      <p:pic>
        <p:nvPicPr>
          <p:cNvPr id="6" name="图片 5"/>
          <p:cNvPicPr>
            <a:picLocks noChangeAspect="1"/>
          </p:cNvPicPr>
          <p:nvPr/>
        </p:nvPicPr>
        <p:blipFill>
          <a:blip r:embed="rId2"/>
          <a:stretch>
            <a:fillRect/>
          </a:stretch>
        </p:blipFill>
        <p:spPr>
          <a:xfrm>
            <a:off x="158080" y="2056838"/>
            <a:ext cx="4648618" cy="2817008"/>
          </a:xfrm>
          <a:prstGeom prst="rect">
            <a:avLst/>
          </a:prstGeom>
        </p:spPr>
      </p:pic>
      <p:pic>
        <p:nvPicPr>
          <p:cNvPr id="10" name="图片 9"/>
          <p:cNvPicPr>
            <a:picLocks noChangeAspect="1"/>
          </p:cNvPicPr>
          <p:nvPr/>
        </p:nvPicPr>
        <p:blipFill>
          <a:blip r:embed="rId3"/>
          <a:stretch>
            <a:fillRect/>
          </a:stretch>
        </p:blipFill>
        <p:spPr>
          <a:xfrm>
            <a:off x="5149724" y="2056839"/>
            <a:ext cx="3837025" cy="286577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45770" y="302260"/>
            <a:ext cx="7621270" cy="737235"/>
          </a:xfrm>
          <a:prstGeom prst="rect">
            <a:avLst/>
          </a:prstGeom>
          <a:solidFill>
            <a:schemeClr val="accent1">
              <a:lumMod val="20000"/>
              <a:lumOff val="80000"/>
            </a:schemeClr>
          </a:solidFill>
          <a:ln>
            <a:noFill/>
          </a:ln>
        </p:spPr>
        <p:txBody>
          <a:bodyPr wrap="square" rtlCol="0">
            <a:spAutoFit/>
          </a:bodyPr>
          <a:lstStyle/>
          <a:p>
            <a:r>
              <a:rPr lang="en-US" altLang="zh-CN" sz="1400" dirty="0"/>
              <a:t>3.</a:t>
            </a:r>
            <a:r>
              <a:rPr lang="zh-CN" altLang="en-US" sz="1400" dirty="0"/>
              <a:t>将故障件软件全部擦除，重新刷新代码，查看故障情况</a:t>
            </a:r>
            <a:endParaRPr lang="zh-CN" altLang="en-US" sz="1400" dirty="0"/>
          </a:p>
          <a:p>
            <a:r>
              <a:rPr lang="en-US" altLang="zh-CN" sz="1400" dirty="0"/>
              <a:t>Erase all software from the faulty unit, reflash the code, and then check for the occurrence of faults</a:t>
            </a:r>
            <a:endParaRPr lang="en-US" altLang="zh-CN" sz="1400" dirty="0"/>
          </a:p>
        </p:txBody>
      </p:sp>
      <p:sp>
        <p:nvSpPr>
          <p:cNvPr id="5" name="文本框 4"/>
          <p:cNvSpPr txBox="1"/>
          <p:nvPr/>
        </p:nvSpPr>
        <p:spPr>
          <a:xfrm>
            <a:off x="445770" y="979170"/>
            <a:ext cx="7966076" cy="484732"/>
          </a:xfrm>
          <a:prstGeom prst="rect">
            <a:avLst/>
          </a:prstGeom>
          <a:noFill/>
        </p:spPr>
        <p:txBody>
          <a:bodyPr wrap="square" rtlCol="0">
            <a:noAutofit/>
          </a:bodyPr>
          <a:lstStyle/>
          <a:p>
            <a:pPr marL="285750" indent="-285750">
              <a:buFont typeface="Wingdings" panose="05000000000000000000" charset="0"/>
              <a:buChar char="u"/>
            </a:pPr>
            <a:r>
              <a:rPr lang="zh-CN" altLang="en-US" dirty="0">
                <a:latin typeface="微软雅黑" panose="020B0503020204020204" charset="-122"/>
                <a:ea typeface="微软雅黑" panose="020B0503020204020204" charset="-122"/>
                <a:sym typeface="+mn-ea"/>
              </a:rPr>
              <a:t>如下图，红框字段为数据包序号字段，正常情况下，在发报时，每更新一次数据，该序号自动增一。重新刷写代码后，同样出现序号突然变为</a:t>
            </a:r>
            <a:r>
              <a:rPr lang="en-US" altLang="zh-CN" dirty="0">
                <a:latin typeface="微软雅黑" panose="020B0503020204020204" charset="-122"/>
                <a:ea typeface="微软雅黑" panose="020B0503020204020204" charset="-122"/>
                <a:sym typeface="+mn-ea"/>
              </a:rPr>
              <a:t>0x00</a:t>
            </a:r>
            <a:r>
              <a:rPr lang="zh-CN" altLang="en-US" dirty="0">
                <a:latin typeface="微软雅黑" panose="020B0503020204020204" charset="-122"/>
                <a:ea typeface="微软雅黑" panose="020B0503020204020204" charset="-122"/>
                <a:sym typeface="+mn-ea"/>
              </a:rPr>
              <a:t>，说明系统发生了复位，故障依旧。</a:t>
            </a:r>
            <a:endParaRPr lang="zh-CN" altLang="en-US" dirty="0">
              <a:latin typeface="微软雅黑" panose="020B0503020204020204" charset="-122"/>
              <a:ea typeface="微软雅黑" panose="020B0503020204020204" charset="-122"/>
              <a:sym typeface="+mn-ea"/>
            </a:endParaRPr>
          </a:p>
          <a:p>
            <a:pPr marL="285750" indent="-285750">
              <a:buFont typeface="Wingdings" panose="05000000000000000000" charset="0"/>
              <a:buChar char="u"/>
            </a:pPr>
            <a:r>
              <a:rPr lang="en-US" altLang="zh-CN" dirty="0">
                <a:latin typeface="微软雅黑" panose="020B0503020204020204" charset="-122"/>
                <a:ea typeface="微软雅黑" panose="020B0503020204020204" charset="-122"/>
                <a:sym typeface="+mn-ea"/>
              </a:rPr>
              <a:t>As shown in the figure below, the field in the red box is the data packet sequence number field. Under normal circumstances, during telegraphy, this sequence number automatically increments by 1 each time the data is updated. After reflashing the code, the sequence number still suddenly resets to 0x00. This indicates the system has experienced a reset, and the fault persists</a:t>
            </a:r>
            <a:endParaRPr lang="en-US" altLang="zh-CN" dirty="0">
              <a:latin typeface="微软雅黑" panose="020B0503020204020204" charset="-122"/>
              <a:ea typeface="微软雅黑" panose="020B0503020204020204"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59244" y="153204"/>
            <a:ext cx="3592259" cy="3053420"/>
          </a:xfrm>
          <a:prstGeom prst="rect">
            <a:avLst/>
          </a:prstGeom>
        </p:spPr>
      </p:pic>
      <p:sp>
        <p:nvSpPr>
          <p:cNvPr id="15" name="文本框 14"/>
          <p:cNvSpPr txBox="1"/>
          <p:nvPr>
            <p:custDataLst>
              <p:tags r:id="rId2"/>
            </p:custDataLst>
          </p:nvPr>
        </p:nvSpPr>
        <p:spPr>
          <a:xfrm>
            <a:off x="369393" y="3337560"/>
            <a:ext cx="8381367" cy="529241"/>
          </a:xfrm>
          <a:prstGeom prst="rect">
            <a:avLst/>
          </a:prstGeom>
          <a:solidFill>
            <a:srgbClr val="FFFF00"/>
          </a:solidFill>
          <a:ln>
            <a:solidFill>
              <a:schemeClr val="tx1"/>
            </a:solidFill>
          </a:ln>
        </p:spPr>
        <p:txBody>
          <a:bodyPr wrap="square" rtlCol="0">
            <a:noAutofit/>
          </a:bodyPr>
          <a:lstStyle>
            <a:defPPr>
              <a:defRPr lang="zh-CN"/>
            </a:defPPr>
            <a:lvl1pPr>
              <a:defRPr sz="1400" b="1">
                <a:latin typeface="宋体" panose="02010600030101010101" pitchFamily="2" charset="-122"/>
                <a:ea typeface="宋体" panose="02010600030101010101" pitchFamily="2" charset="-122"/>
                <a:cs typeface="宋体" panose="02010600030101010101" pitchFamily="2" charset="-122"/>
              </a:defRPr>
            </a:lvl1pPr>
          </a:lstStyle>
          <a:p>
            <a:r>
              <a:rPr lang="zh-CN" altLang="en-US" dirty="0">
                <a:latin typeface="微软雅黑" panose="020B0503020204020204" charset="-122"/>
                <a:ea typeface="微软雅黑" panose="020B0503020204020204" charset="-122"/>
              </a:rPr>
              <a:t>结论：刷新代码后，故障依旧。初步判断该故障与硬件电路相关，下一步将打开射频屏蔽盖，进一步排查复位电路、时钟震荡电路等。</a:t>
            </a:r>
            <a:endParaRPr lang="zh-CN" altLang="en-US" dirty="0">
              <a:latin typeface="微软雅黑" panose="020B0503020204020204" charset="-122"/>
              <a:ea typeface="微软雅黑" panose="020B0503020204020204" charset="-122"/>
            </a:endParaRPr>
          </a:p>
          <a:p>
            <a:endParaRPr lang="en-US" altLang="zh-CN" dirty="0">
              <a:latin typeface="微软雅黑" panose="020B0503020204020204" charset="-122"/>
              <a:ea typeface="微软雅黑" panose="020B0503020204020204" charset="-122"/>
            </a:endParaRPr>
          </a:p>
          <a:p>
            <a:r>
              <a:rPr lang="en-US" altLang="zh-CN" dirty="0">
                <a:latin typeface="微软雅黑" panose="020B0503020204020204" charset="-122"/>
                <a:ea typeface="微软雅黑" panose="020B0503020204020204" charset="-122"/>
              </a:rPr>
              <a:t>Conclusion: After reflashing the code, the fault still persists. It is initially determined that the fault is related to the hardware circuit. For the next step, the RF shield cover will be opened to further inspect the reset circuit, clock oscillation circuit, and other relevant components</a:t>
            </a:r>
            <a:endParaRPr lang="en-US" altLang="zh-CN" dirty="0">
              <a:latin typeface="微软雅黑" panose="020B0503020204020204" charset="-122"/>
              <a:ea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45770" y="302260"/>
            <a:ext cx="7195185" cy="306705"/>
          </a:xfrm>
          <a:prstGeom prst="rect">
            <a:avLst/>
          </a:prstGeom>
          <a:solidFill>
            <a:schemeClr val="accent1">
              <a:lumMod val="20000"/>
              <a:lumOff val="80000"/>
            </a:schemeClr>
          </a:solidFill>
          <a:ln>
            <a:noFill/>
          </a:ln>
        </p:spPr>
        <p:txBody>
          <a:bodyPr wrap="square" rtlCol="0">
            <a:spAutoFit/>
          </a:bodyPr>
          <a:lstStyle/>
          <a:p>
            <a:r>
              <a:rPr lang="en-US" altLang="zh-CN" sz="1400" dirty="0"/>
              <a:t>4.</a:t>
            </a:r>
            <a:r>
              <a:rPr lang="zh-CN" altLang="en-US" sz="1400" dirty="0"/>
              <a:t>更换晶振及</a:t>
            </a:r>
            <a:r>
              <a:rPr lang="en-US" altLang="zh-CN" sz="1400" dirty="0"/>
              <a:t>C4</a:t>
            </a:r>
            <a:r>
              <a:rPr lang="zh-CN" altLang="en-US" sz="1400" dirty="0"/>
              <a:t>、</a:t>
            </a:r>
            <a:r>
              <a:rPr lang="en-US" altLang="zh-CN" sz="1400" dirty="0"/>
              <a:t>C5</a:t>
            </a:r>
            <a:r>
              <a:rPr lang="zh-CN" altLang="en-US" sz="1400" dirty="0"/>
              <a:t>电容</a:t>
            </a:r>
            <a:r>
              <a:rPr lang="en-US" altLang="zh-CN" sz="1400" dirty="0"/>
              <a:t>Replace the crystal oscillator and the capacitors C4 and C5</a:t>
            </a:r>
            <a:endParaRPr lang="en-US" altLang="zh-CN" sz="1400" dirty="0"/>
          </a:p>
        </p:txBody>
      </p:sp>
      <p:sp>
        <p:nvSpPr>
          <p:cNvPr id="5" name="文本框 4"/>
          <p:cNvSpPr txBox="1"/>
          <p:nvPr/>
        </p:nvSpPr>
        <p:spPr>
          <a:xfrm>
            <a:off x="445770" y="610235"/>
            <a:ext cx="7966076" cy="484732"/>
          </a:xfrm>
          <a:prstGeom prst="rect">
            <a:avLst/>
          </a:prstGeom>
          <a:noFill/>
        </p:spPr>
        <p:txBody>
          <a:bodyPr wrap="square" rtlCol="0">
            <a:noAutofit/>
          </a:bodyPr>
          <a:lstStyle/>
          <a:p>
            <a:pPr marL="285750" indent="-285750">
              <a:buFont typeface="Wingdings" panose="05000000000000000000" charset="0"/>
              <a:buChar char="u"/>
            </a:pPr>
            <a:r>
              <a:rPr lang="zh-CN" altLang="en-US" dirty="0">
                <a:latin typeface="微软雅黑" panose="020B0503020204020204" charset="-122"/>
                <a:ea typeface="微软雅黑" panose="020B0503020204020204" charset="-122"/>
                <a:sym typeface="+mn-ea"/>
              </a:rPr>
              <a:t>如下图，更换</a:t>
            </a:r>
            <a:r>
              <a:rPr lang="en-US" altLang="zh-CN" dirty="0">
                <a:latin typeface="微软雅黑" panose="020B0503020204020204" charset="-122"/>
                <a:ea typeface="微软雅黑" panose="020B0503020204020204" charset="-122"/>
                <a:sym typeface="+mn-ea"/>
              </a:rPr>
              <a:t>32.768k</a:t>
            </a:r>
            <a:r>
              <a:rPr lang="zh-CN" altLang="en-US" dirty="0">
                <a:latin typeface="微软雅黑" panose="020B0503020204020204" charset="-122"/>
                <a:ea typeface="微软雅黑" panose="020B0503020204020204" charset="-122"/>
                <a:sym typeface="+mn-ea"/>
              </a:rPr>
              <a:t>晶振及</a:t>
            </a:r>
            <a:r>
              <a:rPr lang="en-US" altLang="zh-CN" sz="1200" dirty="0"/>
              <a:t>C4</a:t>
            </a:r>
            <a:r>
              <a:rPr lang="zh-CN" altLang="en-US" sz="1200" dirty="0"/>
              <a:t>、</a:t>
            </a:r>
            <a:r>
              <a:rPr lang="en-US" altLang="zh-CN" sz="1200" dirty="0"/>
              <a:t>C5</a:t>
            </a:r>
            <a:r>
              <a:rPr lang="zh-CN" altLang="en-US" sz="1200" dirty="0"/>
              <a:t>电容，用示波器测试其输出震荡信号，波形及频率正常。检测蓝牙广播信息，复位现象依旧。</a:t>
            </a:r>
            <a:r>
              <a:rPr lang="en-US" altLang="zh-CN" dirty="0">
                <a:latin typeface="微软雅黑" panose="020B0503020204020204" charset="-122"/>
                <a:ea typeface="微软雅黑" panose="020B0503020204020204" charset="-122"/>
                <a:sym typeface="+mn-ea"/>
              </a:rPr>
              <a:t>As shown in the figure below, the 32.768kHz crystal oscillator and capacitors C4/C5 were replaced. The output oscillation signal was tested with an oscilloscope, and both the waveform and frequency were normal. However, when detecting the Bluetooth broadcast information, the reset phenomenon still persisted.</a:t>
            </a:r>
            <a:endParaRPr lang="en-US" altLang="zh-CN" dirty="0">
              <a:latin typeface="微软雅黑" panose="020B0503020204020204" charset="-122"/>
              <a:ea typeface="微软雅黑" panose="020B0503020204020204" charset="-122"/>
              <a:sym typeface="+mn-ea"/>
            </a:endParaRPr>
          </a:p>
        </p:txBody>
      </p:sp>
      <p:pic>
        <p:nvPicPr>
          <p:cNvPr id="7" name="图片 6"/>
          <p:cNvPicPr>
            <a:picLocks noChangeAspect="1"/>
          </p:cNvPicPr>
          <p:nvPr/>
        </p:nvPicPr>
        <p:blipFill>
          <a:blip r:embed="rId2"/>
          <a:stretch>
            <a:fillRect/>
          </a:stretch>
        </p:blipFill>
        <p:spPr>
          <a:xfrm>
            <a:off x="442238" y="1732822"/>
            <a:ext cx="2904636" cy="2696016"/>
          </a:xfrm>
          <a:prstGeom prst="rect">
            <a:avLst/>
          </a:prstGeom>
        </p:spPr>
      </p:pic>
      <p:pic>
        <p:nvPicPr>
          <p:cNvPr id="11" name="图片 10"/>
          <p:cNvPicPr>
            <a:picLocks noChangeAspect="1"/>
          </p:cNvPicPr>
          <p:nvPr/>
        </p:nvPicPr>
        <p:blipFill>
          <a:blip r:embed="rId3"/>
          <a:stretch>
            <a:fillRect/>
          </a:stretch>
        </p:blipFill>
        <p:spPr>
          <a:xfrm>
            <a:off x="3523615" y="1849755"/>
            <a:ext cx="2508885" cy="2579370"/>
          </a:xfrm>
          <a:prstGeom prst="rect">
            <a:avLst/>
          </a:prstGeom>
        </p:spPr>
      </p:pic>
      <p:pic>
        <p:nvPicPr>
          <p:cNvPr id="13" name="图片 12"/>
          <p:cNvPicPr>
            <a:picLocks noChangeAspect="1"/>
          </p:cNvPicPr>
          <p:nvPr/>
        </p:nvPicPr>
        <p:blipFill>
          <a:blip r:embed="rId4"/>
          <a:stretch>
            <a:fillRect/>
          </a:stretch>
        </p:blipFill>
        <p:spPr>
          <a:xfrm>
            <a:off x="6469380" y="3117850"/>
            <a:ext cx="2280920" cy="1311275"/>
          </a:xfrm>
          <a:prstGeom prst="rect">
            <a:avLst/>
          </a:prstGeom>
        </p:spPr>
      </p:pic>
      <p:pic>
        <p:nvPicPr>
          <p:cNvPr id="16" name="图片 15"/>
          <p:cNvPicPr>
            <a:picLocks noChangeAspect="1"/>
          </p:cNvPicPr>
          <p:nvPr/>
        </p:nvPicPr>
        <p:blipFill>
          <a:blip r:embed="rId5"/>
          <a:stretch>
            <a:fillRect/>
          </a:stretch>
        </p:blipFill>
        <p:spPr>
          <a:xfrm>
            <a:off x="6526530" y="1682750"/>
            <a:ext cx="2245360" cy="1085215"/>
          </a:xfrm>
          <a:prstGeom prst="rect">
            <a:avLst/>
          </a:prstGeom>
        </p:spPr>
      </p:pic>
      <p:sp>
        <p:nvSpPr>
          <p:cNvPr id="17" name="文本框 16"/>
          <p:cNvSpPr txBox="1"/>
          <p:nvPr/>
        </p:nvSpPr>
        <p:spPr>
          <a:xfrm>
            <a:off x="705485" y="4429125"/>
            <a:ext cx="2125345" cy="714375"/>
          </a:xfrm>
          <a:prstGeom prst="rect">
            <a:avLst/>
          </a:prstGeom>
          <a:noFill/>
        </p:spPr>
        <p:txBody>
          <a:bodyPr wrap="square" rtlCol="0">
            <a:spAutoFit/>
          </a:bodyPr>
          <a:lstStyle/>
          <a:p>
            <a:pPr algn="l"/>
            <a:r>
              <a:rPr lang="zh-CN" altLang="en-US" dirty="0"/>
              <a:t>更换晶振及电容</a:t>
            </a:r>
            <a:endParaRPr lang="zh-CN" altLang="en-US" dirty="0"/>
          </a:p>
          <a:p>
            <a:pPr algn="l"/>
            <a:r>
              <a:rPr lang="en-US" altLang="zh-CN" dirty="0"/>
              <a:t>Replace the crystal oscillator and capacitors</a:t>
            </a:r>
            <a:endParaRPr lang="en-US" altLang="zh-CN" dirty="0"/>
          </a:p>
        </p:txBody>
      </p:sp>
      <p:sp>
        <p:nvSpPr>
          <p:cNvPr id="18" name="文本框 17"/>
          <p:cNvSpPr txBox="1"/>
          <p:nvPr/>
        </p:nvSpPr>
        <p:spPr>
          <a:xfrm>
            <a:off x="3577590" y="4429125"/>
            <a:ext cx="2825750" cy="714375"/>
          </a:xfrm>
          <a:prstGeom prst="rect">
            <a:avLst/>
          </a:prstGeom>
          <a:noFill/>
        </p:spPr>
        <p:txBody>
          <a:bodyPr wrap="square" rtlCol="0">
            <a:spAutoFit/>
          </a:bodyPr>
          <a:lstStyle/>
          <a:p>
            <a:r>
              <a:rPr lang="zh-CN" altLang="en-US" dirty="0"/>
              <a:t>接示波器检测晶振信号</a:t>
            </a:r>
            <a:endParaRPr lang="zh-CN" altLang="en-US" dirty="0"/>
          </a:p>
          <a:p>
            <a:r>
              <a:rPr lang="en-US" altLang="zh-CN" dirty="0"/>
              <a:t>Connect an oscilloscope to detect the crystal oscillator signal.</a:t>
            </a:r>
            <a:endParaRPr lang="en-US" altLang="zh-CN" dirty="0"/>
          </a:p>
        </p:txBody>
      </p:sp>
      <p:sp>
        <p:nvSpPr>
          <p:cNvPr id="19" name="文本框 18"/>
          <p:cNvSpPr txBox="1"/>
          <p:nvPr/>
        </p:nvSpPr>
        <p:spPr>
          <a:xfrm>
            <a:off x="6725285" y="4429125"/>
            <a:ext cx="1787525" cy="714375"/>
          </a:xfrm>
          <a:prstGeom prst="rect">
            <a:avLst/>
          </a:prstGeom>
          <a:noFill/>
        </p:spPr>
        <p:txBody>
          <a:bodyPr wrap="square" rtlCol="0">
            <a:spAutoFit/>
          </a:bodyPr>
          <a:lstStyle/>
          <a:p>
            <a:pPr algn="l"/>
            <a:r>
              <a:rPr lang="zh-CN" altLang="en-US" dirty="0"/>
              <a:t>输出信号波形</a:t>
            </a:r>
            <a:r>
              <a:rPr lang="en-US" altLang="zh-CN" dirty="0"/>
              <a:t>The output signal waveform</a:t>
            </a:r>
            <a:endParaRPr lang="en-US" altLang="zh-CN" dirty="0"/>
          </a:p>
        </p:txBody>
      </p:sp>
      <p:sp>
        <p:nvSpPr>
          <p:cNvPr id="20" name="文本框 19"/>
          <p:cNvSpPr txBox="1"/>
          <p:nvPr/>
        </p:nvSpPr>
        <p:spPr>
          <a:xfrm>
            <a:off x="6469380" y="2491740"/>
            <a:ext cx="2370455" cy="714375"/>
          </a:xfrm>
          <a:prstGeom prst="rect">
            <a:avLst/>
          </a:prstGeom>
          <a:noFill/>
        </p:spPr>
        <p:txBody>
          <a:bodyPr wrap="square" rtlCol="0">
            <a:spAutoFit/>
          </a:bodyPr>
          <a:lstStyle/>
          <a:p>
            <a:pPr algn="l"/>
            <a:r>
              <a:rPr lang="en-US" altLang="zh-CN" dirty="0"/>
              <a:t>32.768k</a:t>
            </a:r>
            <a:r>
              <a:rPr lang="zh-CN" altLang="en-US" dirty="0"/>
              <a:t>时钟电路原理图</a:t>
            </a:r>
            <a:r>
              <a:rPr lang="en-US" altLang="zh-CN" dirty="0"/>
              <a:t>Schematic Diagram of 32.768kHz Clock Circuit</a:t>
            </a:r>
            <a:endParaRPr lang="en-US" altLang="zh-C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文本框 14"/>
          <p:cNvSpPr txBox="1"/>
          <p:nvPr>
            <p:custDataLst>
              <p:tags r:id="rId1"/>
            </p:custDataLst>
          </p:nvPr>
        </p:nvSpPr>
        <p:spPr>
          <a:xfrm>
            <a:off x="369393" y="1372235"/>
            <a:ext cx="8381367" cy="529241"/>
          </a:xfrm>
          <a:prstGeom prst="rect">
            <a:avLst/>
          </a:prstGeom>
          <a:solidFill>
            <a:srgbClr val="FFFF00"/>
          </a:solidFill>
          <a:ln>
            <a:solidFill>
              <a:schemeClr val="tx1"/>
            </a:solidFill>
          </a:ln>
        </p:spPr>
        <p:txBody>
          <a:bodyPr wrap="square" rtlCol="0">
            <a:noAutofit/>
          </a:bodyPr>
          <a:lstStyle>
            <a:defPPr>
              <a:defRPr lang="zh-CN"/>
            </a:defPPr>
            <a:lvl1pPr>
              <a:defRPr sz="1400" b="1">
                <a:latin typeface="宋体" panose="02010600030101010101" pitchFamily="2" charset="-122"/>
                <a:ea typeface="宋体" panose="02010600030101010101" pitchFamily="2" charset="-122"/>
                <a:cs typeface="宋体" panose="02010600030101010101" pitchFamily="2" charset="-122"/>
              </a:defRPr>
            </a:lvl1pPr>
          </a:lstStyle>
          <a:p>
            <a:r>
              <a:rPr lang="zh-CN" altLang="en-US" dirty="0">
                <a:latin typeface="微软雅黑" panose="020B0503020204020204" charset="-122"/>
                <a:ea typeface="微软雅黑" panose="020B0503020204020204" charset="-122"/>
              </a:rPr>
              <a:t>结论：</a:t>
            </a:r>
            <a:r>
              <a:rPr lang="en-US" altLang="zh-CN" dirty="0">
                <a:latin typeface="微软雅黑" panose="020B0503020204020204" charset="-122"/>
                <a:ea typeface="微软雅黑" panose="020B0503020204020204" charset="-122"/>
              </a:rPr>
              <a:t>32.768k</a:t>
            </a:r>
            <a:r>
              <a:rPr lang="zh-CN" altLang="en-US" dirty="0">
                <a:latin typeface="微软雅黑" panose="020B0503020204020204" charset="-122"/>
                <a:ea typeface="微软雅黑" panose="020B0503020204020204" charset="-122"/>
              </a:rPr>
              <a:t>时钟震荡电路无异常。</a:t>
            </a:r>
            <a:r>
              <a:rPr lang="en-US" altLang="zh-CN" dirty="0">
                <a:latin typeface="微软雅黑" panose="020B0503020204020204" charset="-122"/>
                <a:ea typeface="微软雅黑" panose="020B0503020204020204" charset="-122"/>
              </a:rPr>
              <a:t>Conclusion: The 32.768kHz clock oscillation circuit is free of abnormalities</a:t>
            </a:r>
            <a:endParaRPr lang="en-US" altLang="zh-CN" dirty="0">
              <a:latin typeface="微软雅黑" panose="020B0503020204020204" charset="-122"/>
              <a:ea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45770" y="302260"/>
            <a:ext cx="5639498" cy="306705"/>
          </a:xfrm>
          <a:prstGeom prst="rect">
            <a:avLst/>
          </a:prstGeom>
          <a:solidFill>
            <a:schemeClr val="accent1">
              <a:lumMod val="20000"/>
              <a:lumOff val="80000"/>
            </a:schemeClr>
          </a:solidFill>
          <a:ln>
            <a:noFill/>
          </a:ln>
        </p:spPr>
        <p:txBody>
          <a:bodyPr wrap="square" rtlCol="0">
            <a:spAutoFit/>
          </a:bodyPr>
          <a:lstStyle/>
          <a:p>
            <a:r>
              <a:rPr lang="en-US" altLang="zh-CN" sz="1400" dirty="0"/>
              <a:t>5.</a:t>
            </a:r>
            <a:r>
              <a:rPr lang="zh-CN" altLang="en-US" sz="1400" dirty="0"/>
              <a:t>检测复位信号</a:t>
            </a:r>
            <a:r>
              <a:rPr lang="en-US" altLang="zh-CN" sz="1400" dirty="0"/>
              <a:t>Detect the reset signal.</a:t>
            </a:r>
            <a:endParaRPr lang="en-US" altLang="zh-CN" sz="1400" dirty="0"/>
          </a:p>
        </p:txBody>
      </p:sp>
      <p:sp>
        <p:nvSpPr>
          <p:cNvPr id="5" name="文本框 4"/>
          <p:cNvSpPr txBox="1"/>
          <p:nvPr/>
        </p:nvSpPr>
        <p:spPr>
          <a:xfrm>
            <a:off x="445770" y="610235"/>
            <a:ext cx="7966076" cy="484732"/>
          </a:xfrm>
          <a:prstGeom prst="rect">
            <a:avLst/>
          </a:prstGeom>
          <a:noFill/>
        </p:spPr>
        <p:txBody>
          <a:bodyPr wrap="square" rtlCol="0">
            <a:noAutofit/>
          </a:bodyPr>
          <a:lstStyle/>
          <a:p>
            <a:pPr marL="285750" indent="-285750">
              <a:buFont typeface="Wingdings" panose="05000000000000000000" charset="0"/>
              <a:buChar char="u"/>
            </a:pPr>
            <a:r>
              <a:rPr lang="zh-CN" altLang="en-US" dirty="0">
                <a:latin typeface="微软雅黑" panose="020B0503020204020204" charset="-122"/>
                <a:ea typeface="微软雅黑" panose="020B0503020204020204" charset="-122"/>
                <a:sym typeface="+mn-ea"/>
              </a:rPr>
              <a:t>如下图，用示波器监测复位信号，信号输出无异常。</a:t>
            </a:r>
            <a:r>
              <a:rPr lang="en-US" altLang="zh-CN" dirty="0">
                <a:latin typeface="微软雅黑" panose="020B0503020204020204" charset="-122"/>
                <a:ea typeface="微软雅黑" panose="020B0503020204020204" charset="-122"/>
                <a:sym typeface="+mn-ea"/>
              </a:rPr>
              <a:t>As shown in the figure below, the reset signal was monitored with an oscilloscope, and the signal output showed no abnormalities.</a:t>
            </a:r>
            <a:endParaRPr lang="en-US" altLang="zh-CN" dirty="0">
              <a:latin typeface="微软雅黑" panose="020B0503020204020204" charset="-122"/>
              <a:ea typeface="微软雅黑" panose="020B0503020204020204" charset="-122"/>
              <a:sym typeface="+mn-ea"/>
            </a:endParaRPr>
          </a:p>
        </p:txBody>
      </p:sp>
      <p:sp>
        <p:nvSpPr>
          <p:cNvPr id="15" name="文本框 14"/>
          <p:cNvSpPr txBox="1"/>
          <p:nvPr>
            <p:custDataLst>
              <p:tags r:id="rId2"/>
            </p:custDataLst>
          </p:nvPr>
        </p:nvSpPr>
        <p:spPr>
          <a:xfrm>
            <a:off x="369393" y="4533265"/>
            <a:ext cx="8381367" cy="529241"/>
          </a:xfrm>
          <a:prstGeom prst="rect">
            <a:avLst/>
          </a:prstGeom>
          <a:solidFill>
            <a:srgbClr val="FFFF00"/>
          </a:solidFill>
          <a:ln>
            <a:solidFill>
              <a:schemeClr val="tx1"/>
            </a:solidFill>
          </a:ln>
        </p:spPr>
        <p:txBody>
          <a:bodyPr wrap="square" rtlCol="0">
            <a:noAutofit/>
          </a:bodyPr>
          <a:lstStyle>
            <a:defPPr>
              <a:defRPr lang="zh-CN"/>
            </a:defPPr>
            <a:lvl1pPr>
              <a:defRPr sz="1400" b="1">
                <a:latin typeface="宋体" panose="02010600030101010101" pitchFamily="2" charset="-122"/>
                <a:ea typeface="宋体" panose="02010600030101010101" pitchFamily="2" charset="-122"/>
                <a:cs typeface="宋体" panose="02010600030101010101" pitchFamily="2" charset="-122"/>
              </a:defRPr>
            </a:lvl1pPr>
          </a:lstStyle>
          <a:p>
            <a:r>
              <a:rPr lang="zh-CN" altLang="en-US" dirty="0">
                <a:latin typeface="微软雅黑" panose="020B0503020204020204" charset="-122"/>
                <a:ea typeface="微软雅黑" panose="020B0503020204020204" charset="-122"/>
              </a:rPr>
              <a:t>结论：复位电路工作无异常</a:t>
            </a:r>
            <a:r>
              <a:rPr lang="en-US" altLang="zh-CN" dirty="0">
                <a:latin typeface="微软雅黑" panose="020B0503020204020204" charset="-122"/>
                <a:ea typeface="微软雅黑" panose="020B0503020204020204" charset="-122"/>
              </a:rPr>
              <a:t>Conclusion: The reset circuit is functioning without abnormalities</a:t>
            </a:r>
            <a:endParaRPr lang="en-US" altLang="zh-CN" dirty="0">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3"/>
          <a:stretch>
            <a:fillRect/>
          </a:stretch>
        </p:blipFill>
        <p:spPr>
          <a:xfrm>
            <a:off x="3483942" y="1501478"/>
            <a:ext cx="5036988" cy="1655415"/>
          </a:xfrm>
          <a:prstGeom prst="rect">
            <a:avLst/>
          </a:prstGeom>
        </p:spPr>
      </p:pic>
      <p:pic>
        <p:nvPicPr>
          <p:cNvPr id="12" name="图片 11"/>
          <p:cNvPicPr>
            <a:picLocks noChangeAspect="1"/>
          </p:cNvPicPr>
          <p:nvPr/>
        </p:nvPicPr>
        <p:blipFill>
          <a:blip r:embed="rId4"/>
          <a:stretch>
            <a:fillRect/>
          </a:stretch>
        </p:blipFill>
        <p:spPr>
          <a:xfrm>
            <a:off x="623070" y="1209902"/>
            <a:ext cx="2642449" cy="2724386"/>
          </a:xfrm>
          <a:prstGeom prst="rect">
            <a:avLst/>
          </a:prstGeom>
        </p:spPr>
      </p:pic>
      <p:sp>
        <p:nvSpPr>
          <p:cNvPr id="14" name="文本框 13"/>
          <p:cNvSpPr txBox="1"/>
          <p:nvPr/>
        </p:nvSpPr>
        <p:spPr>
          <a:xfrm>
            <a:off x="850265" y="3876040"/>
            <a:ext cx="2065655" cy="714375"/>
          </a:xfrm>
          <a:prstGeom prst="rect">
            <a:avLst/>
          </a:prstGeom>
          <a:noFill/>
        </p:spPr>
        <p:txBody>
          <a:bodyPr wrap="square" rtlCol="0">
            <a:spAutoFit/>
          </a:bodyPr>
          <a:lstStyle/>
          <a:p>
            <a:pPr algn="l"/>
            <a:r>
              <a:rPr lang="zh-CN" altLang="en-US" dirty="0"/>
              <a:t>复位电路原理图</a:t>
            </a:r>
            <a:r>
              <a:rPr lang="en-US" altLang="zh-CN" dirty="0"/>
              <a:t>Schematic Diagram of the Reset Circuit</a:t>
            </a:r>
            <a:endParaRPr lang="en-US" altLang="zh-CN" dirty="0"/>
          </a:p>
        </p:txBody>
      </p:sp>
      <p:sp>
        <p:nvSpPr>
          <p:cNvPr id="16" name="文本框 15"/>
          <p:cNvSpPr txBox="1"/>
          <p:nvPr/>
        </p:nvSpPr>
        <p:spPr>
          <a:xfrm>
            <a:off x="4747895" y="3418205"/>
            <a:ext cx="2670810" cy="714375"/>
          </a:xfrm>
          <a:prstGeom prst="rect">
            <a:avLst/>
          </a:prstGeom>
          <a:noFill/>
        </p:spPr>
        <p:txBody>
          <a:bodyPr wrap="square" rtlCol="0">
            <a:spAutoFit/>
          </a:bodyPr>
          <a:lstStyle/>
          <a:p>
            <a:pPr algn="l"/>
            <a:r>
              <a:rPr lang="zh-CN" altLang="en-US" dirty="0"/>
              <a:t>用示波器监测复位信号</a:t>
            </a:r>
            <a:r>
              <a:rPr lang="en-US" altLang="zh-CN" dirty="0"/>
              <a:t>Monitor the reset signal with an oscilloscope</a:t>
            </a:r>
            <a:endParaRPr lang="en-US" altLang="zh-C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45770" y="302260"/>
            <a:ext cx="7930515" cy="953135"/>
          </a:xfrm>
          <a:prstGeom prst="rect">
            <a:avLst/>
          </a:prstGeom>
          <a:solidFill>
            <a:schemeClr val="accent1">
              <a:lumMod val="20000"/>
              <a:lumOff val="80000"/>
            </a:schemeClr>
          </a:solidFill>
          <a:ln>
            <a:noFill/>
          </a:ln>
        </p:spPr>
        <p:txBody>
          <a:bodyPr wrap="square" rtlCol="0">
            <a:spAutoFit/>
          </a:bodyPr>
          <a:lstStyle/>
          <a:p>
            <a:r>
              <a:rPr lang="en-US" altLang="zh-CN" sz="1400" dirty="0"/>
              <a:t>6.</a:t>
            </a:r>
            <a:r>
              <a:rPr lang="zh-CN" altLang="en-US" sz="1400" dirty="0"/>
              <a:t>与一个工作正常的件，做</a:t>
            </a:r>
            <a:r>
              <a:rPr lang="en-US" altLang="zh-CN" sz="1400" dirty="0"/>
              <a:t>MCU</a:t>
            </a:r>
            <a:r>
              <a:rPr lang="zh-CN" altLang="en-US" sz="1400" dirty="0"/>
              <a:t>的</a:t>
            </a:r>
            <a:r>
              <a:rPr lang="en-US" altLang="zh-CN" sz="1400" dirty="0"/>
              <a:t>ABA</a:t>
            </a:r>
            <a:r>
              <a:rPr lang="zh-CN" altLang="en-US" sz="1400" dirty="0"/>
              <a:t>互换测试</a:t>
            </a:r>
            <a:r>
              <a:rPr lang="en-US" altLang="zh-CN" sz="1400" dirty="0"/>
              <a:t>.Conduct an ABA swap test of the MCU with a normally functioning unit</a:t>
            </a:r>
            <a:endParaRPr lang="en-US" altLang="zh-CN" sz="1400" dirty="0"/>
          </a:p>
          <a:p>
            <a:endParaRPr lang="en-US" altLang="zh-CN" sz="1400" dirty="0"/>
          </a:p>
          <a:p>
            <a:endParaRPr lang="en-US" altLang="zh-CN" sz="1400" dirty="0"/>
          </a:p>
        </p:txBody>
      </p:sp>
      <p:sp>
        <p:nvSpPr>
          <p:cNvPr id="5" name="文本框 4"/>
          <p:cNvSpPr txBox="1"/>
          <p:nvPr/>
        </p:nvSpPr>
        <p:spPr>
          <a:xfrm>
            <a:off x="409575" y="708025"/>
            <a:ext cx="7966075" cy="1028700"/>
          </a:xfrm>
          <a:prstGeom prst="rect">
            <a:avLst/>
          </a:prstGeom>
          <a:noFill/>
        </p:spPr>
        <p:txBody>
          <a:bodyPr wrap="square" rtlCol="0">
            <a:noAutofit/>
          </a:bodyPr>
          <a:lstStyle/>
          <a:p>
            <a:pPr marL="285750" indent="-285750">
              <a:buFont typeface="Wingdings" panose="05000000000000000000" charset="0"/>
              <a:buChar char="u"/>
            </a:pPr>
            <a:r>
              <a:rPr lang="zh-CN" altLang="en-US" dirty="0">
                <a:latin typeface="微软雅黑" panose="020B0503020204020204" charset="-122"/>
                <a:ea typeface="微软雅黑" panose="020B0503020204020204" charset="-122"/>
                <a:sym typeface="+mn-ea"/>
              </a:rPr>
              <a:t>如下图，将问题件和一个正常件做</a:t>
            </a:r>
            <a:r>
              <a:rPr lang="en-US" altLang="zh-CN" dirty="0">
                <a:latin typeface="微软雅黑" panose="020B0503020204020204" charset="-122"/>
                <a:ea typeface="微软雅黑" panose="020B0503020204020204" charset="-122"/>
                <a:sym typeface="+mn-ea"/>
              </a:rPr>
              <a:t>MCU</a:t>
            </a:r>
            <a:r>
              <a:rPr lang="zh-CN" altLang="en-US" dirty="0">
                <a:latin typeface="微软雅黑" panose="020B0503020204020204" charset="-122"/>
                <a:ea typeface="微软雅黑" panose="020B0503020204020204" charset="-122"/>
                <a:sym typeface="+mn-ea"/>
              </a:rPr>
              <a:t>的互换，互换后测试，问题</a:t>
            </a:r>
            <a:r>
              <a:rPr lang="en-US" altLang="zh-CN" dirty="0">
                <a:latin typeface="微软雅黑" panose="020B0503020204020204" charset="-122"/>
                <a:ea typeface="微软雅黑" panose="020B0503020204020204" charset="-122"/>
                <a:sym typeface="+mn-ea"/>
              </a:rPr>
              <a:t>MCU</a:t>
            </a:r>
            <a:r>
              <a:rPr lang="zh-CN" altLang="en-US" dirty="0">
                <a:latin typeface="微软雅黑" panose="020B0503020204020204" charset="-122"/>
                <a:ea typeface="微软雅黑" panose="020B0503020204020204" charset="-122"/>
                <a:sym typeface="+mn-ea"/>
              </a:rPr>
              <a:t>的那个件复位问题依旧存在，另一个件工作正常，即问题随</a:t>
            </a:r>
            <a:r>
              <a:rPr lang="en-US" altLang="zh-CN" dirty="0">
                <a:latin typeface="微软雅黑" panose="020B0503020204020204" charset="-122"/>
                <a:ea typeface="微软雅黑" panose="020B0503020204020204" charset="-122"/>
                <a:sym typeface="+mn-ea"/>
              </a:rPr>
              <a:t>MCU</a:t>
            </a:r>
            <a:r>
              <a:rPr lang="zh-CN" altLang="en-US" dirty="0">
                <a:latin typeface="微软雅黑" panose="020B0503020204020204" charset="-122"/>
                <a:ea typeface="微软雅黑" panose="020B0503020204020204" charset="-122"/>
                <a:sym typeface="+mn-ea"/>
              </a:rPr>
              <a:t>走。</a:t>
            </a:r>
            <a:r>
              <a:rPr lang="en-US" altLang="zh-CN" dirty="0">
                <a:latin typeface="微软雅黑" panose="020B0503020204020204" charset="-122"/>
                <a:ea typeface="微软雅黑" panose="020B0503020204020204" charset="-122"/>
                <a:sym typeface="+mn-ea"/>
              </a:rPr>
              <a:t>As shown in the figure below, the MCUs of the faulty unit and a normally functioning unit were swapped. After the swap test, the unit with the original faulty MCU still had the reset issue, while the other unit (now with the normal MCU) operated normally. This confirms the fault follows the MCU</a:t>
            </a:r>
            <a:endParaRPr lang="en-US" altLang="zh-CN" dirty="0">
              <a:latin typeface="微软雅黑" panose="020B0503020204020204" charset="-122"/>
              <a:ea typeface="微软雅黑" panose="020B0503020204020204" charset="-122"/>
              <a:sym typeface="+mn-ea"/>
            </a:endParaRPr>
          </a:p>
        </p:txBody>
      </p:sp>
      <p:pic>
        <p:nvPicPr>
          <p:cNvPr id="8" name="图片 7"/>
          <p:cNvPicPr>
            <a:picLocks noChangeAspect="1"/>
          </p:cNvPicPr>
          <p:nvPr/>
        </p:nvPicPr>
        <p:blipFill>
          <a:blip r:embed="rId2"/>
          <a:stretch>
            <a:fillRect/>
          </a:stretch>
        </p:blipFill>
        <p:spPr>
          <a:xfrm>
            <a:off x="305395" y="1802865"/>
            <a:ext cx="2732761" cy="2463403"/>
          </a:xfrm>
          <a:prstGeom prst="rect">
            <a:avLst/>
          </a:prstGeom>
        </p:spPr>
      </p:pic>
      <p:pic>
        <p:nvPicPr>
          <p:cNvPr id="6" name="图片 5"/>
          <p:cNvPicPr>
            <a:picLocks noChangeAspect="1"/>
          </p:cNvPicPr>
          <p:nvPr/>
        </p:nvPicPr>
        <p:blipFill>
          <a:blip r:embed="rId3"/>
          <a:stretch>
            <a:fillRect/>
          </a:stretch>
        </p:blipFill>
        <p:spPr>
          <a:xfrm>
            <a:off x="5989595" y="1802447"/>
            <a:ext cx="2918104" cy="2442229"/>
          </a:xfrm>
          <a:prstGeom prst="rect">
            <a:avLst/>
          </a:prstGeom>
        </p:spPr>
      </p:pic>
      <p:pic>
        <p:nvPicPr>
          <p:cNvPr id="9" name="图片 8"/>
          <p:cNvPicPr>
            <a:picLocks noChangeAspect="1"/>
          </p:cNvPicPr>
          <p:nvPr/>
        </p:nvPicPr>
        <p:blipFill>
          <a:blip r:embed="rId4"/>
          <a:stretch>
            <a:fillRect/>
          </a:stretch>
        </p:blipFill>
        <p:spPr>
          <a:xfrm>
            <a:off x="3097204" y="1802229"/>
            <a:ext cx="2787062" cy="2463403"/>
          </a:xfrm>
          <a:prstGeom prst="rect">
            <a:avLst/>
          </a:prstGeom>
        </p:spPr>
      </p:pic>
      <p:sp>
        <p:nvSpPr>
          <p:cNvPr id="10" name="文本框 9"/>
          <p:cNvSpPr txBox="1"/>
          <p:nvPr/>
        </p:nvSpPr>
        <p:spPr>
          <a:xfrm>
            <a:off x="972185" y="4460240"/>
            <a:ext cx="919480" cy="495300"/>
          </a:xfrm>
          <a:prstGeom prst="rect">
            <a:avLst/>
          </a:prstGeom>
          <a:noFill/>
        </p:spPr>
        <p:txBody>
          <a:bodyPr wrap="none" rtlCol="0">
            <a:noAutofit/>
          </a:bodyPr>
          <a:lstStyle/>
          <a:p>
            <a:pPr algn="l"/>
            <a:r>
              <a:rPr lang="en-US" altLang="zh-CN" dirty="0"/>
              <a:t>MCU</a:t>
            </a:r>
            <a:r>
              <a:rPr lang="zh-CN" altLang="en-US" dirty="0"/>
              <a:t>互换</a:t>
            </a:r>
            <a:endParaRPr lang="zh-CN" altLang="en-US" dirty="0"/>
          </a:p>
          <a:p>
            <a:pPr algn="l"/>
            <a:r>
              <a:rPr lang="en-US" altLang="zh-CN" dirty="0"/>
              <a:t>MCU swap</a:t>
            </a:r>
            <a:endParaRPr lang="en-US" altLang="zh-CN" dirty="0"/>
          </a:p>
        </p:txBody>
      </p:sp>
      <p:sp>
        <p:nvSpPr>
          <p:cNvPr id="11" name="文本框 10"/>
          <p:cNvSpPr txBox="1"/>
          <p:nvPr/>
        </p:nvSpPr>
        <p:spPr>
          <a:xfrm>
            <a:off x="3096895" y="4330700"/>
            <a:ext cx="9050655" cy="812800"/>
          </a:xfrm>
          <a:prstGeom prst="rect">
            <a:avLst/>
          </a:prstGeom>
          <a:noFill/>
        </p:spPr>
        <p:txBody>
          <a:bodyPr wrap="none" rtlCol="0">
            <a:noAutofit/>
          </a:bodyPr>
          <a:lstStyle/>
          <a:p>
            <a:pPr algn="l"/>
            <a:r>
              <a:rPr lang="zh-CN" altLang="en-US" dirty="0"/>
              <a:t>正常</a:t>
            </a:r>
            <a:r>
              <a:rPr lang="en-US" altLang="zh-CN" dirty="0"/>
              <a:t>MCU</a:t>
            </a:r>
            <a:r>
              <a:rPr lang="zh-CN" altLang="en-US" dirty="0"/>
              <a:t>件包序号递增</a:t>
            </a:r>
            <a:endParaRPr lang="zh-CN" altLang="en-US" dirty="0"/>
          </a:p>
          <a:p>
            <a:pPr algn="l"/>
            <a:r>
              <a:rPr lang="en-US" altLang="zh-CN" dirty="0"/>
              <a:t>The unit with the normal MCU </a:t>
            </a:r>
            <a:endParaRPr lang="en-US" altLang="zh-CN" dirty="0"/>
          </a:p>
          <a:p>
            <a:pPr algn="l"/>
            <a:r>
              <a:rPr lang="en-US" altLang="zh-CN" dirty="0"/>
              <a:t>shows a continuous increment </a:t>
            </a:r>
            <a:endParaRPr lang="en-US" altLang="zh-CN" dirty="0"/>
          </a:p>
          <a:p>
            <a:pPr algn="l"/>
            <a:r>
              <a:rPr lang="en-US" altLang="zh-CN" dirty="0"/>
              <a:t>of the packet sequence number.</a:t>
            </a:r>
            <a:endParaRPr lang="en-US" altLang="zh-CN" dirty="0"/>
          </a:p>
          <a:p>
            <a:endParaRPr lang="en-US" altLang="zh-CN" dirty="0"/>
          </a:p>
        </p:txBody>
      </p:sp>
      <p:sp>
        <p:nvSpPr>
          <p:cNvPr id="12" name="文本框 11"/>
          <p:cNvSpPr txBox="1"/>
          <p:nvPr/>
        </p:nvSpPr>
        <p:spPr>
          <a:xfrm>
            <a:off x="6072505" y="4266565"/>
            <a:ext cx="3070860" cy="1129665"/>
          </a:xfrm>
          <a:prstGeom prst="rect">
            <a:avLst/>
          </a:prstGeom>
          <a:noFill/>
        </p:spPr>
        <p:txBody>
          <a:bodyPr wrap="square" rtlCol="0">
            <a:spAutoFit/>
          </a:bodyPr>
          <a:lstStyle/>
          <a:p>
            <a:r>
              <a:rPr lang="zh-CN" altLang="en-US" dirty="0"/>
              <a:t>异常</a:t>
            </a:r>
            <a:r>
              <a:rPr lang="en-US" altLang="zh-CN" dirty="0"/>
              <a:t>MCU</a:t>
            </a:r>
            <a:r>
              <a:rPr lang="zh-CN" altLang="en-US" dirty="0"/>
              <a:t>件发生了复位包序号回零</a:t>
            </a:r>
            <a:r>
              <a:rPr lang="en-US" altLang="zh-CN" dirty="0"/>
              <a:t>The unit with the abnormal MCU experiences a reset, causing the packet sequence number to return to zero.</a:t>
            </a:r>
            <a:endParaRPr lang="en-US" altLang="zh-CN" dirty="0"/>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DIAGRAM_VIRTUALLY_FRAME" val="{&quot;height&quot;:354.1,&quot;left&quot;:35.1,&quot;top&quot;:23.8,&quot;width&quot;:267.2}"/>
</p:tagLst>
</file>

<file path=ppt/tags/tag64.xml><?xml version="1.0" encoding="utf-8"?>
<p:tagLst xmlns:p="http://schemas.openxmlformats.org/presentationml/2006/main">
  <p:tag name="KSO_WM_DIAGRAM_VIRTUALLY_FRAME" val="{&quot;height&quot;:294.25,&quot;left&quot;:35.1,&quot;top&quot;:71.6,&quot;width&quot;:628.55}"/>
</p:tagLst>
</file>

<file path=ppt/tags/tag65.xml><?xml version="1.0" encoding="utf-8"?>
<p:tagLst xmlns:p="http://schemas.openxmlformats.org/presentationml/2006/main">
  <p:tag name="KSO_WM_DIAGRAM_VIRTUALLY_FRAME" val="{&quot;height&quot;:294.25,&quot;left&quot;:35.1,&quot;top&quot;:71.6,&quot;width&quot;:628.55}"/>
</p:tagLst>
</file>

<file path=ppt/tags/tag66.xml><?xml version="1.0" encoding="utf-8"?>
<p:tagLst xmlns:p="http://schemas.openxmlformats.org/presentationml/2006/main">
  <p:tag name="KSO_WM_DIAGRAM_VIRTUALLY_FRAME" val="{&quot;height&quot;:354.1,&quot;left&quot;:35.1,&quot;top&quot;:23.8,&quot;width&quot;:267.2}"/>
</p:tagLst>
</file>

<file path=ppt/tags/tag67.xml><?xml version="1.0" encoding="utf-8"?>
<p:tagLst xmlns:p="http://schemas.openxmlformats.org/presentationml/2006/main">
  <p:tag name="KSO_WM_DIAGRAM_VIRTUALLY_FRAME" val="{&quot;height&quot;:354.1,&quot;left&quot;:35.1,&quot;top&quot;:23.8,&quot;width&quot;:267.2}"/>
</p:tagLst>
</file>

<file path=ppt/tags/tag68.xml><?xml version="1.0" encoding="utf-8"?>
<p:tagLst xmlns:p="http://schemas.openxmlformats.org/presentationml/2006/main">
  <p:tag name="KSO_WM_DIAGRAM_VIRTUALLY_FRAME" val="{&quot;height&quot;:294.25,&quot;left&quot;:35.1,&quot;top&quot;:71.6,&quot;width&quot;:628.55}"/>
</p:tagLst>
</file>

<file path=ppt/tags/tag69.xml><?xml version="1.0" encoding="utf-8"?>
<p:tagLst xmlns:p="http://schemas.openxmlformats.org/presentationml/2006/main">
  <p:tag name="KSO_WM_DIAGRAM_VIRTUALLY_FRAME" val="{&quot;height&quot;:354.1,&quot;left&quot;:35.1,&quot;top&quot;:23.8,&quot;width&quot;:267.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294.25,&quot;left&quot;:35.1,&quot;top&quot;:71.6,&quot;width&quot;:628.55}"/>
</p:tagLst>
</file>

<file path=ppt/tags/tag71.xml><?xml version="1.0" encoding="utf-8"?>
<p:tagLst xmlns:p="http://schemas.openxmlformats.org/presentationml/2006/main">
  <p:tag name="KSO_WM_DIAGRAM_VIRTUALLY_FRAME" val="{&quot;height&quot;:354.1,&quot;left&quot;:35.1,&quot;top&quot;:23.8,&quot;width&quot;:267.2}"/>
</p:tagLst>
</file>

<file path=ppt/tags/tag72.xml><?xml version="1.0" encoding="utf-8"?>
<p:tagLst xmlns:p="http://schemas.openxmlformats.org/presentationml/2006/main">
  <p:tag name="KSO_WM_DIAGRAM_VIRTUALLY_FRAME" val="{&quot;height&quot;:294.25,&quot;left&quot;:35.1,&quot;top&quot;:71.6,&quot;width&quot;:628.55}"/>
</p:tagLst>
</file>

<file path=ppt/tags/tag73.xml><?xml version="1.0" encoding="utf-8"?>
<p:tagLst xmlns:p="http://schemas.openxmlformats.org/presentationml/2006/main">
  <p:tag name="KSO_WM_DIAGRAM_VIRTUALLY_FRAME" val="{&quot;height&quot;:354.1,&quot;left&quot;:35.1,&quot;top&quot;:23.8,&quot;width&quot;:267.2}"/>
</p:tagLst>
</file>

<file path=ppt/tags/tag74.xml><?xml version="1.0" encoding="utf-8"?>
<p:tagLst xmlns:p="http://schemas.openxmlformats.org/presentationml/2006/main">
  <p:tag name="KSO_WM_DIAGRAM_VIRTUALLY_FRAME" val="{&quot;height&quot;:294.25,&quot;left&quot;:35.1,&quot;top&quot;:71.6,&quot;width&quot;:628.55}"/>
</p:tagLst>
</file>

<file path=ppt/tags/tag75.xml><?xml version="1.0" encoding="utf-8"?>
<p:tagLst xmlns:p="http://schemas.openxmlformats.org/presentationml/2006/main">
  <p:tag name="KSO_WPP_MARK_KEY" val="c0c0cc58-f1be-4987-8923-3a65326ac790"/>
  <p:tag name="COMMONDATA" val="eyJoZGlkIjoiY2ZjYzBlZmNjNGFkNzBkYTYzYmMyNWE1NWU1OTRjOTUifQ=="/>
  <p:tag name="RESOURCE_RECORD_KEY" val="{&quot;13&quot;:[466346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思源黑体 CN Bold"/>
        <a:font script="Hebr" typeface="思源黑体 CN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思源黑体 CN Bold"/>
        <a:font script="Hebr" typeface="思源黑体 CN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4672</Words>
  <Application>WPS 演示</Application>
  <PresentationFormat>全屏显示(16:9)</PresentationFormat>
  <Paragraphs>79</Paragraphs>
  <Slides>10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Arial</vt:lpstr>
      <vt:lpstr>宋体</vt:lpstr>
      <vt:lpstr>Wingdings</vt:lpstr>
      <vt:lpstr>Wingdings</vt:lpstr>
      <vt:lpstr>思源黑体 CN Bold</vt:lpstr>
      <vt:lpstr>黑体</vt:lpstr>
      <vt:lpstr>微软雅黑</vt:lpstr>
      <vt:lpstr>Arial Unicode MS</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熊猫哒哒</dc:creator>
  <cp:lastModifiedBy>Administrator</cp:lastModifiedBy>
  <cp:revision>1983</cp:revision>
  <dcterms:created xsi:type="dcterms:W3CDTF">2017-10-19T15:57:00Z</dcterms:created>
  <dcterms:modified xsi:type="dcterms:W3CDTF">2025-10-24T03:40:42Z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KSOSaveFontToCloudKey">
    <vt:lpwstr>1156616488_btnclosed</vt:lpwstr>
  </property>
  <property fmtid="{D5CDD505-2E9C-101B-9397-08002B2CF9AE}" pid="4" name="ICV">
    <vt:lpwstr>D4C8D712322D4518A39103D2185EF033_13</vt:lpwstr>
  </property>
</Properties>
</file>