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1"/>
  </p:notesMasterIdLst>
  <p:handoutMasterIdLst>
    <p:handoutMasterId r:id="rId42"/>
  </p:handoutMasterIdLst>
  <p:sldIdLst>
    <p:sldId id="256" r:id="rId5"/>
    <p:sldId id="266" r:id="rId6"/>
    <p:sldId id="267" r:id="rId7"/>
    <p:sldId id="268" r:id="rId8"/>
    <p:sldId id="328" r:id="rId9"/>
    <p:sldId id="275" r:id="rId10"/>
    <p:sldId id="308" r:id="rId11"/>
    <p:sldId id="309" r:id="rId12"/>
    <p:sldId id="310" r:id="rId13"/>
    <p:sldId id="311" r:id="rId14"/>
    <p:sldId id="312" r:id="rId15"/>
    <p:sldId id="313" r:id="rId16"/>
    <p:sldId id="280" r:id="rId17"/>
    <p:sldId id="281" r:id="rId18"/>
    <p:sldId id="317" r:id="rId19"/>
    <p:sldId id="318" r:id="rId20"/>
    <p:sldId id="319" r:id="rId21"/>
    <p:sldId id="282" r:id="rId22"/>
    <p:sldId id="320" r:id="rId23"/>
    <p:sldId id="321" r:id="rId24"/>
    <p:sldId id="283" r:id="rId25"/>
    <p:sldId id="322" r:id="rId26"/>
    <p:sldId id="329" r:id="rId27"/>
    <p:sldId id="323" r:id="rId28"/>
    <p:sldId id="285" r:id="rId29"/>
    <p:sldId id="284" r:id="rId30"/>
    <p:sldId id="287" r:id="rId31"/>
    <p:sldId id="288" r:id="rId32"/>
    <p:sldId id="289" r:id="rId33"/>
    <p:sldId id="290" r:id="rId34"/>
    <p:sldId id="291" r:id="rId35"/>
    <p:sldId id="292" r:id="rId36"/>
    <p:sldId id="331" r:id="rId37"/>
    <p:sldId id="286" r:id="rId38"/>
    <p:sldId id="332" r:id="rId39"/>
    <p:sldId id="307" r:id="rId40"/>
  </p:sldIdLst>
  <p:sldSz cx="14630400" cy="8229600"/>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AAAAAA"/>
    <a:srgbClr val="DE0000"/>
    <a:srgbClr val="FF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9779" autoAdjust="0"/>
    <p:restoredTop sz="83129" autoAdjust="0"/>
  </p:normalViewPr>
  <p:slideViewPr>
    <p:cSldViewPr snapToGrid="0">
      <p:cViewPr varScale="1">
        <p:scale>
          <a:sx n="48" d="100"/>
          <a:sy n="48" d="100"/>
        </p:scale>
        <p:origin x="-1192" y="-84"/>
      </p:cViewPr>
      <p:guideLst>
        <p:guide orient="horz" pos="2592"/>
        <p:guide pos="4605"/>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1" d="100"/>
          <a:sy n="51" d="100"/>
        </p:scale>
        <p:origin x="-2850" y="-96"/>
      </p:cViewPr>
      <p:guideLst>
        <p:guide orient="horz" pos="2928"/>
        <p:guide pos="2207"/>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11.vml.rels><?xml version="1.0" encoding="UTF-8" standalone="yes"?>
<Relationships xmlns="http://schemas.openxmlformats.org/package/2006/relationships"><Relationship Id="rId8" Type="http://schemas.openxmlformats.org/officeDocument/2006/relationships/image" Target="../media/image63.wmf"/><Relationship Id="rId3" Type="http://schemas.openxmlformats.org/officeDocument/2006/relationships/image" Target="../media/image58.wmf"/><Relationship Id="rId7" Type="http://schemas.openxmlformats.org/officeDocument/2006/relationships/image" Target="../media/image62.wmf"/><Relationship Id="rId2" Type="http://schemas.openxmlformats.org/officeDocument/2006/relationships/image" Target="../media/image57.wmf"/><Relationship Id="rId1" Type="http://schemas.openxmlformats.org/officeDocument/2006/relationships/image" Target="../media/image56.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 Id="rId5" Type="http://schemas.openxmlformats.org/officeDocument/2006/relationships/image" Target="../media/image40.wmf"/><Relationship Id="rId4" Type="http://schemas.openxmlformats.org/officeDocument/2006/relationships/image" Target="../media/image3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82" name="Rectangle 2"/>
          <p:cNvSpPr>
            <a:spLocks noGrp="1" noChangeArrowheads="1"/>
          </p:cNvSpPr>
          <p:nvPr>
            <p:ph type="hdr" sz="quarter"/>
          </p:nvPr>
        </p:nvSpPr>
        <p:spPr bwMode="auto">
          <a:xfrm>
            <a:off x="0" y="0"/>
            <a:ext cx="3037466" cy="464180"/>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defRPr sz="1200"/>
            </a:lvl1pPr>
          </a:lstStyle>
          <a:p>
            <a:endParaRPr lang="en-US"/>
          </a:p>
        </p:txBody>
      </p:sp>
      <p:sp>
        <p:nvSpPr>
          <p:cNvPr id="122883" name="Rectangle 3"/>
          <p:cNvSpPr>
            <a:spLocks noGrp="1" noChangeArrowheads="1"/>
          </p:cNvSpPr>
          <p:nvPr>
            <p:ph type="dt" sz="quarter" idx="1"/>
          </p:nvPr>
        </p:nvSpPr>
        <p:spPr bwMode="auto">
          <a:xfrm>
            <a:off x="3971330" y="0"/>
            <a:ext cx="3037465" cy="464180"/>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r">
              <a:defRPr sz="1200"/>
            </a:lvl1pPr>
          </a:lstStyle>
          <a:p>
            <a:endParaRPr lang="en-US"/>
          </a:p>
        </p:txBody>
      </p:sp>
      <p:sp>
        <p:nvSpPr>
          <p:cNvPr id="122884" name="Rectangle 4"/>
          <p:cNvSpPr>
            <a:spLocks noGrp="1" noChangeArrowheads="1"/>
          </p:cNvSpPr>
          <p:nvPr>
            <p:ph type="ftr" sz="quarter" idx="2"/>
          </p:nvPr>
        </p:nvSpPr>
        <p:spPr bwMode="auto">
          <a:xfrm>
            <a:off x="0" y="8830621"/>
            <a:ext cx="3037466" cy="464180"/>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defRPr sz="1200"/>
            </a:lvl1pPr>
          </a:lstStyle>
          <a:p>
            <a:endParaRPr lang="en-US"/>
          </a:p>
        </p:txBody>
      </p:sp>
      <p:sp>
        <p:nvSpPr>
          <p:cNvPr id="122885" name="Rectangle 5"/>
          <p:cNvSpPr>
            <a:spLocks noGrp="1" noChangeArrowheads="1"/>
          </p:cNvSpPr>
          <p:nvPr>
            <p:ph type="sldNum" sz="quarter" idx="3"/>
          </p:nvPr>
        </p:nvSpPr>
        <p:spPr bwMode="auto">
          <a:xfrm>
            <a:off x="3971330" y="8830621"/>
            <a:ext cx="3037465" cy="464180"/>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r">
              <a:defRPr sz="1200"/>
            </a:lvl1pPr>
          </a:lstStyle>
          <a:p>
            <a:fld id="{103C7419-61D9-46C1-97E9-76E9D8F8C3E9}" type="slidenum">
              <a:rPr lang="en-US"/>
              <a:pPr/>
              <a:t>‹#›</a:t>
            </a:fld>
            <a:endParaRPr lang="en-US"/>
          </a:p>
        </p:txBody>
      </p:sp>
    </p:spTree>
    <p:extLst>
      <p:ext uri="{BB962C8B-B14F-4D97-AF65-F5344CB8AC3E}">
        <p14:creationId xmlns="" xmlns:p14="http://schemas.microsoft.com/office/powerpoint/2010/main" val="22324511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hdr" sz="quarter"/>
          </p:nvPr>
        </p:nvSpPr>
        <p:spPr bwMode="auto">
          <a:xfrm>
            <a:off x="0" y="0"/>
            <a:ext cx="3037466" cy="464180"/>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defRPr sz="1200"/>
            </a:lvl1pPr>
          </a:lstStyle>
          <a:p>
            <a:endParaRPr lang="en-US"/>
          </a:p>
        </p:txBody>
      </p:sp>
      <p:sp>
        <p:nvSpPr>
          <p:cNvPr id="121859" name="Rectangle 3"/>
          <p:cNvSpPr>
            <a:spLocks noGrp="1" noChangeArrowheads="1"/>
          </p:cNvSpPr>
          <p:nvPr>
            <p:ph type="dt" idx="1"/>
          </p:nvPr>
        </p:nvSpPr>
        <p:spPr bwMode="auto">
          <a:xfrm>
            <a:off x="3971330" y="0"/>
            <a:ext cx="3037465" cy="464180"/>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lvl1pPr algn="r">
              <a:defRPr sz="1200"/>
            </a:lvl1pPr>
          </a:lstStyle>
          <a:p>
            <a:endParaRPr lang="en-US"/>
          </a:p>
        </p:txBody>
      </p:sp>
      <p:sp>
        <p:nvSpPr>
          <p:cNvPr id="12292" name="Rectangle 4"/>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p:spPr>
      </p:sp>
      <p:sp>
        <p:nvSpPr>
          <p:cNvPr id="121861" name="Rectangle 5"/>
          <p:cNvSpPr>
            <a:spLocks noGrp="1" noChangeArrowheads="1"/>
          </p:cNvSpPr>
          <p:nvPr>
            <p:ph type="body" sz="quarter" idx="3"/>
          </p:nvPr>
        </p:nvSpPr>
        <p:spPr bwMode="auto">
          <a:xfrm>
            <a:off x="701201" y="4416111"/>
            <a:ext cx="5607998" cy="4182419"/>
          </a:xfrm>
          <a:prstGeom prst="rect">
            <a:avLst/>
          </a:prstGeom>
          <a:noFill/>
          <a:ln w="9525">
            <a:noFill/>
            <a:miter lim="800000"/>
            <a:headEnd/>
            <a:tailEnd/>
          </a:ln>
          <a:effectLst/>
        </p:spPr>
        <p:txBody>
          <a:bodyPr vert="horz" wrap="square" lIns="92290" tIns="46145" rIns="92290" bIns="4614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1862" name="Rectangle 6"/>
          <p:cNvSpPr>
            <a:spLocks noGrp="1" noChangeArrowheads="1"/>
          </p:cNvSpPr>
          <p:nvPr>
            <p:ph type="ftr" sz="quarter" idx="4"/>
          </p:nvPr>
        </p:nvSpPr>
        <p:spPr bwMode="auto">
          <a:xfrm>
            <a:off x="0" y="8830621"/>
            <a:ext cx="3037466" cy="464180"/>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defRPr sz="1200"/>
            </a:lvl1pPr>
          </a:lstStyle>
          <a:p>
            <a:endParaRPr lang="en-US"/>
          </a:p>
        </p:txBody>
      </p:sp>
      <p:sp>
        <p:nvSpPr>
          <p:cNvPr id="121863" name="Rectangle 7"/>
          <p:cNvSpPr>
            <a:spLocks noGrp="1" noChangeArrowheads="1"/>
          </p:cNvSpPr>
          <p:nvPr>
            <p:ph type="sldNum" sz="quarter" idx="5"/>
          </p:nvPr>
        </p:nvSpPr>
        <p:spPr bwMode="auto">
          <a:xfrm>
            <a:off x="3971330" y="8830621"/>
            <a:ext cx="3037465" cy="464180"/>
          </a:xfrm>
          <a:prstGeom prst="rect">
            <a:avLst/>
          </a:prstGeom>
          <a:noFill/>
          <a:ln w="9525">
            <a:noFill/>
            <a:miter lim="800000"/>
            <a:headEnd/>
            <a:tailEnd/>
          </a:ln>
          <a:effectLst/>
        </p:spPr>
        <p:txBody>
          <a:bodyPr vert="horz" wrap="square" lIns="92290" tIns="46145" rIns="92290" bIns="46145" numCol="1" anchor="b" anchorCtr="0" compatLnSpc="1">
            <a:prstTxWarp prst="textNoShape">
              <a:avLst/>
            </a:prstTxWarp>
          </a:bodyPr>
          <a:lstStyle>
            <a:lvl1pPr algn="r">
              <a:defRPr sz="1200"/>
            </a:lvl1pPr>
          </a:lstStyle>
          <a:p>
            <a:fld id="{F603C3B5-9CFC-4B60-AD1F-942309290D4C}" type="slidenum">
              <a:rPr lang="en-US"/>
              <a:pPr/>
              <a:t>‹#›</a:t>
            </a:fld>
            <a:endParaRPr lang="en-US"/>
          </a:p>
        </p:txBody>
      </p:sp>
    </p:spTree>
    <p:extLst>
      <p:ext uri="{BB962C8B-B14F-4D97-AF65-F5344CB8AC3E}">
        <p14:creationId xmlns="" xmlns:p14="http://schemas.microsoft.com/office/powerpoint/2010/main" val="612215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406400" y="698500"/>
            <a:ext cx="6197600" cy="3486150"/>
          </a:xfrm>
          <a:ln/>
        </p:spPr>
      </p:sp>
      <p:sp>
        <p:nvSpPr>
          <p:cNvPr id="13315" name="Notes Placeholder 2"/>
          <p:cNvSpPr>
            <a:spLocks noGrp="1"/>
          </p:cNvSpPr>
          <p:nvPr>
            <p:ph type="body" idx="1"/>
          </p:nvPr>
        </p:nvSpPr>
        <p:spPr>
          <a:noFill/>
          <a:ln/>
        </p:spPr>
        <p:txBody>
          <a:bodyPr/>
          <a:lstStyle/>
          <a:p>
            <a:endParaRPr lang="en-US" dirty="0" smtClean="0"/>
          </a:p>
        </p:txBody>
      </p:sp>
      <p:sp>
        <p:nvSpPr>
          <p:cNvPr id="13316" name="Slide Number Placeholder 3"/>
          <p:cNvSpPr>
            <a:spLocks noGrp="1"/>
          </p:cNvSpPr>
          <p:nvPr>
            <p:ph type="sldNum" sz="quarter" idx="5"/>
          </p:nvPr>
        </p:nvSpPr>
        <p:spPr>
          <a:noFill/>
        </p:spPr>
        <p:txBody>
          <a:bodyPr/>
          <a:lstStyle/>
          <a:p>
            <a:fld id="{44C3122E-3B7F-4271-8F0A-1EC521844837}" type="slidenum">
              <a:rPr lang="en-US"/>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603C3B5-9CFC-4B60-AD1F-942309290D4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147D038-2931-460C-A61B-6B0942C06BBA}"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Radiation resistance is due to power radiated.</a:t>
            </a:r>
            <a:r>
              <a:rPr lang="en-US" baseline="0" dirty="0" smtClean="0"/>
              <a:t> The total resistance of an antenna is made up of the radiation resistance plus the resistance due to other power losses.</a:t>
            </a:r>
          </a:p>
          <a:p>
            <a:r>
              <a:rPr lang="en-US" baseline="0" dirty="0" smtClean="0"/>
              <a:t>For high efficiency the value of radiation resistance should be large w.r.t the loss resistance</a:t>
            </a:r>
            <a:endParaRPr lang="en-US" dirty="0"/>
          </a:p>
        </p:txBody>
      </p:sp>
      <p:sp>
        <p:nvSpPr>
          <p:cNvPr id="4" name="Slide Number Placeholder 3"/>
          <p:cNvSpPr>
            <a:spLocks noGrp="1"/>
          </p:cNvSpPr>
          <p:nvPr>
            <p:ph type="sldNum" sz="quarter" idx="10"/>
          </p:nvPr>
        </p:nvSpPr>
        <p:spPr/>
        <p:txBody>
          <a:bodyPr/>
          <a:lstStyle/>
          <a:p>
            <a:fld id="{F603C3B5-9CFC-4B60-AD1F-942309290D4C}" type="slidenum">
              <a:rPr lang="en-US" smtClean="0"/>
              <a:pPr/>
              <a:t>13</a:t>
            </a:fld>
            <a:endParaRPr lang="en-US"/>
          </a:p>
        </p:txBody>
      </p:sp>
    </p:spTree>
    <p:extLst>
      <p:ext uri="{BB962C8B-B14F-4D97-AF65-F5344CB8AC3E}">
        <p14:creationId xmlns="" xmlns:p14="http://schemas.microsoft.com/office/powerpoint/2010/main" val="25164282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89" name="Rectangle 7"/>
          <p:cNvSpPr txBox="1">
            <a:spLocks noGrp="1" noChangeArrowheads="1"/>
          </p:cNvSpPr>
          <p:nvPr/>
        </p:nvSpPr>
        <p:spPr bwMode="auto">
          <a:xfrm>
            <a:off x="3970260" y="8830015"/>
            <a:ext cx="3038498" cy="464895"/>
          </a:xfrm>
          <a:prstGeom prst="rect">
            <a:avLst/>
          </a:prstGeom>
          <a:noFill/>
          <a:ln w="9525">
            <a:noFill/>
            <a:miter lim="800000"/>
            <a:headEnd/>
            <a:tailEnd/>
          </a:ln>
        </p:spPr>
        <p:txBody>
          <a:bodyPr lIns="92290" tIns="46145" rIns="92290" bIns="46145" anchor="b"/>
          <a:lstStyle/>
          <a:p>
            <a:pPr algn="r"/>
            <a:fld id="{8A86A6DF-D132-427D-B309-C11D9B572DB4}" type="slidenum">
              <a:rPr lang="en-US" sz="1200"/>
              <a:pPr algn="r"/>
              <a:t>35</a:t>
            </a:fld>
            <a:endParaRPr lang="en-US" sz="1200" dirty="0"/>
          </a:p>
        </p:txBody>
      </p:sp>
      <p:sp>
        <p:nvSpPr>
          <p:cNvPr id="191490" name="Rectangle 2"/>
          <p:cNvSpPr>
            <a:spLocks noGrp="1" noRot="1" noChangeAspect="1" noChangeArrowheads="1" noTextEdit="1"/>
          </p:cNvSpPr>
          <p:nvPr>
            <p:ph type="sldImg"/>
          </p:nvPr>
        </p:nvSpPr>
        <p:spPr>
          <a:xfrm>
            <a:off x="406400" y="698500"/>
            <a:ext cx="6197600" cy="3486150"/>
          </a:xfrm>
          <a:ln/>
        </p:spPr>
      </p:sp>
      <p:sp>
        <p:nvSpPr>
          <p:cNvPr id="191491" name="Rectangle 3"/>
          <p:cNvSpPr>
            <a:spLocks noGrp="1" noChangeArrowheads="1"/>
          </p:cNvSpPr>
          <p:nvPr>
            <p:ph type="body" idx="1"/>
          </p:nvPr>
        </p:nvSpPr>
        <p:spPr>
          <a:xfrm>
            <a:off x="701698" y="4416498"/>
            <a:ext cx="5607006" cy="4182560"/>
          </a:xfrm>
          <a:noFill/>
          <a:ln/>
        </p:spPr>
        <p:txBody>
          <a:bodyPr/>
          <a:lstStyle/>
          <a:p>
            <a:pPr algn="just"/>
            <a:r>
              <a:rPr lang="en-US" dirty="0" smtClean="0"/>
              <a:t>The CC-Antenna-DK contains 13 low cost antennas and 3 calibration boards. The antennas cover the frequency range as low as 136 MHz to 2.48 GHz.</a:t>
            </a:r>
          </a:p>
          <a:p>
            <a:pPr algn="just"/>
            <a:endParaRPr lang="en-US" dirty="0" smtClean="0"/>
          </a:p>
          <a:p>
            <a:pPr algn="just"/>
            <a:r>
              <a:rPr lang="en-US" dirty="0" smtClean="0"/>
              <a:t>The main purpose of the CC-Antenna-DK is to ease the decision for which type of low cost antenna can be implemented as well as give an estimation of the performance that can be achieved.</a:t>
            </a:r>
          </a:p>
          <a:p>
            <a:pPr algn="just"/>
            <a:endParaRPr lang="en-US" dirty="0" smtClean="0"/>
          </a:p>
          <a:p>
            <a:pPr algn="just"/>
            <a:r>
              <a:rPr lang="en-US" dirty="0" smtClean="0"/>
              <a:t>All antennas are tuned for connecting to an EM board on the EB platform. A matching network is used on each antenna design so the antenna boards can matched for other GND sizes than the EB board.</a:t>
            </a:r>
          </a:p>
          <a:p>
            <a:pPr algn="just"/>
            <a:endParaRPr lang="en-US" dirty="0" smtClean="0"/>
          </a:p>
          <a:p>
            <a:pPr algn="just"/>
            <a:r>
              <a:rPr lang="en-US" dirty="0" smtClean="0"/>
              <a:t>Antennas are categorized under the operating frequency (169 MHz, 315 MHz, 433 MHz, 868 / 915 MHz or 2.44 GHz) and then the type of antenna (PCB Antennas, Chip Antennas, and Wire Antennas). The main focus is on PCB, Wire and Chip antennas, since these are mainly used in high volume products.</a:t>
            </a:r>
          </a:p>
          <a:p>
            <a:pPr algn="just"/>
            <a:endParaRPr lang="en-US" dirty="0" smtClean="0"/>
          </a:p>
          <a:p>
            <a:pPr algn="just"/>
            <a:r>
              <a:rPr lang="en-US" dirty="0" smtClean="0"/>
              <a:t>• </a:t>
            </a:r>
            <a:r>
              <a:rPr lang="en-US" i="1" dirty="0" smtClean="0"/>
              <a:t>169 MHz (136 – 240 MHz) Antenna</a:t>
            </a:r>
          </a:p>
          <a:p>
            <a:pPr algn="just"/>
            <a:r>
              <a:rPr lang="en-US" dirty="0" smtClean="0"/>
              <a:t>• </a:t>
            </a:r>
            <a:r>
              <a:rPr lang="en-US" i="1" dirty="0" smtClean="0"/>
              <a:t>315 MHz (273 – 348 MHz) Antenna</a:t>
            </a:r>
          </a:p>
          <a:p>
            <a:pPr algn="just"/>
            <a:r>
              <a:rPr lang="en-US" dirty="0" smtClean="0"/>
              <a:t>• </a:t>
            </a:r>
            <a:r>
              <a:rPr lang="en-US" i="1" dirty="0" smtClean="0"/>
              <a:t>433 MHz (387 – 510 MHz) Antenna</a:t>
            </a:r>
          </a:p>
          <a:p>
            <a:pPr algn="just"/>
            <a:r>
              <a:rPr lang="en-US" dirty="0" smtClean="0"/>
              <a:t>• </a:t>
            </a:r>
            <a:r>
              <a:rPr lang="en-US" i="1" dirty="0" smtClean="0"/>
              <a:t>868 MHz (779 – 960 MHz) Antenna</a:t>
            </a:r>
          </a:p>
          <a:p>
            <a:pPr algn="just"/>
            <a:r>
              <a:rPr lang="en-US" dirty="0" smtClean="0"/>
              <a:t>• </a:t>
            </a:r>
            <a:r>
              <a:rPr lang="en-US" i="1" dirty="0" smtClean="0"/>
              <a:t>915 MHz (779 – 960 MHz) Antenna</a:t>
            </a:r>
          </a:p>
          <a:p>
            <a:pPr algn="just"/>
            <a:r>
              <a:rPr lang="en-US" dirty="0" smtClean="0"/>
              <a:t>• </a:t>
            </a:r>
            <a:r>
              <a:rPr lang="en-US" i="1" dirty="0" smtClean="0"/>
              <a:t>2440 MHz Antenna</a:t>
            </a:r>
          </a:p>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 name="Picture 1" descr="Tech Days PPT.jpg"/>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0" y="0"/>
            <a:ext cx="14630400" cy="8229600"/>
          </a:xfrm>
          <a:prstGeom prst="rect">
            <a:avLst/>
          </a:prstGeom>
        </p:spPr>
      </p:pic>
      <p:sp>
        <p:nvSpPr>
          <p:cNvPr id="3074" name="Rectangle 2"/>
          <p:cNvSpPr>
            <a:spLocks noGrp="1" noChangeArrowheads="1"/>
          </p:cNvSpPr>
          <p:nvPr>
            <p:ph type="ctrTitle"/>
          </p:nvPr>
        </p:nvSpPr>
        <p:spPr>
          <a:xfrm>
            <a:off x="548640" y="2331722"/>
            <a:ext cx="13533120" cy="1764030"/>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548640" y="4438650"/>
            <a:ext cx="13533120" cy="1783080"/>
          </a:xfrm>
          <a:ln/>
        </p:spPr>
        <p:txBody>
          <a:bodyPr/>
          <a:lstStyle>
            <a:lvl1pPr marL="0" indent="0">
              <a:buFontTx/>
              <a:buNone/>
              <a:defRPr b="1"/>
            </a:lvl1pPr>
          </a:lstStyle>
          <a:p>
            <a:r>
              <a:rPr lang="en-US"/>
              <a:t>Click to edit Master subtitle style</a:t>
            </a:r>
          </a:p>
        </p:txBody>
      </p:sp>
      <p:sp>
        <p:nvSpPr>
          <p:cNvPr id="4" name="Rectangle 24"/>
          <p:cNvSpPr>
            <a:spLocks noGrp="1" noChangeArrowheads="1"/>
          </p:cNvSpPr>
          <p:nvPr>
            <p:ph type="sldNum" sz="quarter" idx="10"/>
          </p:nvPr>
        </p:nvSpPr>
        <p:spPr>
          <a:xfrm>
            <a:off x="10627360" y="7246622"/>
            <a:ext cx="3413760" cy="247650"/>
          </a:xfrm>
        </p:spPr>
        <p:txBody>
          <a:bodyPr/>
          <a:lstStyle>
            <a:lvl1pPr>
              <a:defRPr/>
            </a:lvl1pPr>
          </a:lstStyle>
          <a:p>
            <a:fld id="{B1006088-BF21-4FD5-870B-675EAADE47BD}" type="slidenum">
              <a:rPr lang="en-US"/>
              <a:pPr/>
              <a:t>‹#›</a:t>
            </a:fld>
            <a:endParaRPr lang="en-US"/>
          </a:p>
        </p:txBody>
      </p:sp>
      <p:sp>
        <p:nvSpPr>
          <p:cNvPr id="6" name="Rectangle 5"/>
          <p:cNvSpPr/>
          <p:nvPr userDrawn="1"/>
        </p:nvSpPr>
        <p:spPr>
          <a:xfrm>
            <a:off x="1" y="7585710"/>
            <a:ext cx="14097000" cy="559613"/>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i_hz_2c_pos_rgb.eps"/>
          <p:cNvPicPr>
            <a:picLocks noChangeAspect="1"/>
          </p:cNvPicPr>
          <p:nvPr userDrawn="1"/>
        </p:nvPicPr>
        <p:blipFill>
          <a:blip r:embed="rId3">
            <a:extLst>
              <a:ext uri="{28A0092B-C50C-407E-A947-70E740481C1C}">
                <a14:useLocalDpi xmlns="" xmlns:a14="http://schemas.microsoft.com/office/drawing/2010/main" val="0"/>
              </a:ext>
            </a:extLst>
          </a:blip>
          <a:stretch>
            <a:fillRect/>
          </a:stretch>
        </p:blipFill>
        <p:spPr>
          <a:xfrm>
            <a:off x="10521871" y="7475774"/>
            <a:ext cx="3253354" cy="753826"/>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fld id="{4BD60626-1ACC-48B1-8201-AA7BD5684B54}"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1522" y="327660"/>
            <a:ext cx="4813301" cy="1394460"/>
          </a:xfrm>
        </p:spPr>
        <p:txBody>
          <a:bodyPr anchor="b"/>
          <a:lstStyle>
            <a:lvl1pPr algn="l">
              <a:defRPr sz="3200" b="1">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720080" y="327662"/>
            <a:ext cx="8178800" cy="7023736"/>
          </a:xfrm>
        </p:spPr>
        <p:txBody>
          <a:bodyPr/>
          <a:lstStyle>
            <a:lvl1pPr>
              <a:defRPr sz="20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731522" y="1722122"/>
            <a:ext cx="4813301" cy="5629276"/>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B1F5D59E-3020-483D-90FC-392986F41C5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67661" y="5760720"/>
            <a:ext cx="8778240" cy="680086"/>
          </a:xfrm>
        </p:spPr>
        <p:txBody>
          <a:bodyPr anchor="b"/>
          <a:lstStyle>
            <a:lvl1pPr algn="l">
              <a:defRPr sz="2800" b="1">
                <a:solidFill>
                  <a:schemeClr val="tx2"/>
                </a:solidFill>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867661" y="735330"/>
            <a:ext cx="8778240" cy="49377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867661" y="6440806"/>
            <a:ext cx="8778240" cy="965834"/>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fld id="{7E2DB302-961D-41B7-BD2E-EA757E550C4C}"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6"/>
          <p:cNvSpPr>
            <a:spLocks noGrp="1" noChangeArrowheads="1"/>
          </p:cNvSpPr>
          <p:nvPr>
            <p:ph type="sldNum" sz="quarter" idx="10"/>
          </p:nvPr>
        </p:nvSpPr>
        <p:spPr>
          <a:ln/>
        </p:spPr>
        <p:txBody>
          <a:bodyPr/>
          <a:lstStyle>
            <a:lvl1pPr>
              <a:defRPr/>
            </a:lvl1pPr>
          </a:lstStyle>
          <a:p>
            <a:fld id="{89852D4D-CA63-4F5E-A04D-C043C1229BEE}" type="slidenum">
              <a:rPr lang="en-US"/>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5303" y="171450"/>
            <a:ext cx="3426459" cy="6882766"/>
          </a:xfrm>
        </p:spPr>
        <p:txBody>
          <a:bodyPr vert="eaVert"/>
          <a:lstStyle>
            <a:lvl1pPr>
              <a:defRPr>
                <a:solidFill>
                  <a:schemeClr val="tx2"/>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370841" y="171450"/>
            <a:ext cx="10040621" cy="688276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fld id="{1C0706DD-24B8-4851-91EA-2616D1811F38}"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4" name="Picture 6" descr="selected_powerpoint_bg_2.jpg"/>
          <p:cNvPicPr>
            <a:picLocks noChangeAspect="1"/>
          </p:cNvPicPr>
          <p:nvPr userDrawn="1"/>
        </p:nvPicPr>
        <p:blipFill>
          <a:blip r:embed="rId2" cstate="print"/>
          <a:srcRect/>
          <a:stretch>
            <a:fillRect/>
          </a:stretch>
        </p:blipFill>
        <p:spPr bwMode="auto">
          <a:xfrm>
            <a:off x="0" y="0"/>
            <a:ext cx="14630400" cy="8229600"/>
          </a:xfrm>
          <a:prstGeom prst="rect">
            <a:avLst/>
          </a:prstGeom>
          <a:noFill/>
          <a:ln w="9525">
            <a:noFill/>
            <a:miter lim="800000"/>
            <a:headEnd/>
            <a:tailEnd/>
          </a:ln>
        </p:spPr>
      </p:pic>
      <p:sp>
        <p:nvSpPr>
          <p:cNvPr id="13" name="Rectangle 12"/>
          <p:cNvSpPr/>
          <p:nvPr userDrawn="1"/>
        </p:nvSpPr>
        <p:spPr>
          <a:xfrm>
            <a:off x="1" y="7585710"/>
            <a:ext cx="14097000" cy="559613"/>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7" descr="ti_logo_powerpoint_1_line.png"/>
          <p:cNvPicPr>
            <a:picLocks noChangeAspect="1"/>
          </p:cNvPicPr>
          <p:nvPr userDrawn="1"/>
        </p:nvPicPr>
        <p:blipFill>
          <a:blip r:embed="rId3" cstate="print"/>
          <a:srcRect/>
          <a:stretch>
            <a:fillRect/>
          </a:stretch>
        </p:blipFill>
        <p:spPr bwMode="auto">
          <a:xfrm>
            <a:off x="10680703" y="7728587"/>
            <a:ext cx="2999739" cy="278130"/>
          </a:xfrm>
          <a:prstGeom prst="rect">
            <a:avLst/>
          </a:prstGeom>
          <a:noFill/>
          <a:ln w="9525">
            <a:noFill/>
            <a:miter lim="800000"/>
            <a:headEnd/>
            <a:tailEnd/>
          </a:ln>
        </p:spPr>
      </p:pic>
      <p:sp>
        <p:nvSpPr>
          <p:cNvPr id="3074" name="Rectangle 2"/>
          <p:cNvSpPr>
            <a:spLocks noGrp="1" noChangeArrowheads="1"/>
          </p:cNvSpPr>
          <p:nvPr>
            <p:ph type="ctrTitle"/>
          </p:nvPr>
        </p:nvSpPr>
        <p:spPr>
          <a:xfrm>
            <a:off x="548640" y="2331722"/>
            <a:ext cx="13533120" cy="1764030"/>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548640" y="4438650"/>
            <a:ext cx="13533120" cy="1783080"/>
          </a:xfrm>
          <a:ln/>
        </p:spPr>
        <p:txBody>
          <a:bodyPr/>
          <a:lstStyle>
            <a:lvl1pPr marL="0" indent="0">
              <a:buFontTx/>
              <a:buNone/>
              <a:defRPr b="1"/>
            </a:lvl1pPr>
          </a:lstStyle>
          <a:p>
            <a:r>
              <a:rPr lang="en-US"/>
              <a:t>Click to edit Master subtitle style</a:t>
            </a:r>
          </a:p>
        </p:txBody>
      </p:sp>
      <p:sp>
        <p:nvSpPr>
          <p:cNvPr id="12" name="Rectangle 24"/>
          <p:cNvSpPr>
            <a:spLocks noGrp="1" noChangeArrowheads="1"/>
          </p:cNvSpPr>
          <p:nvPr>
            <p:ph type="sldNum" sz="quarter" idx="10"/>
          </p:nvPr>
        </p:nvSpPr>
        <p:spPr>
          <a:xfrm>
            <a:off x="10627360" y="7246622"/>
            <a:ext cx="3413760" cy="247650"/>
          </a:xfrm>
        </p:spPr>
        <p:txBody>
          <a:bodyPr/>
          <a:lstStyle>
            <a:lvl1pPr>
              <a:defRPr/>
            </a:lvl1pPr>
          </a:lstStyle>
          <a:p>
            <a:fld id="{B09843C0-6DAC-490D-A4BA-BCECDC8ED96F}"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4" name="Picture 6" descr="selected_powerpoint_bg_1.jpg"/>
          <p:cNvPicPr>
            <a:picLocks noChangeAspect="1"/>
          </p:cNvPicPr>
          <p:nvPr userDrawn="1"/>
        </p:nvPicPr>
        <p:blipFill>
          <a:blip r:embed="rId2" cstate="print"/>
          <a:srcRect/>
          <a:stretch>
            <a:fillRect/>
          </a:stretch>
        </p:blipFill>
        <p:spPr bwMode="auto">
          <a:xfrm>
            <a:off x="0" y="0"/>
            <a:ext cx="14630400" cy="8229600"/>
          </a:xfrm>
          <a:prstGeom prst="rect">
            <a:avLst/>
          </a:prstGeom>
          <a:noFill/>
          <a:ln w="9525">
            <a:noFill/>
            <a:miter lim="800000"/>
            <a:headEnd/>
            <a:tailEnd/>
          </a:ln>
        </p:spPr>
      </p:pic>
      <p:sp>
        <p:nvSpPr>
          <p:cNvPr id="5" name="Rectangle 4"/>
          <p:cNvSpPr/>
          <p:nvPr userDrawn="1"/>
        </p:nvSpPr>
        <p:spPr>
          <a:xfrm>
            <a:off x="1" y="7589520"/>
            <a:ext cx="14086840" cy="5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13" name="Rectangle 12"/>
          <p:cNvSpPr/>
          <p:nvPr userDrawn="1"/>
        </p:nvSpPr>
        <p:spPr>
          <a:xfrm>
            <a:off x="1" y="7585710"/>
            <a:ext cx="14097000" cy="559613"/>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7" descr="ti_logo_powerpoint_1_line.png"/>
          <p:cNvPicPr>
            <a:picLocks noChangeAspect="1"/>
          </p:cNvPicPr>
          <p:nvPr userDrawn="1"/>
        </p:nvPicPr>
        <p:blipFill>
          <a:blip r:embed="rId3" cstate="print"/>
          <a:srcRect/>
          <a:stretch>
            <a:fillRect/>
          </a:stretch>
        </p:blipFill>
        <p:spPr bwMode="auto">
          <a:xfrm>
            <a:off x="10680703" y="7728587"/>
            <a:ext cx="2999739" cy="278130"/>
          </a:xfrm>
          <a:prstGeom prst="rect">
            <a:avLst/>
          </a:prstGeom>
          <a:noFill/>
          <a:ln w="9525">
            <a:noFill/>
            <a:miter lim="800000"/>
            <a:headEnd/>
            <a:tailEnd/>
          </a:ln>
        </p:spPr>
      </p:pic>
      <p:sp>
        <p:nvSpPr>
          <p:cNvPr id="3074" name="Rectangle 2"/>
          <p:cNvSpPr>
            <a:spLocks noGrp="1" noChangeArrowheads="1"/>
          </p:cNvSpPr>
          <p:nvPr>
            <p:ph type="ctrTitle"/>
          </p:nvPr>
        </p:nvSpPr>
        <p:spPr>
          <a:xfrm>
            <a:off x="548640" y="2331722"/>
            <a:ext cx="13533120" cy="1764030"/>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548640" y="4438650"/>
            <a:ext cx="13533120" cy="1783080"/>
          </a:xfrm>
          <a:ln/>
        </p:spPr>
        <p:txBody>
          <a:bodyPr/>
          <a:lstStyle>
            <a:lvl1pPr marL="0" indent="0">
              <a:buFontTx/>
              <a:buNone/>
              <a:defRPr b="1"/>
            </a:lvl1pPr>
          </a:lstStyle>
          <a:p>
            <a:r>
              <a:rPr lang="en-US"/>
              <a:t>Click to edit Master subtitle style</a:t>
            </a:r>
          </a:p>
        </p:txBody>
      </p:sp>
      <p:sp>
        <p:nvSpPr>
          <p:cNvPr id="12" name="Rectangle 24"/>
          <p:cNvSpPr>
            <a:spLocks noGrp="1" noChangeArrowheads="1"/>
          </p:cNvSpPr>
          <p:nvPr>
            <p:ph type="sldNum" sz="quarter" idx="10"/>
          </p:nvPr>
        </p:nvSpPr>
        <p:spPr>
          <a:xfrm>
            <a:off x="10627360" y="7246622"/>
            <a:ext cx="3413760" cy="247650"/>
          </a:xfrm>
        </p:spPr>
        <p:txBody>
          <a:bodyPr/>
          <a:lstStyle>
            <a:lvl1pPr>
              <a:defRPr/>
            </a:lvl1pPr>
          </a:lstStyle>
          <a:p>
            <a:fld id="{F2394529-A9B3-4A54-83EC-E61379E8334E}" type="slidenum">
              <a:rPr lang="en-US"/>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pic>
        <p:nvPicPr>
          <p:cNvPr id="4" name="Picture 6" descr="selected_powerpoint_bg_1_grey.jpg"/>
          <p:cNvPicPr>
            <a:picLocks noChangeAspect="1"/>
          </p:cNvPicPr>
          <p:nvPr userDrawn="1"/>
        </p:nvPicPr>
        <p:blipFill>
          <a:blip r:embed="rId2" cstate="print"/>
          <a:srcRect/>
          <a:stretch>
            <a:fillRect/>
          </a:stretch>
        </p:blipFill>
        <p:spPr bwMode="auto">
          <a:xfrm>
            <a:off x="0" y="0"/>
            <a:ext cx="14630400" cy="8229600"/>
          </a:xfrm>
          <a:prstGeom prst="rect">
            <a:avLst/>
          </a:prstGeom>
          <a:noFill/>
          <a:ln w="9525">
            <a:noFill/>
            <a:miter lim="800000"/>
            <a:headEnd/>
            <a:tailEnd/>
          </a:ln>
        </p:spPr>
      </p:pic>
      <p:sp>
        <p:nvSpPr>
          <p:cNvPr id="5" name="Rectangle 4"/>
          <p:cNvSpPr/>
          <p:nvPr userDrawn="1"/>
        </p:nvSpPr>
        <p:spPr>
          <a:xfrm>
            <a:off x="0" y="7589520"/>
            <a:ext cx="14051280" cy="5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13" name="Rectangle 12"/>
          <p:cNvSpPr/>
          <p:nvPr userDrawn="1"/>
        </p:nvSpPr>
        <p:spPr>
          <a:xfrm>
            <a:off x="1" y="7585710"/>
            <a:ext cx="14097000" cy="559613"/>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27" descr="ti_logo_powerpoint_1_line.png"/>
          <p:cNvPicPr>
            <a:picLocks noChangeAspect="1"/>
          </p:cNvPicPr>
          <p:nvPr userDrawn="1"/>
        </p:nvPicPr>
        <p:blipFill>
          <a:blip r:embed="rId3" cstate="print"/>
          <a:srcRect/>
          <a:stretch>
            <a:fillRect/>
          </a:stretch>
        </p:blipFill>
        <p:spPr bwMode="auto">
          <a:xfrm>
            <a:off x="10680703" y="7728587"/>
            <a:ext cx="2999739" cy="278130"/>
          </a:xfrm>
          <a:prstGeom prst="rect">
            <a:avLst/>
          </a:prstGeom>
          <a:noFill/>
          <a:ln w="9525">
            <a:noFill/>
            <a:miter lim="800000"/>
            <a:headEnd/>
            <a:tailEnd/>
          </a:ln>
        </p:spPr>
      </p:pic>
      <p:sp>
        <p:nvSpPr>
          <p:cNvPr id="3074" name="Rectangle 2"/>
          <p:cNvSpPr>
            <a:spLocks noGrp="1" noChangeArrowheads="1"/>
          </p:cNvSpPr>
          <p:nvPr>
            <p:ph type="ctrTitle"/>
          </p:nvPr>
        </p:nvSpPr>
        <p:spPr>
          <a:xfrm>
            <a:off x="548640" y="2331722"/>
            <a:ext cx="13533120" cy="1764030"/>
          </a:xfrm>
        </p:spPr>
        <p:txBody>
          <a:bodyPr/>
          <a:lstStyle>
            <a:lvl1pPr>
              <a:defRPr sz="4000">
                <a:solidFill>
                  <a:schemeClr val="tx2"/>
                </a:solidFill>
              </a:defRPr>
            </a:lvl1pPr>
          </a:lstStyle>
          <a:p>
            <a:r>
              <a:rPr lang="en-US" dirty="0"/>
              <a:t>Click to edit Master title style</a:t>
            </a:r>
          </a:p>
        </p:txBody>
      </p:sp>
      <p:sp>
        <p:nvSpPr>
          <p:cNvPr id="3075" name="Rectangle 3"/>
          <p:cNvSpPr>
            <a:spLocks noGrp="1" noChangeArrowheads="1"/>
          </p:cNvSpPr>
          <p:nvPr>
            <p:ph type="subTitle" idx="1"/>
          </p:nvPr>
        </p:nvSpPr>
        <p:spPr>
          <a:xfrm>
            <a:off x="548640" y="4438650"/>
            <a:ext cx="13533120" cy="1783080"/>
          </a:xfrm>
          <a:ln/>
        </p:spPr>
        <p:txBody>
          <a:bodyPr/>
          <a:lstStyle>
            <a:lvl1pPr marL="0" indent="0">
              <a:buFontTx/>
              <a:buNone/>
              <a:defRPr b="1"/>
            </a:lvl1pPr>
          </a:lstStyle>
          <a:p>
            <a:r>
              <a:rPr lang="en-US"/>
              <a:t>Click to edit Master subtitle style</a:t>
            </a:r>
          </a:p>
        </p:txBody>
      </p:sp>
      <p:sp>
        <p:nvSpPr>
          <p:cNvPr id="12" name="Rectangle 24"/>
          <p:cNvSpPr>
            <a:spLocks noGrp="1" noChangeArrowheads="1"/>
          </p:cNvSpPr>
          <p:nvPr>
            <p:ph type="sldNum" sz="quarter" idx="10"/>
          </p:nvPr>
        </p:nvSpPr>
        <p:spPr>
          <a:xfrm>
            <a:off x="10627360" y="7246622"/>
            <a:ext cx="3413760" cy="247650"/>
          </a:xfrm>
        </p:spPr>
        <p:txBody>
          <a:bodyPr/>
          <a:lstStyle>
            <a:lvl1pPr>
              <a:defRPr/>
            </a:lvl1pPr>
          </a:lstStyle>
          <a:p>
            <a:fld id="{91A5AC0A-F4BD-4464-80DC-A88E0D9F781D}"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1" y="1258162"/>
            <a:ext cx="13548360" cy="5935118"/>
          </a:xfrm>
        </p:spPr>
        <p:txBody>
          <a:bodyPr/>
          <a:lstStyle>
            <a:lvl1pPr>
              <a:spcBef>
                <a:spcPts val="800"/>
              </a:spcBef>
              <a:defRPr/>
            </a:lvl1pPr>
            <a:lvl3pPr>
              <a:defRPr sz="1800"/>
            </a:lvl3pPr>
            <a:lvl4pPr>
              <a:defRPr sz="1800"/>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4" name="Rectangle 6"/>
          <p:cNvSpPr>
            <a:spLocks noGrp="1" noChangeArrowheads="1"/>
          </p:cNvSpPr>
          <p:nvPr>
            <p:ph type="sldNum" sz="quarter" idx="10"/>
          </p:nvPr>
        </p:nvSpPr>
        <p:spPr>
          <a:ln/>
        </p:spPr>
        <p:txBody>
          <a:bodyPr/>
          <a:lstStyle>
            <a:lvl1pPr>
              <a:defRPr/>
            </a:lvl1pPr>
          </a:lstStyle>
          <a:p>
            <a:fld id="{3B20521C-F793-4067-BB07-C7AF74E21EF3}"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5701" y="5288282"/>
            <a:ext cx="12435840" cy="1634490"/>
          </a:xfrm>
        </p:spPr>
        <p:txBody>
          <a:bodyPr anchor="t"/>
          <a:lstStyle>
            <a:lvl1pPr algn="l">
              <a:defRPr sz="4000" b="1" cap="all">
                <a:solidFill>
                  <a:schemeClr val="tx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1155701" y="3488056"/>
            <a:ext cx="12435840" cy="1800224"/>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xfrm>
            <a:off x="10622280" y="7259957"/>
            <a:ext cx="3413760" cy="247650"/>
          </a:xfrm>
        </p:spPr>
        <p:txBody>
          <a:bodyPr/>
          <a:lstStyle>
            <a:lvl1pPr>
              <a:defRPr/>
            </a:lvl1pPr>
          </a:lstStyle>
          <a:p>
            <a:fld id="{156AB8A3-9FE4-4612-8857-687BFF70DD9F}"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533402" y="1423036"/>
            <a:ext cx="6652261" cy="5631180"/>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7429502" y="1423036"/>
            <a:ext cx="6652259" cy="5631180"/>
          </a:xfrm>
          <a:noFill/>
          <a:ln w="9525" algn="ctr">
            <a:noFill/>
            <a:miter lim="800000"/>
            <a:headEnd/>
            <a:tailEnd/>
          </a:ln>
        </p:spPr>
        <p:txBody>
          <a:bodyPr vert="horz" wrap="square" lIns="91440" tIns="45720" rIns="91440" bIns="45720" numCol="1" anchor="t" anchorCtr="0" compatLnSpc="1">
            <a:prstTxWarp prst="textNoShape">
              <a:avLst/>
            </a:prstTxWarp>
          </a:bodyPr>
          <a:lstStyle>
            <a:lvl1pPr algn="l" rtl="0" eaLnBrk="0" fontAlgn="base" hangingPunct="0">
              <a:spcAft>
                <a:spcPct val="0"/>
              </a:spcAft>
              <a:defRPr lang="en-US" sz="2000" smtClean="0">
                <a:solidFill>
                  <a:schemeClr val="tx1"/>
                </a:solidFill>
                <a:latin typeface="+mn-lt"/>
                <a:ea typeface="+mn-ea"/>
                <a:cs typeface="+mn-cs"/>
              </a:defRPr>
            </a:lvl1pPr>
            <a:lvl2pPr algn="l" rtl="0" eaLnBrk="0" fontAlgn="base" hangingPunct="0">
              <a:spcAft>
                <a:spcPct val="0"/>
              </a:spcAft>
              <a:defRPr lang="en-US" sz="1800" smtClean="0">
                <a:solidFill>
                  <a:schemeClr val="tx1"/>
                </a:solidFill>
                <a:latin typeface="+mn-lt"/>
                <a:ea typeface="+mn-ea"/>
                <a:cs typeface="+mn-cs"/>
              </a:defRPr>
            </a:lvl2pPr>
            <a:lvl3pPr algn="l" rtl="0" eaLnBrk="0" fontAlgn="base" hangingPunct="0">
              <a:spcAft>
                <a:spcPct val="0"/>
              </a:spcAft>
              <a:defRPr lang="en-US" sz="1800" smtClean="0">
                <a:solidFill>
                  <a:schemeClr val="tx1"/>
                </a:solidFill>
                <a:latin typeface="+mn-lt"/>
                <a:ea typeface="+mn-ea"/>
                <a:cs typeface="+mn-cs"/>
              </a:defRPr>
            </a:lvl3pPr>
            <a:lvl4pPr algn="l" rtl="0" eaLnBrk="0" fontAlgn="base" hangingPunct="0">
              <a:spcAft>
                <a:spcPct val="0"/>
              </a:spcAft>
              <a:defRPr lang="en-US" sz="1800" smtClean="0">
                <a:solidFill>
                  <a:schemeClr val="tx1"/>
                </a:solidFill>
                <a:latin typeface="+mn-lt"/>
                <a:ea typeface="+mn-ea"/>
                <a:cs typeface="+mn-cs"/>
              </a:defRPr>
            </a:lvl4pPr>
            <a:lvl5pPr algn="l" rtl="0" eaLnBrk="0" fontAlgn="base" hangingPunct="0">
              <a:spcAft>
                <a:spcPct val="0"/>
              </a:spcAft>
              <a:defRPr lang="en-US" sz="1800">
                <a:solidFill>
                  <a:schemeClr val="tx1"/>
                </a:solidFill>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6"/>
          <p:cNvSpPr>
            <a:spLocks noGrp="1" noChangeArrowheads="1"/>
          </p:cNvSpPr>
          <p:nvPr>
            <p:ph type="sldNum" sz="quarter" idx="10"/>
          </p:nvPr>
        </p:nvSpPr>
        <p:spPr>
          <a:ln/>
        </p:spPr>
        <p:txBody>
          <a:bodyPr/>
          <a:lstStyle>
            <a:lvl1pPr>
              <a:defRPr/>
            </a:lvl1pPr>
          </a:lstStyle>
          <a:p>
            <a:fld id="{93A6A834-CC4A-4943-952A-D55BFAADAD5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1520" y="329566"/>
            <a:ext cx="13167360" cy="1371600"/>
          </a:xfrm>
        </p:spPr>
        <p:txBody>
          <a:bodyPr/>
          <a:lstStyle>
            <a:lvl1pPr>
              <a:defRPr>
                <a:solidFill>
                  <a:schemeClr val="tx2"/>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31521" y="1842136"/>
            <a:ext cx="6464301" cy="76771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731521" y="2609850"/>
            <a:ext cx="6464301" cy="4741546"/>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7432041" y="1842136"/>
            <a:ext cx="6466840" cy="767714"/>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432041" y="2609850"/>
            <a:ext cx="6466840" cy="4741546"/>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a:spLocks noGrp="1" noChangeArrowheads="1"/>
          </p:cNvSpPr>
          <p:nvPr>
            <p:ph type="sldNum" sz="quarter" idx="10"/>
          </p:nvPr>
        </p:nvSpPr>
        <p:spPr>
          <a:ln/>
        </p:spPr>
        <p:txBody>
          <a:bodyPr/>
          <a:lstStyle>
            <a:lvl1pPr>
              <a:defRPr/>
            </a:lvl1pPr>
          </a:lstStyle>
          <a:p>
            <a:fld id="{2B3D8EEF-7576-4AB0-8518-088FB58AB734}"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dirty="0" smtClean="0"/>
              <a:t>Click to edit Master title style</a:t>
            </a:r>
            <a:endParaRPr lang="en-US" dirty="0"/>
          </a:p>
        </p:txBody>
      </p:sp>
      <p:sp>
        <p:nvSpPr>
          <p:cNvPr id="3" name="Rectangle 6"/>
          <p:cNvSpPr>
            <a:spLocks noGrp="1" noChangeArrowheads="1"/>
          </p:cNvSpPr>
          <p:nvPr>
            <p:ph type="sldNum" sz="quarter" idx="10"/>
          </p:nvPr>
        </p:nvSpPr>
        <p:spPr>
          <a:ln/>
        </p:spPr>
        <p:txBody>
          <a:bodyPr/>
          <a:lstStyle>
            <a:lvl1pPr>
              <a:defRPr/>
            </a:lvl1pPr>
          </a:lstStyle>
          <a:p>
            <a:fld id="{803D9FE4-F784-4A94-8F3E-54A098F0E8C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p:cNvSpPr/>
          <p:nvPr userDrawn="1"/>
        </p:nvSpPr>
        <p:spPr>
          <a:xfrm>
            <a:off x="1" y="7589520"/>
            <a:ext cx="14086840" cy="5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19" name="Rectangle 18"/>
          <p:cNvSpPr/>
          <p:nvPr userDrawn="1"/>
        </p:nvSpPr>
        <p:spPr>
          <a:xfrm>
            <a:off x="66041" y="7589520"/>
            <a:ext cx="13985240" cy="5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rgbClr val="FFFFFF"/>
              </a:solidFill>
            </a:endParaRPr>
          </a:p>
        </p:txBody>
      </p:sp>
      <p:sp>
        <p:nvSpPr>
          <p:cNvPr id="22" name="Rectangle 21"/>
          <p:cNvSpPr/>
          <p:nvPr userDrawn="1"/>
        </p:nvSpPr>
        <p:spPr>
          <a:xfrm>
            <a:off x="1" y="7585710"/>
            <a:ext cx="14097000" cy="559613"/>
          </a:xfrm>
          <a:prstGeom prst="rect">
            <a:avLst/>
          </a:prstGeom>
          <a:solidFill>
            <a:schemeClr val="bg1"/>
          </a:solidFill>
          <a:ln w="9525">
            <a:solidFill>
              <a:srgbClr val="AAAAA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9" name="Rectangle 2"/>
          <p:cNvSpPr>
            <a:spLocks noGrp="1" noChangeArrowheads="1"/>
          </p:cNvSpPr>
          <p:nvPr>
            <p:ph type="title"/>
          </p:nvPr>
        </p:nvSpPr>
        <p:spPr bwMode="auto">
          <a:xfrm>
            <a:off x="370840" y="171450"/>
            <a:ext cx="13533120" cy="977266"/>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30" name="Rectangle 3"/>
          <p:cNvSpPr>
            <a:spLocks noGrp="1" noChangeArrowheads="1"/>
          </p:cNvSpPr>
          <p:nvPr>
            <p:ph type="body" idx="1"/>
          </p:nvPr>
        </p:nvSpPr>
        <p:spPr bwMode="auto">
          <a:xfrm>
            <a:off x="533401" y="1270638"/>
            <a:ext cx="13548360" cy="5922644"/>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2" name="Rectangle 6"/>
          <p:cNvSpPr>
            <a:spLocks noGrp="1" noChangeArrowheads="1"/>
          </p:cNvSpPr>
          <p:nvPr>
            <p:ph type="sldNum" sz="quarter" idx="4"/>
          </p:nvPr>
        </p:nvSpPr>
        <p:spPr bwMode="auto">
          <a:xfrm>
            <a:off x="10627360" y="7259957"/>
            <a:ext cx="3413760" cy="247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800"/>
            </a:lvl1pPr>
          </a:lstStyle>
          <a:p>
            <a:fld id="{3144B24B-BAB1-431A-82C6-36E096187F50}" type="slidenum">
              <a:rPr lang="en-US"/>
              <a:pPr/>
              <a:t>‹#›</a:t>
            </a:fld>
            <a:endParaRPr lang="en-US"/>
          </a:p>
        </p:txBody>
      </p:sp>
      <p:pic>
        <p:nvPicPr>
          <p:cNvPr id="10" name="Picture 9" descr="ti_hz_2c_pos_rgb.eps"/>
          <p:cNvPicPr>
            <a:picLocks noChangeAspect="1"/>
          </p:cNvPicPr>
          <p:nvPr userDrawn="1"/>
        </p:nvPicPr>
        <p:blipFill>
          <a:blip r:embed="rId16">
            <a:extLst>
              <a:ext uri="{28A0092B-C50C-407E-A947-70E740481C1C}">
                <a14:useLocalDpi xmlns="" xmlns:a14="http://schemas.microsoft.com/office/drawing/2010/main" val="0"/>
              </a:ext>
            </a:extLst>
          </a:blip>
          <a:stretch>
            <a:fillRect/>
          </a:stretch>
        </p:blipFill>
        <p:spPr>
          <a:xfrm>
            <a:off x="10521871" y="7475774"/>
            <a:ext cx="3253354" cy="753826"/>
          </a:xfrm>
          <a:prstGeom prst="rect">
            <a:avLst/>
          </a:prstGeom>
        </p:spPr>
      </p:pic>
    </p:spTree>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28" r:id="rId5"/>
    <p:sldLayoutId id="2147483741"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p:timing>
    <p:tnLst>
      <p:par>
        <p:cTn id="1" dur="indefinite" restart="never" nodeType="tmRoot"/>
      </p:par>
    </p:tnLst>
  </p:timing>
  <p:hf hdr="0" ftr="0" dt="0"/>
  <p:txStyles>
    <p:titleStyle>
      <a:lvl1pPr algn="l" rtl="0" eaLnBrk="0" fontAlgn="base" hangingPunct="0">
        <a:lnSpc>
          <a:spcPct val="85000"/>
        </a:lnSpc>
        <a:spcBef>
          <a:spcPct val="0"/>
        </a:spcBef>
        <a:spcAft>
          <a:spcPct val="0"/>
        </a:spcAft>
        <a:defRPr sz="3200" b="1">
          <a:solidFill>
            <a:schemeClr val="tx2"/>
          </a:solidFill>
          <a:latin typeface="+mj-lt"/>
          <a:ea typeface="+mj-ea"/>
          <a:cs typeface="+mj-cs"/>
        </a:defRPr>
      </a:lvl1pPr>
      <a:lvl2pPr algn="l" rtl="0" eaLnBrk="0" fontAlgn="base" hangingPunct="0">
        <a:lnSpc>
          <a:spcPct val="85000"/>
        </a:lnSpc>
        <a:spcBef>
          <a:spcPct val="0"/>
        </a:spcBef>
        <a:spcAft>
          <a:spcPct val="0"/>
        </a:spcAft>
        <a:defRPr sz="3200" b="1">
          <a:solidFill>
            <a:schemeClr val="tx2"/>
          </a:solidFill>
          <a:latin typeface="Arial" charset="0"/>
        </a:defRPr>
      </a:lvl2pPr>
      <a:lvl3pPr algn="l" rtl="0" eaLnBrk="0" fontAlgn="base" hangingPunct="0">
        <a:lnSpc>
          <a:spcPct val="85000"/>
        </a:lnSpc>
        <a:spcBef>
          <a:spcPct val="0"/>
        </a:spcBef>
        <a:spcAft>
          <a:spcPct val="0"/>
        </a:spcAft>
        <a:defRPr sz="3200" b="1">
          <a:solidFill>
            <a:schemeClr val="tx2"/>
          </a:solidFill>
          <a:latin typeface="Arial" charset="0"/>
        </a:defRPr>
      </a:lvl3pPr>
      <a:lvl4pPr algn="l" rtl="0" eaLnBrk="0" fontAlgn="base" hangingPunct="0">
        <a:lnSpc>
          <a:spcPct val="85000"/>
        </a:lnSpc>
        <a:spcBef>
          <a:spcPct val="0"/>
        </a:spcBef>
        <a:spcAft>
          <a:spcPct val="0"/>
        </a:spcAft>
        <a:defRPr sz="3200" b="1">
          <a:solidFill>
            <a:schemeClr val="tx2"/>
          </a:solidFill>
          <a:latin typeface="Arial" charset="0"/>
        </a:defRPr>
      </a:lvl4pPr>
      <a:lvl5pPr algn="l" rtl="0" eaLnBrk="0" fontAlgn="base" hangingPunct="0">
        <a:lnSpc>
          <a:spcPct val="85000"/>
        </a:lnSpc>
        <a:spcBef>
          <a:spcPct val="0"/>
        </a:spcBef>
        <a:spcAft>
          <a:spcPct val="0"/>
        </a:spcAft>
        <a:defRPr sz="3200" b="1">
          <a:solidFill>
            <a:schemeClr val="tx2"/>
          </a:solidFill>
          <a:latin typeface="Arial" charset="0"/>
        </a:defRPr>
      </a:lvl5pPr>
      <a:lvl6pPr marL="457200" algn="l" rtl="0" fontAlgn="base">
        <a:lnSpc>
          <a:spcPct val="85000"/>
        </a:lnSpc>
        <a:spcBef>
          <a:spcPct val="0"/>
        </a:spcBef>
        <a:spcAft>
          <a:spcPct val="0"/>
        </a:spcAft>
        <a:defRPr sz="3200" b="1">
          <a:solidFill>
            <a:srgbClr val="FF0000"/>
          </a:solidFill>
          <a:latin typeface="Arial" charset="0"/>
        </a:defRPr>
      </a:lvl6pPr>
      <a:lvl7pPr marL="914400" algn="l" rtl="0" fontAlgn="base">
        <a:lnSpc>
          <a:spcPct val="85000"/>
        </a:lnSpc>
        <a:spcBef>
          <a:spcPct val="0"/>
        </a:spcBef>
        <a:spcAft>
          <a:spcPct val="0"/>
        </a:spcAft>
        <a:defRPr sz="3200" b="1">
          <a:solidFill>
            <a:srgbClr val="FF0000"/>
          </a:solidFill>
          <a:latin typeface="Arial" charset="0"/>
        </a:defRPr>
      </a:lvl7pPr>
      <a:lvl8pPr marL="1371600" algn="l" rtl="0" fontAlgn="base">
        <a:lnSpc>
          <a:spcPct val="85000"/>
        </a:lnSpc>
        <a:spcBef>
          <a:spcPct val="0"/>
        </a:spcBef>
        <a:spcAft>
          <a:spcPct val="0"/>
        </a:spcAft>
        <a:defRPr sz="3200" b="1">
          <a:solidFill>
            <a:srgbClr val="FF0000"/>
          </a:solidFill>
          <a:latin typeface="Arial" charset="0"/>
        </a:defRPr>
      </a:lvl8pPr>
      <a:lvl9pPr marL="1828800" algn="l" rtl="0" fontAlgn="base">
        <a:lnSpc>
          <a:spcPct val="85000"/>
        </a:lnSpc>
        <a:spcBef>
          <a:spcPct val="0"/>
        </a:spcBef>
        <a:spcAft>
          <a:spcPct val="0"/>
        </a:spcAft>
        <a:defRPr sz="3200" b="1">
          <a:solidFill>
            <a:srgbClr val="FF0000"/>
          </a:solidFill>
          <a:latin typeface="Arial" charset="0"/>
        </a:defRPr>
      </a:lvl9pPr>
    </p:titleStyle>
    <p:bodyStyle>
      <a:lvl1pPr marL="227013" indent="-227013" algn="l" rtl="0" eaLnBrk="0" fontAlgn="base" hangingPunct="0">
        <a:spcBef>
          <a:spcPts val="800"/>
        </a:spcBef>
        <a:spcAft>
          <a:spcPct val="0"/>
        </a:spcAft>
        <a:buChar char="•"/>
        <a:defRPr sz="2000">
          <a:solidFill>
            <a:schemeClr val="tx1"/>
          </a:solidFill>
          <a:latin typeface="+mn-lt"/>
          <a:ea typeface="+mn-ea"/>
          <a:cs typeface="+mn-cs"/>
        </a:defRPr>
      </a:lvl1pPr>
      <a:lvl2pPr marL="574675" indent="-233363" algn="l" rtl="0" eaLnBrk="0" fontAlgn="base" hangingPunct="0">
        <a:spcBef>
          <a:spcPct val="20000"/>
        </a:spcBef>
        <a:spcAft>
          <a:spcPct val="0"/>
        </a:spcAft>
        <a:buChar char="–"/>
        <a:defRPr>
          <a:solidFill>
            <a:schemeClr val="tx1"/>
          </a:solidFill>
          <a:latin typeface="+mn-lt"/>
        </a:defRPr>
      </a:lvl2pPr>
      <a:lvl3pPr marL="854075" indent="-165100" algn="l" rtl="0" eaLnBrk="0" fontAlgn="base" hangingPunct="0">
        <a:spcBef>
          <a:spcPct val="15000"/>
        </a:spcBef>
        <a:spcAft>
          <a:spcPct val="0"/>
        </a:spcAft>
        <a:buChar char="•"/>
        <a:defRPr>
          <a:solidFill>
            <a:schemeClr val="tx1"/>
          </a:solidFill>
          <a:latin typeface="+mn-lt"/>
        </a:defRPr>
      </a:lvl3pPr>
      <a:lvl4pPr marL="1201738" indent="-233363" algn="l" rtl="0" eaLnBrk="0" fontAlgn="base" hangingPunct="0">
        <a:spcBef>
          <a:spcPct val="5000"/>
        </a:spcBef>
        <a:spcAft>
          <a:spcPct val="0"/>
        </a:spcAft>
        <a:buChar char="–"/>
        <a:defRPr>
          <a:solidFill>
            <a:schemeClr val="tx1"/>
          </a:solidFill>
          <a:latin typeface="+mn-lt"/>
        </a:defRPr>
      </a:lvl4pPr>
      <a:lvl5pPr marL="1489075" indent="-173038" algn="l" rtl="0" eaLnBrk="0" fontAlgn="base" hangingPunct="0">
        <a:spcBef>
          <a:spcPct val="0"/>
        </a:spcBef>
        <a:spcAft>
          <a:spcPct val="0"/>
        </a:spcAft>
        <a:buChar char="»"/>
        <a:defRPr>
          <a:solidFill>
            <a:schemeClr val="tx1"/>
          </a:solidFill>
          <a:latin typeface="+mn-lt"/>
        </a:defRPr>
      </a:lvl5pPr>
      <a:lvl6pPr marL="1946275" indent="-173038" algn="l" rtl="0" fontAlgn="base">
        <a:spcBef>
          <a:spcPct val="0"/>
        </a:spcBef>
        <a:spcAft>
          <a:spcPct val="0"/>
        </a:spcAft>
        <a:buChar char="»"/>
        <a:defRPr sz="1600">
          <a:solidFill>
            <a:schemeClr val="tx1"/>
          </a:solidFill>
          <a:latin typeface="+mn-lt"/>
        </a:defRPr>
      </a:lvl6pPr>
      <a:lvl7pPr marL="2403475" indent="-173038" algn="l" rtl="0" fontAlgn="base">
        <a:spcBef>
          <a:spcPct val="0"/>
        </a:spcBef>
        <a:spcAft>
          <a:spcPct val="0"/>
        </a:spcAft>
        <a:buChar char="»"/>
        <a:defRPr sz="1600">
          <a:solidFill>
            <a:schemeClr val="tx1"/>
          </a:solidFill>
          <a:latin typeface="+mn-lt"/>
        </a:defRPr>
      </a:lvl7pPr>
      <a:lvl8pPr marL="2860675" indent="-173038" algn="l" rtl="0" fontAlgn="base">
        <a:spcBef>
          <a:spcPct val="0"/>
        </a:spcBef>
        <a:spcAft>
          <a:spcPct val="0"/>
        </a:spcAft>
        <a:buChar char="»"/>
        <a:defRPr sz="1600">
          <a:solidFill>
            <a:schemeClr val="tx1"/>
          </a:solidFill>
          <a:latin typeface="+mn-lt"/>
        </a:defRPr>
      </a:lvl8pPr>
      <a:lvl9pPr marL="3317875" indent="-173038" algn="l" rtl="0" fontAlgn="base">
        <a:spcBef>
          <a:spcPct val="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5.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slideLayout" Target="../slideLayouts/slideLayout5.xml"/><Relationship Id="rId1" Type="http://schemas.openxmlformats.org/officeDocument/2006/relationships/vmlDrawing" Target="../drawings/vmlDrawing5.vml"/><Relationship Id="rId6" Type="http://schemas.openxmlformats.org/officeDocument/2006/relationships/oleObject" Target="../embeddings/oleObject11.bin"/><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8.emf"/><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4.xml"/><Relationship Id="rId7" Type="http://schemas.openxmlformats.org/officeDocument/2006/relationships/oleObject" Target="../embeddings/oleObject14.bin"/><Relationship Id="rId2" Type="http://schemas.openxmlformats.org/officeDocument/2006/relationships/slideLayout" Target="../slideLayouts/slideLayout5.xml"/><Relationship Id="rId1" Type="http://schemas.openxmlformats.org/officeDocument/2006/relationships/vmlDrawing" Target="../drawings/vmlDrawing6.vml"/><Relationship Id="rId6" Type="http://schemas.openxmlformats.org/officeDocument/2006/relationships/oleObject" Target="../embeddings/oleObject13.bin"/><Relationship Id="rId11" Type="http://schemas.openxmlformats.org/officeDocument/2006/relationships/image" Target="../media/image8.emf"/><Relationship Id="rId5" Type="http://schemas.openxmlformats.org/officeDocument/2006/relationships/oleObject" Target="../embeddings/oleObject12.bin"/><Relationship Id="rId10" Type="http://schemas.openxmlformats.org/officeDocument/2006/relationships/oleObject" Target="../embeddings/oleObject17.bin"/><Relationship Id="rId4" Type="http://schemas.openxmlformats.org/officeDocument/2006/relationships/image" Target="../media/image35.png"/><Relationship Id="rId9"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image" Target="../media/image41.png"/><Relationship Id="rId7" Type="http://schemas.openxmlformats.org/officeDocument/2006/relationships/oleObject" Target="../embeddings/oleObject21.bin"/><Relationship Id="rId2" Type="http://schemas.openxmlformats.org/officeDocument/2006/relationships/slideLayout" Target="../slideLayouts/slideLayout5.xml"/><Relationship Id="rId1" Type="http://schemas.openxmlformats.org/officeDocument/2006/relationships/vmlDrawing" Target="../drawings/vmlDrawing7.vml"/><Relationship Id="rId6" Type="http://schemas.openxmlformats.org/officeDocument/2006/relationships/oleObject" Target="../embeddings/oleObject20.bin"/><Relationship Id="rId5" Type="http://schemas.openxmlformats.org/officeDocument/2006/relationships/oleObject" Target="../embeddings/oleObject19.bin"/><Relationship Id="rId4" Type="http://schemas.openxmlformats.org/officeDocument/2006/relationships/oleObject" Target="../embeddings/oleObject18.bin"/><Relationship Id="rId9" Type="http://schemas.openxmlformats.org/officeDocument/2006/relationships/image" Target="../media/image8.emf"/></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5.xml"/><Relationship Id="rId5" Type="http://schemas.openxmlformats.org/officeDocument/2006/relationships/image" Target="../media/image8.emf"/><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5.xml"/><Relationship Id="rId1" Type="http://schemas.openxmlformats.org/officeDocument/2006/relationships/vmlDrawing" Target="../drawings/vmlDrawing8.vml"/><Relationship Id="rId5" Type="http://schemas.openxmlformats.org/officeDocument/2006/relationships/image" Target="../media/image46.png"/><Relationship Id="rId4" Type="http://schemas.openxmlformats.org/officeDocument/2006/relationships/image" Target="../media/image8.emf"/></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slideLayout" Target="../slideLayouts/slideLayout5.xml"/><Relationship Id="rId1" Type="http://schemas.openxmlformats.org/officeDocument/2006/relationships/vmlDrawing" Target="../drawings/vmlDrawing9.vml"/><Relationship Id="rId5" Type="http://schemas.openxmlformats.org/officeDocument/2006/relationships/image" Target="../media/image8.emf"/><Relationship Id="rId4" Type="http://schemas.openxmlformats.org/officeDocument/2006/relationships/oleObject" Target="../embeddings/oleObject24.bin"/></Relationships>
</file>

<file path=ppt/slides/_rels/slide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5.xml"/><Relationship Id="rId1" Type="http://schemas.openxmlformats.org/officeDocument/2006/relationships/vmlDrawing" Target="../drawings/vmlDrawing10.vml"/><Relationship Id="rId4" Type="http://schemas.openxmlformats.org/officeDocument/2006/relationships/image" Target="../media/image8.emf"/></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29.bin"/><Relationship Id="rId13" Type="http://schemas.openxmlformats.org/officeDocument/2006/relationships/image" Target="../media/image8.emf"/><Relationship Id="rId3" Type="http://schemas.openxmlformats.org/officeDocument/2006/relationships/image" Target="../media/image64.png"/><Relationship Id="rId7" Type="http://schemas.openxmlformats.org/officeDocument/2006/relationships/oleObject" Target="../embeddings/oleObject28.bin"/><Relationship Id="rId12" Type="http://schemas.openxmlformats.org/officeDocument/2006/relationships/oleObject" Target="../embeddings/oleObject33.bin"/><Relationship Id="rId2" Type="http://schemas.openxmlformats.org/officeDocument/2006/relationships/slideLayout" Target="../slideLayouts/slideLayout5.xml"/><Relationship Id="rId1" Type="http://schemas.openxmlformats.org/officeDocument/2006/relationships/vmlDrawing" Target="../drawings/vmlDrawing11.vml"/><Relationship Id="rId6" Type="http://schemas.openxmlformats.org/officeDocument/2006/relationships/oleObject" Target="../embeddings/oleObject27.bin"/><Relationship Id="rId11" Type="http://schemas.openxmlformats.org/officeDocument/2006/relationships/oleObject" Target="../embeddings/oleObject32.bin"/><Relationship Id="rId5" Type="http://schemas.openxmlformats.org/officeDocument/2006/relationships/oleObject" Target="../embeddings/oleObject26.bin"/><Relationship Id="rId10" Type="http://schemas.openxmlformats.org/officeDocument/2006/relationships/oleObject" Target="../embeddings/oleObject31.bin"/><Relationship Id="rId4" Type="http://schemas.openxmlformats.org/officeDocument/2006/relationships/image" Target="../media/image65.png"/><Relationship Id="rId9" Type="http://schemas.openxmlformats.org/officeDocument/2006/relationships/oleObject" Target="../embeddings/oleObject30.bin"/></Relationships>
</file>

<file path=ppt/slides/_rels/slide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5.xml"/><Relationship Id="rId5" Type="http://schemas.openxmlformats.org/officeDocument/2006/relationships/image" Target="../media/image8.emf"/><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3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 Id="rId4" Type="http://schemas.openxmlformats.org/officeDocument/2006/relationships/image" Target="../media/image8.emf"/></Relationships>
</file>

<file path=ppt/slides/_rels/slide35.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xml"/><Relationship Id="rId1" Type="http://schemas.openxmlformats.org/officeDocument/2006/relationships/slideLayout" Target="../slideLayouts/slideLayout10.xml"/><Relationship Id="rId4" Type="http://schemas.openxmlformats.org/officeDocument/2006/relationships/hyperlink" Target="http://www.ti.com/lit/swra328"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ti.com/lit/an/swra161b/swra161b.pdf" TargetMode="External"/><Relationship Id="rId2" Type="http://schemas.openxmlformats.org/officeDocument/2006/relationships/hyperlink" Target="http://www.ti.com/lit/an/swra328/swra328.pdf" TargetMode="External"/><Relationship Id="rId1" Type="http://schemas.openxmlformats.org/officeDocument/2006/relationships/slideLayout" Target="../slideLayouts/slideLayout5.xml"/><Relationship Id="rId6" Type="http://schemas.openxmlformats.org/officeDocument/2006/relationships/image" Target="../media/image8.emf"/><Relationship Id="rId5" Type="http://schemas.openxmlformats.org/officeDocument/2006/relationships/hyperlink" Target="http://www.ti.com/lit/an/swra479/swra479.pdf" TargetMode="External"/><Relationship Id="rId4" Type="http://schemas.openxmlformats.org/officeDocument/2006/relationships/hyperlink" Target="http://e2e.ti.com/cfs-file/__key/communityserver-discussions-components-files/156/Range-Estimation-for-Indoor-and-Outdoor-Rev1_5F00_15.xls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badland.co.uk/images/products/large/17.jpg','imagePopup',400,400,'n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5.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5" Type="http://schemas.openxmlformats.org/officeDocument/2006/relationships/image" Target="../media/image8.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5.xml"/><Relationship Id="rId1" Type="http://schemas.openxmlformats.org/officeDocument/2006/relationships/vmlDrawing" Target="../drawings/vmlDrawing3.vml"/><Relationship Id="rId5" Type="http://schemas.openxmlformats.org/officeDocument/2006/relationships/image" Target="../media/image8.emf"/><Relationship Id="rId4" Type="http://schemas.openxmlformats.org/officeDocument/2006/relationships/oleObject" Target="../embeddings/oleObject5.bin"/></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lstStyle/>
          <a:p>
            <a:r>
              <a:rPr lang="en-US" dirty="0"/>
              <a:t>Antenna Theory and Matching</a:t>
            </a:r>
            <a:endParaRPr lang="en-US" dirty="0" smtClean="0"/>
          </a:p>
        </p:txBody>
      </p:sp>
      <p:sp>
        <p:nvSpPr>
          <p:cNvPr id="7171" name="Rectangle 3"/>
          <p:cNvSpPr>
            <a:spLocks noGrp="1" noChangeArrowheads="1"/>
          </p:cNvSpPr>
          <p:nvPr>
            <p:ph type="subTitle" idx="1"/>
          </p:nvPr>
        </p:nvSpPr>
        <p:spPr/>
        <p:txBody>
          <a:bodyPr/>
          <a:lstStyle/>
          <a:p>
            <a:r>
              <a:rPr lang="en-US" dirty="0" err="1" smtClean="0"/>
              <a:t>Farrukh</a:t>
            </a:r>
            <a:r>
              <a:rPr lang="en-US" dirty="0" smtClean="0"/>
              <a:t> </a:t>
            </a:r>
            <a:r>
              <a:rPr lang="en-US" dirty="0" err="1" smtClean="0"/>
              <a:t>Inam</a:t>
            </a:r>
            <a:endParaRPr lang="en-US" dirty="0" smtClean="0"/>
          </a:p>
          <a:p>
            <a:r>
              <a:rPr lang="en-US" dirty="0" smtClean="0"/>
              <a:t>Applications Engineer</a:t>
            </a:r>
          </a:p>
          <a:p>
            <a:r>
              <a:rPr lang="en-US" dirty="0" smtClean="0"/>
              <a:t>LPRF TI</a:t>
            </a:r>
          </a:p>
          <a:p>
            <a:endParaRPr lang="en-US" dirty="0" smtClean="0"/>
          </a:p>
        </p:txBody>
      </p:sp>
      <p:sp>
        <p:nvSpPr>
          <p:cNvPr id="7172" name="Rectangle 24"/>
          <p:cNvSpPr>
            <a:spLocks noGrp="1" noChangeArrowheads="1"/>
          </p:cNvSpPr>
          <p:nvPr>
            <p:ph type="sldNum" sz="quarter" idx="10"/>
          </p:nvPr>
        </p:nvSpPr>
        <p:spPr>
          <a:noFill/>
        </p:spPr>
        <p:txBody>
          <a:bodyPr/>
          <a:lstStyle/>
          <a:p>
            <a:fld id="{1DC78278-2A4A-4873-B12C-5FA0FB6AA3CD}" type="slidenum">
              <a:rPr lang="en-US"/>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Gain</a:t>
            </a:r>
            <a:endParaRPr lang="en-US" dirty="0"/>
          </a:p>
        </p:txBody>
      </p:sp>
      <p:sp>
        <p:nvSpPr>
          <p:cNvPr id="3" name="Content Placeholder 2"/>
          <p:cNvSpPr>
            <a:spLocks noGrp="1"/>
          </p:cNvSpPr>
          <p:nvPr>
            <p:ph idx="1"/>
          </p:nvPr>
        </p:nvSpPr>
        <p:spPr>
          <a:xfrm>
            <a:off x="533401" y="1258162"/>
            <a:ext cx="13548360" cy="1807767"/>
          </a:xfrm>
        </p:spPr>
        <p:txBody>
          <a:bodyPr/>
          <a:lstStyle/>
          <a:p>
            <a:r>
              <a:rPr lang="en-US" sz="2600" b="1" dirty="0" smtClean="0"/>
              <a:t>Gain</a:t>
            </a:r>
            <a:r>
              <a:rPr lang="en-US" sz="2600" dirty="0" smtClean="0"/>
              <a:t> </a:t>
            </a:r>
            <a:r>
              <a:rPr lang="en-US" sz="2600" dirty="0"/>
              <a:t>of an antenna is closely related to directivity and efficiency. Usually antenna gain is a relative quantity which is measured </a:t>
            </a:r>
            <a:r>
              <a:rPr lang="en-US" sz="2600" dirty="0" err="1"/>
              <a:t>w.r.t</a:t>
            </a:r>
            <a:r>
              <a:rPr lang="en-US" sz="2600" dirty="0"/>
              <a:t> a reference radiator. Relative gain is expressed as the ratio of power gain in a given direction to the power gain of a reference antenna.</a:t>
            </a:r>
          </a:p>
        </p:txBody>
      </p:sp>
      <p:sp>
        <p:nvSpPr>
          <p:cNvPr id="4" name="Slide Number Placeholder 3"/>
          <p:cNvSpPr>
            <a:spLocks noGrp="1"/>
          </p:cNvSpPr>
          <p:nvPr>
            <p:ph type="sldNum" sz="quarter" idx="10"/>
          </p:nvPr>
        </p:nvSpPr>
        <p:spPr/>
        <p:txBody>
          <a:bodyPr/>
          <a:lstStyle/>
          <a:p>
            <a:fld id="{3B20521C-F793-4067-BB07-C7AF74E21EF3}" type="slidenum">
              <a:rPr lang="en-US" smtClean="0"/>
              <a:pPr/>
              <a:t>10</a:t>
            </a:fld>
            <a:endParaRPr lang="en-US"/>
          </a:p>
        </p:txBody>
      </p:sp>
      <p:pic>
        <p:nvPicPr>
          <p:cNvPr id="5" name="Picture 4"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graphicFrame>
        <p:nvGraphicFramePr>
          <p:cNvPr id="6" name="Object 5"/>
          <p:cNvGraphicFramePr>
            <a:graphicFrameLocks noChangeAspect="1"/>
          </p:cNvGraphicFramePr>
          <p:nvPr>
            <p:extLst>
              <p:ext uri="{D42A27DB-BD31-4B8C-83A1-F6EECF244321}">
                <p14:modId xmlns="" xmlns:p14="http://schemas.microsoft.com/office/powerpoint/2010/main" val="1297890186"/>
              </p:ext>
            </p:extLst>
          </p:nvPr>
        </p:nvGraphicFramePr>
        <p:xfrm>
          <a:off x="1425015" y="3380254"/>
          <a:ext cx="4467225" cy="588963"/>
        </p:xfrm>
        <a:graphic>
          <a:graphicData uri="http://schemas.openxmlformats.org/presentationml/2006/ole">
            <p:oleObj spid="_x0000_s13442" name="Equation" r:id="rId4" imgW="1257120" imgH="215640" progId="Equation.3">
              <p:embed/>
            </p:oleObj>
          </a:graphicData>
        </a:graphic>
      </p:graphicFrame>
      <p:sp>
        <p:nvSpPr>
          <p:cNvPr id="7" name="Content Placeholder 5"/>
          <p:cNvSpPr txBox="1">
            <a:spLocks/>
          </p:cNvSpPr>
          <p:nvPr/>
        </p:nvSpPr>
        <p:spPr bwMode="auto">
          <a:xfrm>
            <a:off x="1445011" y="4316612"/>
            <a:ext cx="5251624" cy="528058"/>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Where      is the radiation efficiency = </a:t>
            </a:r>
            <a:r>
              <a:rPr lang="en-US" kern="0" dirty="0" err="1" smtClean="0">
                <a:latin typeface="+mn-lt"/>
                <a:cs typeface="+mn-cs"/>
              </a:rPr>
              <a:t>Prad</a:t>
            </a:r>
            <a:r>
              <a:rPr lang="en-US" kern="0" dirty="0" smtClean="0">
                <a:latin typeface="+mn-lt"/>
                <a:cs typeface="+mn-cs"/>
              </a:rPr>
              <a:t>/Pin</a:t>
            </a:r>
            <a:endParaRPr lang="en-US" kern="0" dirty="0">
              <a:latin typeface="+mn-lt"/>
              <a:cs typeface="+mn-cs"/>
            </a:endParaRPr>
          </a:p>
        </p:txBody>
      </p:sp>
      <p:sp>
        <p:nvSpPr>
          <p:cNvPr id="8" name="Content Placeholder 5"/>
          <p:cNvSpPr txBox="1">
            <a:spLocks/>
          </p:cNvSpPr>
          <p:nvPr/>
        </p:nvSpPr>
        <p:spPr bwMode="auto">
          <a:xfrm>
            <a:off x="1072974" y="5168258"/>
            <a:ext cx="9953613" cy="640871"/>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An antenna with 90% efficiency and a directivity of 120 would have a gain of</a:t>
            </a:r>
            <a:endParaRPr lang="en-US" kern="0" dirty="0">
              <a:latin typeface="+mn-lt"/>
              <a:cs typeface="+mn-cs"/>
            </a:endParaRPr>
          </a:p>
        </p:txBody>
      </p:sp>
      <p:graphicFrame>
        <p:nvGraphicFramePr>
          <p:cNvPr id="9" name="Object 8"/>
          <p:cNvGraphicFramePr>
            <a:graphicFrameLocks noChangeAspect="1"/>
          </p:cNvGraphicFramePr>
          <p:nvPr>
            <p:extLst>
              <p:ext uri="{D42A27DB-BD31-4B8C-83A1-F6EECF244321}">
                <p14:modId xmlns="" xmlns:p14="http://schemas.microsoft.com/office/powerpoint/2010/main" val="2289512615"/>
              </p:ext>
            </p:extLst>
          </p:nvPr>
        </p:nvGraphicFramePr>
        <p:xfrm>
          <a:off x="1072974" y="5913225"/>
          <a:ext cx="11371263" cy="622300"/>
        </p:xfrm>
        <a:graphic>
          <a:graphicData uri="http://schemas.openxmlformats.org/presentationml/2006/ole">
            <p:oleObj spid="_x0000_s13443" name="Equation" r:id="rId5" imgW="3200400" imgH="228600" progId="Equation.3">
              <p:embed/>
            </p:oleObj>
          </a:graphicData>
        </a:graphic>
      </p:graphicFrame>
      <p:graphicFrame>
        <p:nvGraphicFramePr>
          <p:cNvPr id="10" name="Object 9"/>
          <p:cNvGraphicFramePr>
            <a:graphicFrameLocks noChangeAspect="1"/>
          </p:cNvGraphicFramePr>
          <p:nvPr>
            <p:extLst>
              <p:ext uri="{D42A27DB-BD31-4B8C-83A1-F6EECF244321}">
                <p14:modId xmlns="" xmlns:p14="http://schemas.microsoft.com/office/powerpoint/2010/main" val="1031263432"/>
              </p:ext>
            </p:extLst>
          </p:nvPr>
        </p:nvGraphicFramePr>
        <p:xfrm>
          <a:off x="2283012" y="4316612"/>
          <a:ext cx="366059" cy="398264"/>
        </p:xfrm>
        <a:graphic>
          <a:graphicData uri="http://schemas.openxmlformats.org/presentationml/2006/ole">
            <p:oleObj spid="_x0000_s13444" name="Equation" r:id="rId6" imgW="152280" imgH="215640" progId="Equation.3">
              <p:embed/>
            </p:oleObj>
          </a:graphicData>
        </a:graphic>
      </p:graphicFrame>
    </p:spTree>
    <p:extLst>
      <p:ext uri="{BB962C8B-B14F-4D97-AF65-F5344CB8AC3E}">
        <p14:creationId xmlns="" xmlns:p14="http://schemas.microsoft.com/office/powerpoint/2010/main" val="19323325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Gain – Cont’d</a:t>
            </a:r>
            <a:endParaRPr lang="en-US" dirty="0"/>
          </a:p>
        </p:txBody>
      </p:sp>
      <p:sp>
        <p:nvSpPr>
          <p:cNvPr id="3" name="Content Placeholder 2"/>
          <p:cNvSpPr>
            <a:spLocks noGrp="1"/>
          </p:cNvSpPr>
          <p:nvPr>
            <p:ph idx="1"/>
          </p:nvPr>
        </p:nvSpPr>
        <p:spPr>
          <a:xfrm>
            <a:off x="533401" y="1258162"/>
            <a:ext cx="13548360" cy="1807767"/>
          </a:xfrm>
        </p:spPr>
        <p:txBody>
          <a:bodyPr/>
          <a:lstStyle/>
          <a:p>
            <a:r>
              <a:rPr lang="en-US" sz="2600" b="1" dirty="0" smtClean="0"/>
              <a:t>Gain</a:t>
            </a:r>
            <a:r>
              <a:rPr lang="en-US" sz="2600" dirty="0" smtClean="0"/>
              <a:t> </a:t>
            </a:r>
            <a:r>
              <a:rPr lang="en-US" sz="2600" dirty="0"/>
              <a:t>of an antenna is </a:t>
            </a:r>
            <a:r>
              <a:rPr lang="en-US" sz="2600" dirty="0" smtClean="0"/>
              <a:t>proportional to its effective area Ae[m2]</a:t>
            </a:r>
          </a:p>
          <a:p>
            <a:r>
              <a:rPr lang="en-US" sz="2600" dirty="0" smtClean="0"/>
              <a:t>And inversely proportional to operating wavelength</a:t>
            </a:r>
          </a:p>
          <a:p>
            <a:r>
              <a:rPr lang="en-US" sz="2600" dirty="0" smtClean="0"/>
              <a:t>Effective area is related to physical area</a:t>
            </a:r>
            <a:endParaRPr lang="en-US" sz="2600"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11</a:t>
            </a:fld>
            <a:endParaRPr lang="en-US"/>
          </a:p>
        </p:txBody>
      </p:sp>
      <p:pic>
        <p:nvPicPr>
          <p:cNvPr id="5" name="Picture 4"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graphicFrame>
        <p:nvGraphicFramePr>
          <p:cNvPr id="6" name="Object 5"/>
          <p:cNvGraphicFramePr>
            <a:graphicFrameLocks noChangeAspect="1"/>
          </p:cNvGraphicFramePr>
          <p:nvPr>
            <p:extLst>
              <p:ext uri="{D42A27DB-BD31-4B8C-83A1-F6EECF244321}">
                <p14:modId xmlns="" xmlns:p14="http://schemas.microsoft.com/office/powerpoint/2010/main" val="3468012413"/>
              </p:ext>
            </p:extLst>
          </p:nvPr>
        </p:nvGraphicFramePr>
        <p:xfrm>
          <a:off x="2462213" y="3136900"/>
          <a:ext cx="2392362" cy="1074738"/>
        </p:xfrm>
        <a:graphic>
          <a:graphicData uri="http://schemas.openxmlformats.org/presentationml/2006/ole">
            <p:oleObj spid="_x0000_s14472" name="Equation" r:id="rId4" imgW="672840" imgH="393480" progId="Equation.3">
              <p:embed/>
            </p:oleObj>
          </a:graphicData>
        </a:graphic>
      </p:graphicFrame>
      <p:sp>
        <p:nvSpPr>
          <p:cNvPr id="8" name="Content Placeholder 5"/>
          <p:cNvSpPr txBox="1">
            <a:spLocks/>
          </p:cNvSpPr>
          <p:nvPr/>
        </p:nvSpPr>
        <p:spPr bwMode="auto">
          <a:xfrm>
            <a:off x="6438351" y="3958022"/>
            <a:ext cx="4211720" cy="640871"/>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Where 	is the aperture efficiency</a:t>
            </a:r>
            <a:endParaRPr lang="en-US" kern="0" dirty="0">
              <a:latin typeface="+mn-lt"/>
              <a:cs typeface="+mn-cs"/>
            </a:endParaRPr>
          </a:p>
        </p:txBody>
      </p:sp>
      <p:graphicFrame>
        <p:nvGraphicFramePr>
          <p:cNvPr id="10" name="Object 9"/>
          <p:cNvGraphicFramePr>
            <a:graphicFrameLocks noChangeAspect="1"/>
          </p:cNvGraphicFramePr>
          <p:nvPr>
            <p:extLst>
              <p:ext uri="{D42A27DB-BD31-4B8C-83A1-F6EECF244321}">
                <p14:modId xmlns="" xmlns:p14="http://schemas.microsoft.com/office/powerpoint/2010/main" val="1749458911"/>
              </p:ext>
            </p:extLst>
          </p:nvPr>
        </p:nvGraphicFramePr>
        <p:xfrm>
          <a:off x="6962775" y="3241675"/>
          <a:ext cx="2436813" cy="658813"/>
        </p:xfrm>
        <a:graphic>
          <a:graphicData uri="http://schemas.openxmlformats.org/presentationml/2006/ole">
            <p:oleObj spid="_x0000_s14473" name="Equation" r:id="rId5" imgW="685800" imgH="241200" progId="Equation.3">
              <p:embed/>
            </p:oleObj>
          </a:graphicData>
        </a:graphic>
      </p:graphicFrame>
      <p:graphicFrame>
        <p:nvGraphicFramePr>
          <p:cNvPr id="11" name="Object 10"/>
          <p:cNvGraphicFramePr>
            <a:graphicFrameLocks noChangeAspect="1"/>
          </p:cNvGraphicFramePr>
          <p:nvPr>
            <p:extLst>
              <p:ext uri="{D42A27DB-BD31-4B8C-83A1-F6EECF244321}">
                <p14:modId xmlns="" xmlns:p14="http://schemas.microsoft.com/office/powerpoint/2010/main" val="500692003"/>
              </p:ext>
            </p:extLst>
          </p:nvPr>
        </p:nvGraphicFramePr>
        <p:xfrm>
          <a:off x="7300726" y="3924445"/>
          <a:ext cx="573631" cy="492872"/>
        </p:xfrm>
        <a:graphic>
          <a:graphicData uri="http://schemas.openxmlformats.org/presentationml/2006/ole">
            <p:oleObj spid="_x0000_s14474" name="Equation" r:id="rId6" imgW="215640" imgH="241200" progId="Equation.3">
              <p:embed/>
            </p:oleObj>
          </a:graphicData>
        </a:graphic>
      </p:graphicFrame>
    </p:spTree>
    <p:extLst>
      <p:ext uri="{BB962C8B-B14F-4D97-AF65-F5344CB8AC3E}">
        <p14:creationId xmlns="" xmlns:p14="http://schemas.microsoft.com/office/powerpoint/2010/main" val="30175753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Radiation pattern</a:t>
            </a:r>
            <a:endParaRPr lang="en-US" dirty="0"/>
          </a:p>
        </p:txBody>
      </p:sp>
      <p:sp>
        <p:nvSpPr>
          <p:cNvPr id="3" name="Content Placeholder 2"/>
          <p:cNvSpPr>
            <a:spLocks noGrp="1"/>
          </p:cNvSpPr>
          <p:nvPr>
            <p:ph idx="1"/>
          </p:nvPr>
        </p:nvSpPr>
        <p:spPr>
          <a:xfrm>
            <a:off x="533400" y="1258162"/>
            <a:ext cx="6551507" cy="2186078"/>
          </a:xfrm>
        </p:spPr>
        <p:txBody>
          <a:bodyPr/>
          <a:lstStyle/>
          <a:p>
            <a:r>
              <a:rPr lang="en-US" b="1" dirty="0"/>
              <a:t>Radiation patterns </a:t>
            </a:r>
            <a:r>
              <a:rPr lang="en-US" dirty="0"/>
              <a:t>describe the relative strength of the radiated or received field in various directions from the antenna, at a constant distance. Although EM radiation takes place in 3 dimensions, the patterns documented are a 2-dimensional slice of the 3-dimensional pattern, in the horizontal or vertical planes. </a:t>
            </a:r>
          </a:p>
        </p:txBody>
      </p:sp>
      <p:sp>
        <p:nvSpPr>
          <p:cNvPr id="4" name="Slide Number Placeholder 3"/>
          <p:cNvSpPr>
            <a:spLocks noGrp="1"/>
          </p:cNvSpPr>
          <p:nvPr>
            <p:ph type="sldNum" sz="quarter" idx="10"/>
          </p:nvPr>
        </p:nvSpPr>
        <p:spPr/>
        <p:txBody>
          <a:bodyPr/>
          <a:lstStyle/>
          <a:p>
            <a:fld id="{3B20521C-F793-4067-BB07-C7AF74E21EF3}" type="slidenum">
              <a:rPr lang="en-US" smtClean="0"/>
              <a:pPr/>
              <a:t>12</a:t>
            </a:fld>
            <a:endParaRPr lang="en-US"/>
          </a:p>
        </p:txBody>
      </p:sp>
      <p:pic>
        <p:nvPicPr>
          <p:cNvPr id="17411" name="Picture 3"/>
          <p:cNvPicPr>
            <a:picLocks noChangeAspect="1" noChangeArrowheads="1"/>
          </p:cNvPicPr>
          <p:nvPr/>
        </p:nvPicPr>
        <p:blipFill>
          <a:blip r:embed="rId2" cstate="print"/>
          <a:srcRect/>
          <a:stretch>
            <a:fillRect/>
          </a:stretch>
        </p:blipFill>
        <p:spPr bwMode="auto">
          <a:xfrm>
            <a:off x="1259841" y="3366136"/>
            <a:ext cx="5908040" cy="3961072"/>
          </a:xfrm>
          <a:prstGeom prst="rect">
            <a:avLst/>
          </a:prstGeom>
          <a:noFill/>
          <a:ln w="9525">
            <a:noFill/>
            <a:miter lim="800000"/>
            <a:headEnd/>
            <a:tailEnd/>
          </a:ln>
        </p:spPr>
      </p:pic>
      <p:pic>
        <p:nvPicPr>
          <p:cNvPr id="17412" name="Picture 4"/>
          <p:cNvPicPr>
            <a:picLocks noChangeAspect="1" noChangeArrowheads="1"/>
          </p:cNvPicPr>
          <p:nvPr/>
        </p:nvPicPr>
        <p:blipFill>
          <a:blip r:embed="rId3" cstate="print"/>
          <a:srcRect/>
          <a:stretch>
            <a:fillRect/>
          </a:stretch>
        </p:blipFill>
        <p:spPr bwMode="auto">
          <a:xfrm>
            <a:off x="8669867" y="3276609"/>
            <a:ext cx="5689598" cy="4353325"/>
          </a:xfrm>
          <a:prstGeom prst="rect">
            <a:avLst/>
          </a:prstGeom>
          <a:noFill/>
          <a:ln w="9525">
            <a:noFill/>
            <a:miter lim="800000"/>
            <a:headEnd/>
            <a:tailEnd/>
          </a:ln>
        </p:spPr>
      </p:pic>
      <p:pic>
        <p:nvPicPr>
          <p:cNvPr id="17414" name="Picture 6"/>
          <p:cNvPicPr>
            <a:picLocks noChangeAspect="1" noChangeArrowheads="1"/>
          </p:cNvPicPr>
          <p:nvPr/>
        </p:nvPicPr>
        <p:blipFill>
          <a:blip r:embed="rId4" cstate="print"/>
          <a:srcRect/>
          <a:stretch>
            <a:fillRect/>
          </a:stretch>
        </p:blipFill>
        <p:spPr bwMode="auto">
          <a:xfrm>
            <a:off x="6962987" y="874872"/>
            <a:ext cx="7450667" cy="2694804"/>
          </a:xfrm>
          <a:prstGeom prst="rect">
            <a:avLst/>
          </a:prstGeom>
          <a:noFill/>
          <a:ln w="9525">
            <a:noFill/>
            <a:miter lim="800000"/>
            <a:headEnd/>
            <a:tailEnd/>
          </a:ln>
        </p:spPr>
      </p:pic>
      <p:sp>
        <p:nvSpPr>
          <p:cNvPr id="8" name="Slide Number Placeholder 3"/>
          <p:cNvSpPr txBox="1">
            <a:spLocks/>
          </p:cNvSpPr>
          <p:nvPr/>
        </p:nvSpPr>
        <p:spPr bwMode="auto">
          <a:xfrm>
            <a:off x="6394031" y="7138036"/>
            <a:ext cx="2343571" cy="461645"/>
          </a:xfrm>
          <a:prstGeom prst="rect">
            <a:avLst/>
          </a:prstGeom>
          <a:noFill/>
          <a:ln w="9525">
            <a:noFill/>
            <a:miter lim="800000"/>
            <a:headEnd/>
            <a:tailEnd/>
          </a:ln>
          <a:effectLst/>
        </p:spPr>
        <p:txBody>
          <a:bodyPr vert="horz" wrap="square" lIns="130622" tIns="65311" rIns="130622" bIns="65311" numCol="1" anchor="t" anchorCtr="0" compatLnSpc="1">
            <a:prstTxWarp prst="textNoShape">
              <a:avLst/>
            </a:prstTxWarp>
          </a:bodyPr>
          <a:lstStyle/>
          <a:p>
            <a:pPr algn="r" defTabSz="1306220">
              <a:defRPr/>
            </a:pPr>
            <a:r>
              <a:rPr lang="en-US" sz="2000" b="1" dirty="0">
                <a:solidFill>
                  <a:schemeClr val="tx2">
                    <a:lumMod val="60000"/>
                    <a:lumOff val="40000"/>
                  </a:schemeClr>
                </a:solidFill>
              </a:rPr>
              <a:t>From Balanis</a:t>
            </a:r>
          </a:p>
        </p:txBody>
      </p:sp>
      <p:pic>
        <p:nvPicPr>
          <p:cNvPr id="9" name="Picture 8"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0637254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Radiation Resistance</a:t>
            </a:r>
            <a:endParaRPr lang="en-US" dirty="0"/>
          </a:p>
        </p:txBody>
      </p:sp>
      <p:sp>
        <p:nvSpPr>
          <p:cNvPr id="3" name="Content Placeholder 2"/>
          <p:cNvSpPr>
            <a:spLocks noGrp="1"/>
          </p:cNvSpPr>
          <p:nvPr>
            <p:ph idx="1"/>
          </p:nvPr>
        </p:nvSpPr>
        <p:spPr/>
        <p:txBody>
          <a:bodyPr/>
          <a:lstStyle/>
          <a:p>
            <a:r>
              <a:rPr lang="en-US" dirty="0" smtClean="0"/>
              <a:t>The </a:t>
            </a:r>
            <a:r>
              <a:rPr lang="en-US" dirty="0"/>
              <a:t>radiation field components from the current element are tangential to the spherical </a:t>
            </a:r>
            <a:r>
              <a:rPr lang="en-US" dirty="0" smtClean="0"/>
              <a:t>surface and the </a:t>
            </a:r>
            <a:r>
              <a:rPr lang="en-US" dirty="0" err="1" smtClean="0"/>
              <a:t>Poynting</a:t>
            </a:r>
            <a:r>
              <a:rPr lang="en-US" dirty="0" smtClean="0"/>
              <a:t> </a:t>
            </a:r>
            <a:r>
              <a:rPr lang="en-US" dirty="0"/>
              <a:t>vector </a:t>
            </a:r>
            <a:r>
              <a:rPr lang="en-US" dirty="0" smtClean="0"/>
              <a:t>is perpendicular </a:t>
            </a:r>
            <a:r>
              <a:rPr lang="en-US" dirty="0"/>
              <a:t>to the surface indicating radial flow of power from the current element. The average power in	      </a:t>
            </a:r>
            <a:r>
              <a:rPr lang="en-US" dirty="0" smtClean="0"/>
              <a:t>  is </a:t>
            </a:r>
            <a:r>
              <a:rPr lang="en-US" dirty="0"/>
              <a:t>one half the product of the fields:</a:t>
            </a:r>
          </a:p>
          <a:p>
            <a:endParaRPr lang="en-US" dirty="0"/>
          </a:p>
          <a:p>
            <a:endParaRPr lang="en-US" dirty="0"/>
          </a:p>
          <a:p>
            <a:r>
              <a:rPr lang="en-US" dirty="0" smtClean="0"/>
              <a:t>Total </a:t>
            </a:r>
            <a:r>
              <a:rPr lang="en-US" dirty="0"/>
              <a:t>power being radiated is the surface integral of the Poynting vector over the surrounding surface usually a sphere</a:t>
            </a:r>
          </a:p>
        </p:txBody>
      </p:sp>
      <p:sp>
        <p:nvSpPr>
          <p:cNvPr id="4" name="Slide Number Placeholder 3"/>
          <p:cNvSpPr>
            <a:spLocks noGrp="1"/>
          </p:cNvSpPr>
          <p:nvPr>
            <p:ph type="sldNum" sz="quarter" idx="10"/>
          </p:nvPr>
        </p:nvSpPr>
        <p:spPr/>
        <p:txBody>
          <a:bodyPr/>
          <a:lstStyle/>
          <a:p>
            <a:fld id="{3B20521C-F793-4067-BB07-C7AF74E21EF3}" type="slidenum">
              <a:rPr lang="en-US" smtClean="0"/>
              <a:pPr/>
              <a:t>13</a:t>
            </a:fld>
            <a:endParaRPr lang="en-US"/>
          </a:p>
        </p:txBody>
      </p:sp>
      <p:sp>
        <p:nvSpPr>
          <p:cNvPr id="27650" name="Rectangle 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52" name="Rectangle 4"/>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53" name="Rectangle 5"/>
          <p:cNvSpPr>
            <a:spLocks noChangeArrowheads="1"/>
          </p:cNvSpPr>
          <p:nvPr/>
        </p:nvSpPr>
        <p:spPr bwMode="auto">
          <a:xfrm>
            <a:off x="0" y="79698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sp>
        <p:nvSpPr>
          <p:cNvPr id="27655" name="Rectangle 7"/>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57" name="Rectangle 9"/>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58" name="Rectangle 10"/>
          <p:cNvSpPr>
            <a:spLocks noChangeArrowheads="1"/>
          </p:cNvSpPr>
          <p:nvPr/>
        </p:nvSpPr>
        <p:spPr bwMode="auto">
          <a:xfrm>
            <a:off x="0" y="72840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sp>
        <p:nvSpPr>
          <p:cNvPr id="27660" name="Rectangle 1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61" name="Rectangle 13"/>
          <p:cNvSpPr>
            <a:spLocks noChangeArrowheads="1"/>
          </p:cNvSpPr>
          <p:nvPr/>
        </p:nvSpPr>
        <p:spPr bwMode="auto">
          <a:xfrm>
            <a:off x="0" y="78555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sp>
        <p:nvSpPr>
          <p:cNvPr id="27663" name="Rectangle 15"/>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7664" name="Rectangle 16"/>
          <p:cNvSpPr>
            <a:spLocks noChangeArrowheads="1"/>
          </p:cNvSpPr>
          <p:nvPr/>
        </p:nvSpPr>
        <p:spPr bwMode="auto">
          <a:xfrm>
            <a:off x="0" y="83127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pic>
        <p:nvPicPr>
          <p:cNvPr id="27665" name="Picture 17"/>
          <p:cNvPicPr>
            <a:picLocks noChangeAspect="1" noChangeArrowheads="1"/>
          </p:cNvPicPr>
          <p:nvPr/>
        </p:nvPicPr>
        <p:blipFill>
          <a:blip r:embed="rId4" cstate="print"/>
          <a:srcRect/>
          <a:stretch>
            <a:fillRect/>
          </a:stretch>
        </p:blipFill>
        <p:spPr bwMode="auto">
          <a:xfrm>
            <a:off x="9277774" y="3738878"/>
            <a:ext cx="3931920" cy="3108960"/>
          </a:xfrm>
          <a:prstGeom prst="rect">
            <a:avLst/>
          </a:prstGeom>
          <a:noFill/>
          <a:ln w="9525">
            <a:noFill/>
            <a:miter lim="800000"/>
            <a:headEnd/>
            <a:tailEnd/>
          </a:ln>
        </p:spPr>
      </p:pic>
      <p:sp>
        <p:nvSpPr>
          <p:cNvPr id="21" name="Title 1"/>
          <p:cNvSpPr txBox="1">
            <a:spLocks/>
          </p:cNvSpPr>
          <p:nvPr/>
        </p:nvSpPr>
        <p:spPr bwMode="auto">
          <a:xfrm>
            <a:off x="8886618" y="6807199"/>
            <a:ext cx="4714237" cy="721361"/>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130622" tIns="65311" rIns="130622" bIns="65311" numCol="1" anchor="ctr" anchorCtr="0" compatLnSpc="1">
            <a:prstTxWarp prst="textNoShape">
              <a:avLst/>
            </a:prstTxWarp>
          </a:bodyPr>
          <a:lstStyle/>
          <a:p>
            <a:r>
              <a:rPr lang="en-US" sz="1600" b="1" dirty="0">
                <a:latin typeface="Courier New" pitchFamily="49" charset="0"/>
                <a:cs typeface="Courier New" pitchFamily="49" charset="0"/>
              </a:rPr>
              <a:t>Area vector for Poynting vector integration.</a:t>
            </a:r>
            <a:endParaRPr lang="en-US" sz="1600" dirty="0">
              <a:latin typeface="Courier New" pitchFamily="49" charset="0"/>
              <a:cs typeface="Courier New" pitchFamily="49" charset="0"/>
            </a:endParaRPr>
          </a:p>
        </p:txBody>
      </p:sp>
      <p:sp>
        <p:nvSpPr>
          <p:cNvPr id="20482" name="Rectangle 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483" name="Rectangle 3"/>
          <p:cNvSpPr>
            <a:spLocks noChangeArrowheads="1"/>
          </p:cNvSpPr>
          <p:nvPr/>
        </p:nvSpPr>
        <p:spPr bwMode="auto">
          <a:xfrm>
            <a:off x="0" y="76269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sp>
        <p:nvSpPr>
          <p:cNvPr id="25" name="Title 1"/>
          <p:cNvSpPr txBox="1">
            <a:spLocks/>
          </p:cNvSpPr>
          <p:nvPr/>
        </p:nvSpPr>
        <p:spPr bwMode="auto">
          <a:xfrm>
            <a:off x="474133" y="5293362"/>
            <a:ext cx="3291840" cy="119888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130622" tIns="65311" rIns="130622" bIns="65311" numCol="1" anchor="ctr" anchorCtr="0" compatLnSpc="1">
            <a:prstTxWarp prst="textNoShape">
              <a:avLst/>
            </a:prstTxWarp>
          </a:bodyPr>
          <a:lstStyle/>
          <a:p>
            <a:r>
              <a:rPr lang="en-US" sz="1600" b="1" dirty="0">
                <a:latin typeface="Courier New" pitchFamily="49" charset="0"/>
                <a:cs typeface="Courier New" pitchFamily="49" charset="0"/>
              </a:rPr>
              <a:t>This is the same power as would be dissipated in a resistance </a:t>
            </a:r>
            <a:r>
              <a:rPr lang="en-US" sz="1600" b="1" i="1" dirty="0" err="1">
                <a:latin typeface="Courier New" pitchFamily="49" charset="0"/>
                <a:cs typeface="Courier New" pitchFamily="49" charset="0"/>
              </a:rPr>
              <a:t>Rr</a:t>
            </a:r>
            <a:r>
              <a:rPr lang="en-US" sz="1600" b="1" dirty="0">
                <a:latin typeface="Courier New" pitchFamily="49" charset="0"/>
                <a:cs typeface="Courier New" pitchFamily="49" charset="0"/>
              </a:rPr>
              <a:t> by current </a:t>
            </a:r>
            <a:r>
              <a:rPr lang="en-US" sz="1600" b="1" i="1" dirty="0" err="1">
                <a:latin typeface="Courier New" pitchFamily="49" charset="0"/>
                <a:cs typeface="Courier New" pitchFamily="49" charset="0"/>
              </a:rPr>
              <a:t>Im</a:t>
            </a:r>
            <a:r>
              <a:rPr lang="en-US" sz="1600" b="1" dirty="0">
                <a:latin typeface="Courier New" pitchFamily="49" charset="0"/>
                <a:cs typeface="Courier New" pitchFamily="49" charset="0"/>
              </a:rPr>
              <a:t> in absence of any radiation</a:t>
            </a:r>
            <a:endParaRPr lang="en-US" sz="1600" dirty="0">
              <a:latin typeface="Courier New" pitchFamily="49" charset="0"/>
              <a:cs typeface="Courier New" pitchFamily="49" charset="0"/>
            </a:endParaRPr>
          </a:p>
        </p:txBody>
      </p:sp>
      <p:graphicFrame>
        <p:nvGraphicFramePr>
          <p:cNvPr id="43009" name="Object 1"/>
          <p:cNvGraphicFramePr>
            <a:graphicFrameLocks noChangeAspect="1"/>
          </p:cNvGraphicFramePr>
          <p:nvPr/>
        </p:nvGraphicFramePr>
        <p:xfrm>
          <a:off x="4681221" y="2338707"/>
          <a:ext cx="2346960" cy="676274"/>
        </p:xfrm>
        <a:graphic>
          <a:graphicData uri="http://schemas.openxmlformats.org/presentationml/2006/ole">
            <p:oleObj spid="_x0000_s6518" name="Equation" r:id="rId5" imgW="1091726" imgH="418918" progId="Equation.3">
              <p:embed/>
            </p:oleObj>
          </a:graphicData>
        </a:graphic>
      </p:graphicFrame>
      <p:graphicFrame>
        <p:nvGraphicFramePr>
          <p:cNvPr id="43010" name="Object 2"/>
          <p:cNvGraphicFramePr>
            <a:graphicFrameLocks noChangeAspect="1"/>
          </p:cNvGraphicFramePr>
          <p:nvPr/>
        </p:nvGraphicFramePr>
        <p:xfrm>
          <a:off x="4737950" y="3964304"/>
          <a:ext cx="2374901" cy="327660"/>
        </p:xfrm>
        <a:graphic>
          <a:graphicData uri="http://schemas.openxmlformats.org/presentationml/2006/ole">
            <p:oleObj spid="_x0000_s6519" name="Equation" r:id="rId6" imgW="1104900" imgH="203200" progId="Equation.3">
              <p:embed/>
            </p:oleObj>
          </a:graphicData>
        </a:graphic>
      </p:graphicFrame>
      <p:graphicFrame>
        <p:nvGraphicFramePr>
          <p:cNvPr id="43011" name="Object 3"/>
          <p:cNvGraphicFramePr>
            <a:graphicFrameLocks noChangeAspect="1"/>
          </p:cNvGraphicFramePr>
          <p:nvPr/>
        </p:nvGraphicFramePr>
        <p:xfrm>
          <a:off x="3672841" y="4695189"/>
          <a:ext cx="4284981" cy="779146"/>
        </p:xfrm>
        <a:graphic>
          <a:graphicData uri="http://schemas.openxmlformats.org/presentationml/2006/ole">
            <p:oleObj spid="_x0000_s6520" name="Equation" r:id="rId7" imgW="1993900" imgH="482600" progId="Equation.3">
              <p:embed/>
            </p:oleObj>
          </a:graphicData>
        </a:graphic>
      </p:graphicFrame>
      <p:graphicFrame>
        <p:nvGraphicFramePr>
          <p:cNvPr id="43012" name="Object 4"/>
          <p:cNvGraphicFramePr>
            <a:graphicFrameLocks noChangeAspect="1"/>
          </p:cNvGraphicFramePr>
          <p:nvPr/>
        </p:nvGraphicFramePr>
        <p:xfrm>
          <a:off x="4776895" y="5561330"/>
          <a:ext cx="2456181" cy="758190"/>
        </p:xfrm>
        <a:graphic>
          <a:graphicData uri="http://schemas.openxmlformats.org/presentationml/2006/ole">
            <p:oleObj spid="_x0000_s6521" name="Equation" r:id="rId8" imgW="1143000" imgH="469900" progId="Equation.3">
              <p:embed/>
            </p:oleObj>
          </a:graphicData>
        </a:graphic>
      </p:graphicFrame>
      <p:graphicFrame>
        <p:nvGraphicFramePr>
          <p:cNvPr id="43013" name="Object 5"/>
          <p:cNvGraphicFramePr>
            <a:graphicFrameLocks noChangeAspect="1"/>
          </p:cNvGraphicFramePr>
          <p:nvPr/>
        </p:nvGraphicFramePr>
        <p:xfrm>
          <a:off x="3975102" y="6485891"/>
          <a:ext cx="3030219" cy="777240"/>
        </p:xfrm>
        <a:graphic>
          <a:graphicData uri="http://schemas.openxmlformats.org/presentationml/2006/ole">
            <p:oleObj spid="_x0000_s6522" name="Equation" r:id="rId9" imgW="1409088" imgH="482391" progId="Equation.3">
              <p:embed/>
            </p:oleObj>
          </a:graphicData>
        </a:graphic>
      </p:graphicFrame>
      <p:graphicFrame>
        <p:nvGraphicFramePr>
          <p:cNvPr id="43015" name="Object 7"/>
          <p:cNvGraphicFramePr>
            <a:graphicFrameLocks noChangeAspect="1"/>
          </p:cNvGraphicFramePr>
          <p:nvPr>
            <p:extLst>
              <p:ext uri="{D42A27DB-BD31-4B8C-83A1-F6EECF244321}">
                <p14:modId xmlns="" xmlns:p14="http://schemas.microsoft.com/office/powerpoint/2010/main" val="3317600759"/>
              </p:ext>
            </p:extLst>
          </p:nvPr>
        </p:nvGraphicFramePr>
        <p:xfrm>
          <a:off x="1120413" y="1965254"/>
          <a:ext cx="800946" cy="276390"/>
        </p:xfrm>
        <a:graphic>
          <a:graphicData uri="http://schemas.openxmlformats.org/presentationml/2006/ole">
            <p:oleObj spid="_x0000_s6523" name="Equation" r:id="rId10" imgW="444307" imgH="203112" progId="Equation.3">
              <p:embed/>
            </p:oleObj>
          </a:graphicData>
        </a:graphic>
      </p:graphicFrame>
      <p:cxnSp>
        <p:nvCxnSpPr>
          <p:cNvPr id="26" name="Straight Arrow Connector 25"/>
          <p:cNvCxnSpPr>
            <a:stCxn id="25" idx="3"/>
          </p:cNvCxnSpPr>
          <p:nvPr/>
        </p:nvCxnSpPr>
        <p:spPr>
          <a:xfrm>
            <a:off x="3765974" y="5892802"/>
            <a:ext cx="1029547" cy="20318"/>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27" name="Slide Number Placeholder 3"/>
          <p:cNvSpPr txBox="1">
            <a:spLocks/>
          </p:cNvSpPr>
          <p:nvPr/>
        </p:nvSpPr>
        <p:spPr bwMode="auto">
          <a:xfrm>
            <a:off x="257391" y="7127875"/>
            <a:ext cx="2343571" cy="461645"/>
          </a:xfrm>
          <a:prstGeom prst="rect">
            <a:avLst/>
          </a:prstGeom>
          <a:noFill/>
          <a:ln w="9525">
            <a:noFill/>
            <a:miter lim="800000"/>
            <a:headEnd/>
            <a:tailEnd/>
          </a:ln>
          <a:effectLst/>
        </p:spPr>
        <p:txBody>
          <a:bodyPr vert="horz" wrap="square" lIns="130622" tIns="65311" rIns="130622" bIns="65311" numCol="1" anchor="t" anchorCtr="0" compatLnSpc="1">
            <a:prstTxWarp prst="textNoShape">
              <a:avLst/>
            </a:prstTxWarp>
          </a:bodyPr>
          <a:lstStyle/>
          <a:p>
            <a:pPr algn="r" defTabSz="1306220">
              <a:defRPr/>
            </a:pPr>
            <a:r>
              <a:rPr lang="en-US" sz="2000" b="1" dirty="0">
                <a:solidFill>
                  <a:schemeClr val="tx2">
                    <a:lumMod val="60000"/>
                    <a:lumOff val="40000"/>
                  </a:schemeClr>
                </a:solidFill>
              </a:rPr>
              <a:t>From Ryder</a:t>
            </a:r>
          </a:p>
        </p:txBody>
      </p:sp>
      <p:pic>
        <p:nvPicPr>
          <p:cNvPr id="28" name="Picture 27" descr="TechDays-logo-4c-2.eps"/>
          <p:cNvPicPr>
            <a:picLocks noChangeAspect="1"/>
          </p:cNvPicPr>
          <p:nvPr/>
        </p:nvPicPr>
        <p:blipFill>
          <a:blip r:embed="rId11"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789625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 Half-Wave Antenna in Space</a:t>
            </a:r>
            <a:endParaRPr lang="en-US" dirty="0"/>
          </a:p>
        </p:txBody>
      </p:sp>
      <p:sp>
        <p:nvSpPr>
          <p:cNvPr id="3" name="Content Placeholder 2"/>
          <p:cNvSpPr>
            <a:spLocks noGrp="1"/>
          </p:cNvSpPr>
          <p:nvPr>
            <p:ph idx="1"/>
          </p:nvPr>
        </p:nvSpPr>
        <p:spPr>
          <a:xfrm>
            <a:off x="460587" y="955041"/>
            <a:ext cx="13655040" cy="6502399"/>
          </a:xfrm>
        </p:spPr>
        <p:txBody>
          <a:bodyPr/>
          <a:lstStyle/>
          <a:p>
            <a:r>
              <a:rPr lang="en-US" dirty="0"/>
              <a:t>One of the simplest antennas and frequently used is half wave long thin wire dipole. Assuming the antenna is far removed from earth and obstacles.</a:t>
            </a:r>
          </a:p>
          <a:p>
            <a:r>
              <a:rPr lang="en-US" dirty="0"/>
              <a:t>The current at the end of the antenna has to be zero since there is nowhere for it to go. A sinusoidal distribution exists for a thin straight wire and in figure below and using the center of wire as reference the current along the antenna is </a:t>
            </a:r>
          </a:p>
          <a:p>
            <a:endParaRPr lang="en-US" dirty="0"/>
          </a:p>
          <a:p>
            <a:r>
              <a:rPr lang="en-US" dirty="0"/>
              <a:t>Choosing a point </a:t>
            </a:r>
            <a:r>
              <a:rPr lang="en-US" b="1" dirty="0"/>
              <a:t>P</a:t>
            </a:r>
            <a:r>
              <a:rPr lang="en-US" dirty="0"/>
              <a:t> far away radius vectors r0 and r1 can be considered parallel with </a:t>
            </a:r>
          </a:p>
          <a:p>
            <a:endParaRPr lang="en-US" dirty="0"/>
          </a:p>
          <a:p>
            <a:r>
              <a:rPr lang="en-US" dirty="0" smtClean="0"/>
              <a:t>The </a:t>
            </a:r>
            <a:r>
              <a:rPr lang="en-US" dirty="0" err="1" smtClean="0"/>
              <a:t>r.m.s</a:t>
            </a:r>
            <a:r>
              <a:rPr lang="en-US" dirty="0" smtClean="0"/>
              <a:t> </a:t>
            </a:r>
            <a:r>
              <a:rPr lang="en-US" dirty="0"/>
              <a:t>fields </a:t>
            </a:r>
            <a:r>
              <a:rPr lang="en-US" dirty="0" smtClean="0"/>
              <a:t>the </a:t>
            </a:r>
            <a:r>
              <a:rPr lang="en-US" dirty="0"/>
              <a:t>E and H fields </a:t>
            </a:r>
            <a:r>
              <a:rPr lang="en-US" dirty="0" smtClean="0"/>
              <a:t>are as follows</a:t>
            </a:r>
            <a:r>
              <a:rPr lang="en-US" dirty="0"/>
              <a:t>:</a:t>
            </a:r>
          </a:p>
          <a:p>
            <a:endParaRPr lang="en-US" dirty="0"/>
          </a:p>
          <a:p>
            <a:endParaRPr lang="en-US" dirty="0"/>
          </a:p>
          <a:p>
            <a:endParaRPr lang="en-US" dirty="0"/>
          </a:p>
          <a:p>
            <a:endParaRPr lang="en-US" dirty="0"/>
          </a:p>
          <a:p>
            <a:r>
              <a:rPr lang="en-US" dirty="0"/>
              <a:t>Fields are mutually at right angles and in time phase.</a:t>
            </a:r>
          </a:p>
          <a:p>
            <a:r>
              <a:rPr lang="en-US" dirty="0"/>
              <a:t>Poynting vector using </a:t>
            </a:r>
            <a:r>
              <a:rPr lang="en-US" dirty="0" err="1"/>
              <a:t>r.m.s</a:t>
            </a:r>
            <a:r>
              <a:rPr lang="en-US" dirty="0"/>
              <a:t> values is give by:</a:t>
            </a:r>
          </a:p>
        </p:txBody>
      </p:sp>
      <p:sp>
        <p:nvSpPr>
          <p:cNvPr id="4" name="Slide Number Placeholder 3"/>
          <p:cNvSpPr>
            <a:spLocks noGrp="1"/>
          </p:cNvSpPr>
          <p:nvPr>
            <p:ph type="sldNum" sz="quarter" idx="10"/>
          </p:nvPr>
        </p:nvSpPr>
        <p:spPr/>
        <p:txBody>
          <a:bodyPr/>
          <a:lstStyle/>
          <a:p>
            <a:fld id="{3B20521C-F793-4067-BB07-C7AF74E21EF3}" type="slidenum">
              <a:rPr lang="en-US" smtClean="0"/>
              <a:pPr/>
              <a:t>14</a:t>
            </a:fld>
            <a:endParaRPr lang="en-US"/>
          </a:p>
        </p:txBody>
      </p:sp>
      <p:sp>
        <p:nvSpPr>
          <p:cNvPr id="28674" name="Rectangle 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76" name="Rectangle 4"/>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78" name="Rectangle 6"/>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79" name="Rectangle 7"/>
          <p:cNvSpPr>
            <a:spLocks noChangeArrowheads="1"/>
          </p:cNvSpPr>
          <p:nvPr/>
        </p:nvSpPr>
        <p:spPr bwMode="auto">
          <a:xfrm>
            <a:off x="0" y="691051"/>
            <a:ext cx="310283" cy="378119"/>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r>
              <a:rPr lang="en-US" sz="1600">
                <a:latin typeface="Calibri" pitchFamily="34" charset="0"/>
                <a:ea typeface="Times New Roman" pitchFamily="18" charset="0"/>
                <a:cs typeface="Times New Roman" pitchFamily="18" charset="0"/>
              </a:rPr>
              <a:t> </a:t>
            </a:r>
            <a:endParaRPr lang="en-US" sz="2600">
              <a:latin typeface="Arial" pitchFamily="34" charset="0"/>
              <a:cs typeface="Arial" pitchFamily="34" charset="0"/>
            </a:endParaRPr>
          </a:p>
        </p:txBody>
      </p:sp>
      <p:sp>
        <p:nvSpPr>
          <p:cNvPr id="28681" name="Rectangle 9"/>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82" name="Rectangle 10"/>
          <p:cNvSpPr>
            <a:spLocks noChangeArrowheads="1"/>
          </p:cNvSpPr>
          <p:nvPr/>
        </p:nvSpPr>
        <p:spPr bwMode="auto">
          <a:xfrm>
            <a:off x="0" y="691051"/>
            <a:ext cx="310283" cy="378119"/>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r>
              <a:rPr lang="en-US" sz="1600">
                <a:latin typeface="Calibri" pitchFamily="34" charset="0"/>
                <a:ea typeface="Times New Roman" pitchFamily="18" charset="0"/>
                <a:cs typeface="Times New Roman" pitchFamily="18" charset="0"/>
              </a:rPr>
              <a:t> </a:t>
            </a:r>
            <a:endParaRPr lang="en-US" sz="2600">
              <a:latin typeface="Arial" pitchFamily="34" charset="0"/>
              <a:cs typeface="Arial" pitchFamily="34" charset="0"/>
            </a:endParaRPr>
          </a:p>
        </p:txBody>
      </p:sp>
      <p:sp>
        <p:nvSpPr>
          <p:cNvPr id="28684" name="Rectangle 1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86" name="Rectangle 14"/>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88" name="Rectangle 16"/>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pic>
        <p:nvPicPr>
          <p:cNvPr id="28690" name="Picture 18"/>
          <p:cNvPicPr>
            <a:picLocks noChangeAspect="1" noChangeArrowheads="1"/>
          </p:cNvPicPr>
          <p:nvPr/>
        </p:nvPicPr>
        <p:blipFill>
          <a:blip r:embed="rId3" cstate="print"/>
          <a:srcRect/>
          <a:stretch>
            <a:fillRect/>
          </a:stretch>
        </p:blipFill>
        <p:spPr bwMode="auto">
          <a:xfrm>
            <a:off x="8446912" y="4307841"/>
            <a:ext cx="5928694" cy="2448562"/>
          </a:xfrm>
          <a:prstGeom prst="rect">
            <a:avLst/>
          </a:prstGeom>
          <a:noFill/>
          <a:ln w="9525">
            <a:noFill/>
            <a:miter lim="800000"/>
            <a:headEnd/>
            <a:tailEnd/>
          </a:ln>
        </p:spPr>
      </p:pic>
      <p:sp>
        <p:nvSpPr>
          <p:cNvPr id="28692" name="Rectangle 20"/>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93" name="Rectangle 21"/>
          <p:cNvSpPr>
            <a:spLocks noChangeArrowheads="1"/>
          </p:cNvSpPr>
          <p:nvPr/>
        </p:nvSpPr>
        <p:spPr bwMode="auto">
          <a:xfrm>
            <a:off x="0" y="691051"/>
            <a:ext cx="310283" cy="378119"/>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r>
              <a:rPr lang="en-US" sz="1600">
                <a:latin typeface="Calibri" pitchFamily="34" charset="0"/>
                <a:ea typeface="Times New Roman" pitchFamily="18" charset="0"/>
                <a:cs typeface="Times New Roman" pitchFamily="18" charset="0"/>
              </a:rPr>
              <a:t> </a:t>
            </a:r>
            <a:endParaRPr lang="en-US" sz="2600">
              <a:latin typeface="Arial" pitchFamily="34" charset="0"/>
              <a:cs typeface="Arial" pitchFamily="34" charset="0"/>
            </a:endParaRPr>
          </a:p>
        </p:txBody>
      </p:sp>
      <p:sp>
        <p:nvSpPr>
          <p:cNvPr id="28695" name="Rectangle 23"/>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8697" name="Rectangle 25"/>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graphicFrame>
        <p:nvGraphicFramePr>
          <p:cNvPr id="41985" name="Object 1"/>
          <p:cNvGraphicFramePr>
            <a:graphicFrameLocks noChangeAspect="1"/>
          </p:cNvGraphicFramePr>
          <p:nvPr/>
        </p:nvGraphicFramePr>
        <p:xfrm>
          <a:off x="4868335" y="2215516"/>
          <a:ext cx="4498341" cy="695324"/>
        </p:xfrm>
        <a:graphic>
          <a:graphicData uri="http://schemas.openxmlformats.org/presentationml/2006/ole">
            <p:oleObj spid="_x0000_s7470" name="Equation" r:id="rId4" imgW="2095500" imgH="431800" progId="Equation.3">
              <p:embed/>
            </p:oleObj>
          </a:graphicData>
        </a:graphic>
      </p:graphicFrame>
      <p:graphicFrame>
        <p:nvGraphicFramePr>
          <p:cNvPr id="41986" name="Object 2"/>
          <p:cNvGraphicFramePr>
            <a:graphicFrameLocks noChangeAspect="1"/>
          </p:cNvGraphicFramePr>
          <p:nvPr/>
        </p:nvGraphicFramePr>
        <p:xfrm>
          <a:off x="4469553" y="3242947"/>
          <a:ext cx="2016760" cy="367664"/>
        </p:xfrm>
        <a:graphic>
          <a:graphicData uri="http://schemas.openxmlformats.org/presentationml/2006/ole">
            <p:oleObj spid="_x0000_s7471" name="Equation" r:id="rId5" imgW="939800" imgH="228600" progId="Equation.3">
              <p:embed/>
            </p:oleObj>
          </a:graphicData>
        </a:graphic>
      </p:graphicFrame>
      <p:graphicFrame>
        <p:nvGraphicFramePr>
          <p:cNvPr id="41987" name="Object 3"/>
          <p:cNvGraphicFramePr>
            <a:graphicFrameLocks noChangeAspect="1"/>
          </p:cNvGraphicFramePr>
          <p:nvPr/>
        </p:nvGraphicFramePr>
        <p:xfrm>
          <a:off x="4316307" y="4085590"/>
          <a:ext cx="3789680" cy="714376"/>
        </p:xfrm>
        <a:graphic>
          <a:graphicData uri="http://schemas.openxmlformats.org/presentationml/2006/ole">
            <p:oleObj spid="_x0000_s7472" name="Equation" r:id="rId6" imgW="1764534" imgH="444307" progId="Equation.3">
              <p:embed/>
            </p:oleObj>
          </a:graphicData>
        </a:graphic>
      </p:graphicFrame>
      <p:graphicFrame>
        <p:nvGraphicFramePr>
          <p:cNvPr id="41989" name="Object 5"/>
          <p:cNvGraphicFramePr>
            <a:graphicFrameLocks noChangeAspect="1"/>
          </p:cNvGraphicFramePr>
          <p:nvPr/>
        </p:nvGraphicFramePr>
        <p:xfrm>
          <a:off x="4370494" y="4939029"/>
          <a:ext cx="3980181" cy="714376"/>
        </p:xfrm>
        <a:graphic>
          <a:graphicData uri="http://schemas.openxmlformats.org/presentationml/2006/ole">
            <p:oleObj spid="_x0000_s7473" name="Equation" r:id="rId7" imgW="1854200" imgH="444500" progId="Equation.3">
              <p:embed/>
            </p:oleObj>
          </a:graphicData>
        </a:graphic>
      </p:graphicFrame>
      <p:graphicFrame>
        <p:nvGraphicFramePr>
          <p:cNvPr id="41990" name="Object 6"/>
          <p:cNvGraphicFramePr>
            <a:graphicFrameLocks noChangeAspect="1"/>
          </p:cNvGraphicFramePr>
          <p:nvPr/>
        </p:nvGraphicFramePr>
        <p:xfrm>
          <a:off x="3194474" y="6606540"/>
          <a:ext cx="5262882" cy="777240"/>
        </p:xfrm>
        <a:graphic>
          <a:graphicData uri="http://schemas.openxmlformats.org/presentationml/2006/ole">
            <p:oleObj spid="_x0000_s7474" name="Equation" r:id="rId8" imgW="2451100" imgH="482600" progId="Equation.3">
              <p:embed/>
            </p:oleObj>
          </a:graphicData>
        </a:graphic>
      </p:graphicFrame>
      <p:sp>
        <p:nvSpPr>
          <p:cNvPr id="24" name="Slide Number Placeholder 3"/>
          <p:cNvSpPr txBox="1">
            <a:spLocks/>
          </p:cNvSpPr>
          <p:nvPr/>
        </p:nvSpPr>
        <p:spPr bwMode="auto">
          <a:xfrm>
            <a:off x="257391" y="7127875"/>
            <a:ext cx="2343571" cy="461645"/>
          </a:xfrm>
          <a:prstGeom prst="rect">
            <a:avLst/>
          </a:prstGeom>
          <a:noFill/>
          <a:ln w="9525">
            <a:noFill/>
            <a:miter lim="800000"/>
            <a:headEnd/>
            <a:tailEnd/>
          </a:ln>
          <a:effectLst/>
        </p:spPr>
        <p:txBody>
          <a:bodyPr vert="horz" wrap="square" lIns="130622" tIns="65311" rIns="130622" bIns="65311" numCol="1" anchor="t" anchorCtr="0" compatLnSpc="1">
            <a:prstTxWarp prst="textNoShape">
              <a:avLst/>
            </a:prstTxWarp>
          </a:bodyPr>
          <a:lstStyle/>
          <a:p>
            <a:pPr algn="r" defTabSz="1306220">
              <a:defRPr/>
            </a:pPr>
            <a:r>
              <a:rPr lang="en-US" sz="2000" b="1" dirty="0">
                <a:solidFill>
                  <a:schemeClr val="tx2">
                    <a:lumMod val="60000"/>
                    <a:lumOff val="40000"/>
                  </a:schemeClr>
                </a:solidFill>
              </a:rPr>
              <a:t>From Ryder</a:t>
            </a:r>
          </a:p>
        </p:txBody>
      </p:sp>
      <p:pic>
        <p:nvPicPr>
          <p:cNvPr id="25" name="Picture 24" descr="TechDays-logo-4c-2.eps"/>
          <p:cNvPicPr>
            <a:picLocks noChangeAspect="1"/>
          </p:cNvPicPr>
          <p:nvPr/>
        </p:nvPicPr>
        <p:blipFill>
          <a:blip r:embed="rId9"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4602415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Polarization</a:t>
            </a:r>
            <a:endParaRPr lang="en-US" dirty="0"/>
          </a:p>
        </p:txBody>
      </p:sp>
      <p:sp>
        <p:nvSpPr>
          <p:cNvPr id="3" name="Content Placeholder 2"/>
          <p:cNvSpPr>
            <a:spLocks noGrp="1"/>
          </p:cNvSpPr>
          <p:nvPr>
            <p:ph idx="1"/>
          </p:nvPr>
        </p:nvSpPr>
        <p:spPr>
          <a:xfrm>
            <a:off x="533401" y="1258162"/>
            <a:ext cx="13548360" cy="1807767"/>
          </a:xfrm>
        </p:spPr>
        <p:txBody>
          <a:bodyPr/>
          <a:lstStyle/>
          <a:p>
            <a:r>
              <a:rPr lang="en-US" sz="2600" dirty="0" smtClean="0"/>
              <a:t>In order for a TX and RX antenna to have a link, they must have same polarization</a:t>
            </a:r>
          </a:p>
          <a:p>
            <a:endParaRPr lang="en-US" sz="2600" dirty="0" smtClean="0"/>
          </a:p>
          <a:p>
            <a:r>
              <a:rPr lang="en-US" sz="2600" dirty="0"/>
              <a:t>Polarization of a plane wave shows how the instantaneous electric or magnetic filed is oriented at a given point in space</a:t>
            </a:r>
            <a:r>
              <a:rPr lang="en-US" sz="2600" dirty="0" smtClean="0"/>
              <a:t>.</a:t>
            </a:r>
          </a:p>
          <a:p>
            <a:endParaRPr lang="en-US" sz="2600" dirty="0"/>
          </a:p>
          <a:p>
            <a:r>
              <a:rPr lang="en-US" sz="2600" dirty="0" smtClean="0"/>
              <a:t>Polarization mismatch will cause signal loss</a:t>
            </a:r>
          </a:p>
          <a:p>
            <a:endParaRPr lang="en-US" sz="2600" dirty="0" smtClean="0"/>
          </a:p>
          <a:p>
            <a:r>
              <a:rPr lang="en-US" sz="2600" dirty="0" smtClean="0"/>
              <a:t>There are 3 types of polarization:</a:t>
            </a:r>
          </a:p>
          <a:p>
            <a:pPr lvl="1"/>
            <a:r>
              <a:rPr lang="en-US" sz="2400" b="1" dirty="0" smtClean="0"/>
              <a:t>Linear(vertical or horizontal): </a:t>
            </a:r>
            <a:r>
              <a:rPr lang="en-US" sz="2400" dirty="0" smtClean="0"/>
              <a:t>if E or M field vector is always oriented along the same straight line every instance of time</a:t>
            </a:r>
          </a:p>
          <a:p>
            <a:pPr lvl="1"/>
            <a:r>
              <a:rPr lang="en-US" sz="2400" b="1" dirty="0" smtClean="0"/>
              <a:t>Circular: </a:t>
            </a:r>
            <a:r>
              <a:rPr lang="en-US" sz="2400" dirty="0" smtClean="0"/>
              <a:t>if E or M field vector at that point traces out a circular path as a function of time.</a:t>
            </a:r>
          </a:p>
          <a:p>
            <a:pPr lvl="1"/>
            <a:r>
              <a:rPr lang="en-US" sz="2400" b="1" dirty="0" smtClean="0"/>
              <a:t>Elliptical</a:t>
            </a:r>
            <a:r>
              <a:rPr lang="en-US" sz="2400" b="1" dirty="0"/>
              <a:t>: </a:t>
            </a:r>
            <a:r>
              <a:rPr lang="en-US" sz="2400" dirty="0"/>
              <a:t>if E or M field vector at that point traces out a </a:t>
            </a:r>
            <a:r>
              <a:rPr lang="en-US" sz="2400" dirty="0" smtClean="0"/>
              <a:t>elliptical path </a:t>
            </a:r>
            <a:r>
              <a:rPr lang="en-US" sz="2400" dirty="0"/>
              <a:t>as a function of time.</a:t>
            </a:r>
          </a:p>
          <a:p>
            <a:pPr lvl="1"/>
            <a:endParaRPr lang="en-US" sz="2400" dirty="0" smtClean="0"/>
          </a:p>
          <a:p>
            <a:pPr marL="341312" lvl="1" indent="0">
              <a:buNone/>
            </a:pPr>
            <a:endParaRPr lang="en-US" sz="2400"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15</a:t>
            </a:fld>
            <a:endParaRPr lang="en-US"/>
          </a:p>
        </p:txBody>
      </p:sp>
      <p:pic>
        <p:nvPicPr>
          <p:cNvPr id="5" name="Picture 4" descr="TechDays-logo-4c-2.ep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7809176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Circuit Models</a:t>
            </a:r>
            <a:endParaRPr lang="en-US" dirty="0"/>
          </a:p>
        </p:txBody>
      </p:sp>
      <p:sp>
        <p:nvSpPr>
          <p:cNvPr id="3" name="Content Placeholder 2"/>
          <p:cNvSpPr>
            <a:spLocks noGrp="1"/>
          </p:cNvSpPr>
          <p:nvPr>
            <p:ph idx="1"/>
          </p:nvPr>
        </p:nvSpPr>
        <p:spPr>
          <a:xfrm>
            <a:off x="533401" y="1258162"/>
            <a:ext cx="13548360" cy="1474878"/>
          </a:xfrm>
        </p:spPr>
        <p:txBody>
          <a:bodyPr/>
          <a:lstStyle/>
          <a:p>
            <a:r>
              <a:rPr lang="en-US" dirty="0" smtClean="0"/>
              <a:t>Generally an antenna is the transition that interfaces a transmission line to free space as efficiently as possible while maintaining a desired EM distribution pattern in free space.</a:t>
            </a:r>
          </a:p>
        </p:txBody>
      </p:sp>
      <p:sp>
        <p:nvSpPr>
          <p:cNvPr id="4" name="Slide Number Placeholder 3"/>
          <p:cNvSpPr>
            <a:spLocks noGrp="1"/>
          </p:cNvSpPr>
          <p:nvPr>
            <p:ph type="sldNum" sz="quarter" idx="10"/>
          </p:nvPr>
        </p:nvSpPr>
        <p:spPr/>
        <p:txBody>
          <a:bodyPr/>
          <a:lstStyle/>
          <a:p>
            <a:fld id="{3B20521C-F793-4067-BB07-C7AF74E21EF3}" type="slidenum">
              <a:rPr lang="en-US" smtClean="0"/>
              <a:pPr/>
              <a:t>16</a:t>
            </a:fld>
            <a:endParaRPr lang="en-US"/>
          </a:p>
        </p:txBody>
      </p:sp>
      <p:pic>
        <p:nvPicPr>
          <p:cNvPr id="1027" name="Picture 3"/>
          <p:cNvPicPr>
            <a:picLocks noChangeAspect="1" noChangeArrowheads="1"/>
          </p:cNvPicPr>
          <p:nvPr/>
        </p:nvPicPr>
        <p:blipFill>
          <a:blip r:embed="rId2" cstate="print"/>
          <a:srcRect/>
          <a:stretch>
            <a:fillRect/>
          </a:stretch>
        </p:blipFill>
        <p:spPr bwMode="auto">
          <a:xfrm>
            <a:off x="7762913" y="2092550"/>
            <a:ext cx="4925690" cy="2040889"/>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a:stretch>
            <a:fillRect/>
          </a:stretch>
        </p:blipFill>
        <p:spPr bwMode="auto">
          <a:xfrm>
            <a:off x="2600962" y="4759961"/>
            <a:ext cx="8891581" cy="2232024"/>
          </a:xfrm>
          <a:prstGeom prst="rect">
            <a:avLst/>
          </a:prstGeom>
          <a:noFill/>
          <a:ln w="9525">
            <a:noFill/>
            <a:miter lim="800000"/>
            <a:headEnd/>
            <a:tailEnd/>
          </a:ln>
        </p:spPr>
      </p:pic>
      <p:pic>
        <p:nvPicPr>
          <p:cNvPr id="13314" name="Picture 2"/>
          <p:cNvPicPr>
            <a:picLocks noChangeAspect="1" noChangeArrowheads="1"/>
          </p:cNvPicPr>
          <p:nvPr/>
        </p:nvPicPr>
        <p:blipFill>
          <a:blip r:embed="rId4" cstate="print"/>
          <a:srcRect/>
          <a:stretch>
            <a:fillRect/>
          </a:stretch>
        </p:blipFill>
        <p:spPr bwMode="auto">
          <a:xfrm>
            <a:off x="984676" y="2092550"/>
            <a:ext cx="5808622" cy="2237105"/>
          </a:xfrm>
          <a:prstGeom prst="rect">
            <a:avLst/>
          </a:prstGeom>
          <a:noFill/>
          <a:ln w="9525">
            <a:noFill/>
            <a:miter lim="800000"/>
            <a:headEnd/>
            <a:tailEnd/>
          </a:ln>
        </p:spPr>
      </p:pic>
      <p:sp>
        <p:nvSpPr>
          <p:cNvPr id="8" name="Slide Number Placeholder 3"/>
          <p:cNvSpPr txBox="1">
            <a:spLocks/>
          </p:cNvSpPr>
          <p:nvPr/>
        </p:nvSpPr>
        <p:spPr bwMode="auto">
          <a:xfrm>
            <a:off x="257391" y="7127875"/>
            <a:ext cx="2343571" cy="461645"/>
          </a:xfrm>
          <a:prstGeom prst="rect">
            <a:avLst/>
          </a:prstGeom>
          <a:noFill/>
          <a:ln w="9525">
            <a:noFill/>
            <a:miter lim="800000"/>
            <a:headEnd/>
            <a:tailEnd/>
          </a:ln>
          <a:effectLst/>
        </p:spPr>
        <p:txBody>
          <a:bodyPr vert="horz" wrap="square" lIns="130622" tIns="65311" rIns="130622" bIns="65311" numCol="1" anchor="t" anchorCtr="0" compatLnSpc="1">
            <a:prstTxWarp prst="textNoShape">
              <a:avLst/>
            </a:prstTxWarp>
          </a:bodyPr>
          <a:lstStyle/>
          <a:p>
            <a:pPr algn="r" defTabSz="1306220">
              <a:defRPr/>
            </a:pPr>
            <a:r>
              <a:rPr lang="en-US" sz="2000" b="1" dirty="0">
                <a:solidFill>
                  <a:schemeClr val="tx2">
                    <a:lumMod val="60000"/>
                    <a:lumOff val="40000"/>
                  </a:schemeClr>
                </a:solidFill>
              </a:rPr>
              <a:t>From Balanis</a:t>
            </a:r>
          </a:p>
        </p:txBody>
      </p:sp>
      <p:pic>
        <p:nvPicPr>
          <p:cNvPr id="9" name="Picture 8"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6392498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Radio Link</a:t>
            </a:r>
            <a:endParaRPr lang="en-US" dirty="0"/>
          </a:p>
        </p:txBody>
      </p:sp>
      <p:sp>
        <p:nvSpPr>
          <p:cNvPr id="3" name="Content Placeholder 2"/>
          <p:cNvSpPr>
            <a:spLocks noGrp="1"/>
          </p:cNvSpPr>
          <p:nvPr>
            <p:ph idx="1"/>
          </p:nvPr>
        </p:nvSpPr>
        <p:spPr>
          <a:xfrm>
            <a:off x="533401" y="1258162"/>
            <a:ext cx="13548360" cy="5182979"/>
          </a:xfrm>
        </p:spPr>
        <p:txBody>
          <a:bodyPr/>
          <a:lstStyle/>
          <a:p>
            <a:r>
              <a:rPr lang="en-US" sz="2400" dirty="0" smtClean="0"/>
              <a:t>When setting up a </a:t>
            </a:r>
            <a:r>
              <a:rPr lang="en-US" sz="2400" dirty="0"/>
              <a:t>radio link, the maximum range between </a:t>
            </a:r>
            <a:r>
              <a:rPr lang="en-US" sz="2400" dirty="0" smtClean="0"/>
              <a:t>a transmitter </a:t>
            </a:r>
            <a:r>
              <a:rPr lang="en-US" sz="2400" dirty="0"/>
              <a:t>and receiver is </a:t>
            </a:r>
            <a:r>
              <a:rPr lang="en-US" sz="2400" dirty="0" smtClean="0"/>
              <a:t>often desired.</a:t>
            </a:r>
          </a:p>
          <a:p>
            <a:r>
              <a:rPr lang="en-US" sz="2400" dirty="0" smtClean="0"/>
              <a:t>Realistic range estimation can be made by employing 2-ray </a:t>
            </a:r>
            <a:r>
              <a:rPr lang="en-US" sz="2400" dirty="0" err="1" smtClean="0"/>
              <a:t>Friis</a:t>
            </a:r>
            <a:r>
              <a:rPr lang="en-US" sz="2400" dirty="0" smtClean="0"/>
              <a:t> model for RF propagation which can take into account typical building construction materials</a:t>
            </a:r>
          </a:p>
          <a:p>
            <a:r>
              <a:rPr lang="en-US" sz="2400" dirty="0" smtClean="0"/>
              <a:t>Maximum range can be influenced by:</a:t>
            </a:r>
          </a:p>
          <a:p>
            <a:pPr lvl="1"/>
            <a:r>
              <a:rPr lang="en-US" sz="2200" dirty="0" smtClean="0"/>
              <a:t>Antenna performance and location</a:t>
            </a:r>
          </a:p>
          <a:p>
            <a:pPr lvl="1"/>
            <a:r>
              <a:rPr lang="en-US" sz="2200" dirty="0" smtClean="0"/>
              <a:t>Output power of transmitters and </a:t>
            </a:r>
            <a:r>
              <a:rPr lang="en-US" sz="2200" dirty="0" err="1" smtClean="0"/>
              <a:t>reciever</a:t>
            </a:r>
            <a:r>
              <a:rPr lang="en-US" sz="2200" dirty="0" smtClean="0"/>
              <a:t> sensitivity</a:t>
            </a:r>
          </a:p>
          <a:p>
            <a:pPr lvl="1"/>
            <a:r>
              <a:rPr lang="en-US" sz="2200" dirty="0" smtClean="0"/>
              <a:t>Unwanted RF jammers</a:t>
            </a:r>
          </a:p>
          <a:p>
            <a:pPr lvl="1"/>
            <a:r>
              <a:rPr lang="en-US" sz="2200" dirty="0" smtClean="0"/>
              <a:t>The operating frequency</a:t>
            </a:r>
          </a:p>
          <a:p>
            <a:pPr lvl="1"/>
            <a:r>
              <a:rPr lang="en-US" sz="2200" dirty="0" smtClean="0"/>
              <a:t>Radio configuration</a:t>
            </a:r>
          </a:p>
          <a:p>
            <a:pPr lvl="1"/>
            <a:r>
              <a:rPr lang="en-US" sz="2200" dirty="0" smtClean="0"/>
              <a:t>Building material between TX and RX</a:t>
            </a:r>
          </a:p>
          <a:p>
            <a:pPr marL="341312" lvl="1" indent="0">
              <a:buNone/>
            </a:pPr>
            <a:endParaRPr lang="en-US" sz="2400"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17</a:t>
            </a:fld>
            <a:endParaRPr lang="en-US"/>
          </a:p>
        </p:txBody>
      </p:sp>
      <p:pic>
        <p:nvPicPr>
          <p:cNvPr id="5" name="Picture 4" descr="TechDays-logo-4c-2.ep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6842950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Friis</a:t>
            </a:r>
            <a:r>
              <a:rPr lang="en-US" dirty="0" smtClean="0"/>
              <a:t> Transmission Equation and Range</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18</a:t>
            </a:fld>
            <a:endParaRPr lang="en-US"/>
          </a:p>
        </p:txBody>
      </p:sp>
      <p:sp>
        <p:nvSpPr>
          <p:cNvPr id="6" name="Content Placeholder 5"/>
          <p:cNvSpPr>
            <a:spLocks noGrp="1"/>
          </p:cNvSpPr>
          <p:nvPr>
            <p:ph idx="1"/>
          </p:nvPr>
        </p:nvSpPr>
        <p:spPr>
          <a:xfrm>
            <a:off x="533402" y="1258163"/>
            <a:ext cx="13771878" cy="1210718"/>
          </a:xfrm>
        </p:spPr>
        <p:txBody>
          <a:bodyPr/>
          <a:lstStyle/>
          <a:p>
            <a:pPr marL="653110" indent="-653110">
              <a:buNone/>
            </a:pPr>
            <a:r>
              <a:rPr lang="en-US" sz="2600" dirty="0"/>
              <a:t>For TX and RX antennas that are matched for polarization and reflection and aligned for maximum directional radiation and reception the ratio of RX power to TX power is given by the following:</a:t>
            </a:r>
          </a:p>
          <a:p>
            <a:endParaRPr lang="en-US" dirty="0"/>
          </a:p>
        </p:txBody>
      </p:sp>
      <p:graphicFrame>
        <p:nvGraphicFramePr>
          <p:cNvPr id="46082" name="Object 2"/>
          <p:cNvGraphicFramePr>
            <a:graphicFrameLocks noChangeAspect="1"/>
          </p:cNvGraphicFramePr>
          <p:nvPr>
            <p:extLst>
              <p:ext uri="{D42A27DB-BD31-4B8C-83A1-F6EECF244321}">
                <p14:modId xmlns="" xmlns:p14="http://schemas.microsoft.com/office/powerpoint/2010/main" val="4011908764"/>
              </p:ext>
            </p:extLst>
          </p:nvPr>
        </p:nvGraphicFramePr>
        <p:xfrm>
          <a:off x="728084" y="2798838"/>
          <a:ext cx="4061459" cy="1297304"/>
        </p:xfrm>
        <a:graphic>
          <a:graphicData uri="http://schemas.openxmlformats.org/presentationml/2006/ole">
            <p:oleObj spid="_x0000_s8256" name="Equation" r:id="rId3" imgW="1129810" imgH="482391" progId="Equation.3">
              <p:embed/>
            </p:oleObj>
          </a:graphicData>
        </a:graphic>
      </p:graphicFrame>
      <p:pic>
        <p:nvPicPr>
          <p:cNvPr id="7" name="Picture 6"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pic>
        <p:nvPicPr>
          <p:cNvPr id="8219" name="Picture 27"/>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252197" y="3299571"/>
            <a:ext cx="8934450" cy="3943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1228580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Range of LOS Link</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19</a:t>
            </a:fld>
            <a:endParaRPr lang="en-US"/>
          </a:p>
        </p:txBody>
      </p:sp>
      <p:sp>
        <p:nvSpPr>
          <p:cNvPr id="6" name="Content Placeholder 5"/>
          <p:cNvSpPr>
            <a:spLocks noGrp="1"/>
          </p:cNvSpPr>
          <p:nvPr>
            <p:ph idx="1"/>
          </p:nvPr>
        </p:nvSpPr>
        <p:spPr>
          <a:xfrm>
            <a:off x="533402" y="1258163"/>
            <a:ext cx="13771878" cy="1210718"/>
          </a:xfrm>
        </p:spPr>
        <p:txBody>
          <a:bodyPr/>
          <a:lstStyle/>
          <a:p>
            <a:pPr marL="653110" indent="-653110">
              <a:buNone/>
            </a:pPr>
            <a:r>
              <a:rPr lang="en-US" sz="2600" dirty="0" smtClean="0"/>
              <a:t>By solving </a:t>
            </a:r>
            <a:r>
              <a:rPr lang="en-US" sz="2600" dirty="0" err="1" smtClean="0"/>
              <a:t>Friis</a:t>
            </a:r>
            <a:r>
              <a:rPr lang="en-US" sz="2600" dirty="0" smtClean="0"/>
              <a:t> formula for R and replacing the received power with minimum detectable signal we can get the </a:t>
            </a:r>
            <a:r>
              <a:rPr lang="en-US" sz="2600" smtClean="0"/>
              <a:t>expression for maximum </a:t>
            </a:r>
            <a:r>
              <a:rPr lang="en-US" sz="2600" dirty="0" smtClean="0"/>
              <a:t>range:</a:t>
            </a:r>
            <a:endParaRPr lang="en-US" sz="2600" dirty="0"/>
          </a:p>
          <a:p>
            <a:endParaRPr lang="en-US" dirty="0"/>
          </a:p>
        </p:txBody>
      </p:sp>
      <p:pic>
        <p:nvPicPr>
          <p:cNvPr id="46081" name="Picture 1"/>
          <p:cNvPicPr>
            <a:picLocks noChangeAspect="1" noChangeArrowheads="1"/>
          </p:cNvPicPr>
          <p:nvPr/>
        </p:nvPicPr>
        <p:blipFill>
          <a:blip r:embed="rId3" cstate="print"/>
          <a:srcRect/>
          <a:stretch>
            <a:fillRect/>
          </a:stretch>
        </p:blipFill>
        <p:spPr bwMode="auto">
          <a:xfrm>
            <a:off x="672353" y="4186556"/>
            <a:ext cx="13304520" cy="3188970"/>
          </a:xfrm>
          <a:prstGeom prst="rect">
            <a:avLst/>
          </a:prstGeom>
          <a:noFill/>
          <a:ln w="9525">
            <a:noFill/>
            <a:miter lim="800000"/>
            <a:headEnd/>
            <a:tailEnd/>
          </a:ln>
        </p:spPr>
      </p:pic>
      <p:graphicFrame>
        <p:nvGraphicFramePr>
          <p:cNvPr id="46082" name="Object 2"/>
          <p:cNvGraphicFramePr>
            <a:graphicFrameLocks noChangeAspect="1"/>
          </p:cNvGraphicFramePr>
          <p:nvPr>
            <p:extLst>
              <p:ext uri="{D42A27DB-BD31-4B8C-83A1-F6EECF244321}">
                <p14:modId xmlns="" xmlns:p14="http://schemas.microsoft.com/office/powerpoint/2010/main" val="867554598"/>
              </p:ext>
            </p:extLst>
          </p:nvPr>
        </p:nvGraphicFramePr>
        <p:xfrm>
          <a:off x="4864754" y="2624511"/>
          <a:ext cx="4291012" cy="1331912"/>
        </p:xfrm>
        <a:graphic>
          <a:graphicData uri="http://schemas.openxmlformats.org/presentationml/2006/ole">
            <p:oleObj spid="_x0000_s15402" name="Equation" r:id="rId4" imgW="1193760" imgH="495000" progId="Equation.3">
              <p:embed/>
            </p:oleObj>
          </a:graphicData>
        </a:graphic>
      </p:graphicFrame>
      <p:pic>
        <p:nvPicPr>
          <p:cNvPr id="7" name="Picture 6"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11396698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sz="5400" dirty="0" smtClean="0"/>
              <a:t>Agenda</a:t>
            </a:r>
          </a:p>
        </p:txBody>
      </p:sp>
      <p:sp>
        <p:nvSpPr>
          <p:cNvPr id="11267" name="Rectangle 3"/>
          <p:cNvSpPr>
            <a:spLocks noGrp="1" noChangeArrowheads="1"/>
          </p:cNvSpPr>
          <p:nvPr>
            <p:ph idx="1"/>
          </p:nvPr>
        </p:nvSpPr>
        <p:spPr>
          <a:xfrm>
            <a:off x="533402" y="1257300"/>
            <a:ext cx="13297747" cy="3192780"/>
          </a:xfrm>
        </p:spPr>
        <p:txBody>
          <a:bodyPr/>
          <a:lstStyle/>
          <a:p>
            <a:r>
              <a:rPr lang="en-US" sz="3400" dirty="0" smtClean="0"/>
              <a:t>Antenna Basics</a:t>
            </a:r>
            <a:endParaRPr lang="en-US" sz="3400" dirty="0"/>
          </a:p>
          <a:p>
            <a:r>
              <a:rPr lang="en-US" sz="3400" dirty="0"/>
              <a:t>Antenna </a:t>
            </a:r>
            <a:r>
              <a:rPr lang="en-US" sz="3400" dirty="0" smtClean="0"/>
              <a:t>Parameters</a:t>
            </a:r>
            <a:endParaRPr lang="en-US" sz="3400" dirty="0"/>
          </a:p>
          <a:p>
            <a:r>
              <a:rPr lang="en-US" sz="3400" dirty="0" smtClean="0"/>
              <a:t>Radio Range and Communication Link</a:t>
            </a:r>
          </a:p>
          <a:p>
            <a:r>
              <a:rPr lang="en-US" sz="3400" dirty="0" smtClean="0"/>
              <a:t>Antenna Matching Example</a:t>
            </a:r>
            <a:endParaRPr lang="en-US" sz="3400" dirty="0"/>
          </a:p>
        </p:txBody>
      </p:sp>
      <p:sp>
        <p:nvSpPr>
          <p:cNvPr id="11268" name="Slide Number Placeholder 3"/>
          <p:cNvSpPr>
            <a:spLocks noGrp="1"/>
          </p:cNvSpPr>
          <p:nvPr>
            <p:ph type="sldNum" sz="quarter" idx="10"/>
          </p:nvPr>
        </p:nvSpPr>
        <p:spPr>
          <a:noFill/>
        </p:spPr>
        <p:txBody>
          <a:bodyPr/>
          <a:lstStyle/>
          <a:p>
            <a:fld id="{3025B758-EFFD-4F2C-B107-22C05611C04C}" type="slidenum">
              <a:rPr lang="en-US"/>
              <a:pPr/>
              <a:t>2</a:t>
            </a:fld>
            <a:endParaRPr lang="en-US"/>
          </a:p>
        </p:txBody>
      </p:sp>
      <p:pic>
        <p:nvPicPr>
          <p:cNvPr id="5" name="Picture 4"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536150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Excel sheet for Range estimation</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20</a:t>
            </a:fld>
            <a:endParaRPr lang="en-US"/>
          </a:p>
        </p:txBody>
      </p:sp>
      <p:pic>
        <p:nvPicPr>
          <p:cNvPr id="7" name="Picture 6" descr="TechDays-logo-4c-2.ep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pic>
        <p:nvPicPr>
          <p:cNvPr id="16386" name="Picture 2"/>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155047" y="1284755"/>
            <a:ext cx="12398961" cy="59436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8736363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Matching</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21</a:t>
            </a:fld>
            <a:endParaRPr lang="en-US"/>
          </a:p>
        </p:txBody>
      </p:sp>
      <p:sp>
        <p:nvSpPr>
          <p:cNvPr id="7" name="Content Placeholder 6"/>
          <p:cNvSpPr>
            <a:spLocks noGrp="1"/>
          </p:cNvSpPr>
          <p:nvPr>
            <p:ph idx="1"/>
          </p:nvPr>
        </p:nvSpPr>
        <p:spPr/>
        <p:txBody>
          <a:bodyPr/>
          <a:lstStyle/>
          <a:p>
            <a:r>
              <a:rPr lang="en-US" sz="2800" dirty="0" smtClean="0"/>
              <a:t>Only inductors or capacitors should be used for matching.</a:t>
            </a:r>
            <a:r>
              <a:rPr lang="en-US" sz="2800" b="1" dirty="0" smtClean="0"/>
              <a:t> </a:t>
            </a:r>
          </a:p>
          <a:p>
            <a:endParaRPr lang="en-US" sz="2800" b="1" dirty="0" smtClean="0"/>
          </a:p>
          <a:p>
            <a:r>
              <a:rPr lang="en-US" sz="2800" dirty="0" smtClean="0"/>
              <a:t>Matching circuits, distributed or lumped, have losses due to limited quality factor.</a:t>
            </a:r>
          </a:p>
          <a:p>
            <a:endParaRPr lang="en-US" sz="2800" dirty="0" smtClean="0"/>
          </a:p>
          <a:p>
            <a:r>
              <a:rPr lang="en-US" sz="2800" dirty="0" smtClean="0"/>
              <a:t>If an antenna has a reasonable initial resonance, the improvement obtained from the matching circuit will compensate for the loss it introduces</a:t>
            </a:r>
          </a:p>
          <a:p>
            <a:endParaRPr lang="en-US" sz="2800" dirty="0" smtClean="0"/>
          </a:p>
          <a:p>
            <a:pPr>
              <a:buNone/>
            </a:pPr>
            <a:endParaRPr lang="en-US" b="1" dirty="0" smtClean="0">
              <a:solidFill>
                <a:srgbClr val="FF0000"/>
              </a:solidFill>
            </a:endParaRPr>
          </a:p>
          <a:p>
            <a:endParaRPr lang="en-US" dirty="0"/>
          </a:p>
        </p:txBody>
      </p:sp>
      <p:pic>
        <p:nvPicPr>
          <p:cNvPr id="1029" name="Picture 5"/>
          <p:cNvPicPr>
            <a:picLocks noChangeAspect="1" noChangeArrowheads="1"/>
          </p:cNvPicPr>
          <p:nvPr/>
        </p:nvPicPr>
        <p:blipFill>
          <a:blip r:embed="rId2" cstate="print"/>
          <a:srcRect/>
          <a:stretch>
            <a:fillRect/>
          </a:stretch>
        </p:blipFill>
        <p:spPr bwMode="auto">
          <a:xfrm>
            <a:off x="2020099" y="4506560"/>
            <a:ext cx="9723355" cy="3050688"/>
          </a:xfrm>
          <a:prstGeom prst="rect">
            <a:avLst/>
          </a:prstGeom>
          <a:noFill/>
          <a:ln w="9525">
            <a:noFill/>
            <a:miter lim="800000"/>
            <a:headEnd/>
            <a:tailEnd/>
          </a:ln>
        </p:spPr>
      </p:pic>
      <p:pic>
        <p:nvPicPr>
          <p:cNvPr id="6" name="Picture 5"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1723325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Matching Consideration</a:t>
            </a:r>
            <a:endParaRPr lang="en-US" dirty="0"/>
          </a:p>
        </p:txBody>
      </p:sp>
      <p:sp>
        <p:nvSpPr>
          <p:cNvPr id="3" name="Content Placeholder 2"/>
          <p:cNvSpPr>
            <a:spLocks noGrp="1"/>
          </p:cNvSpPr>
          <p:nvPr>
            <p:ph idx="1"/>
          </p:nvPr>
        </p:nvSpPr>
        <p:spPr/>
        <p:txBody>
          <a:bodyPr/>
          <a:lstStyle/>
          <a:p>
            <a:r>
              <a:rPr lang="en-US" sz="2600" b="1" dirty="0"/>
              <a:t>Input Impedance </a:t>
            </a:r>
            <a:r>
              <a:rPr lang="en-US" sz="2600" dirty="0"/>
              <a:t>is the impedance presented by the antenna at its </a:t>
            </a:r>
            <a:r>
              <a:rPr lang="en-US" sz="2600" dirty="0" smtClean="0"/>
              <a:t>terminal. </a:t>
            </a:r>
            <a:r>
              <a:rPr lang="en-US" sz="2600" dirty="0"/>
              <a:t>Maximum power is transferred to the antenna during </a:t>
            </a:r>
            <a:r>
              <a:rPr lang="en-US" sz="2600" b="1" dirty="0"/>
              <a:t>conjugate</a:t>
            </a:r>
            <a:r>
              <a:rPr lang="en-US" sz="2600" dirty="0"/>
              <a:t> </a:t>
            </a:r>
            <a:r>
              <a:rPr lang="en-US" sz="2600" dirty="0" smtClean="0"/>
              <a:t>match. </a:t>
            </a:r>
            <a:r>
              <a:rPr lang="en-US" sz="2600" dirty="0"/>
              <a:t>Transceivers and their transmission lines are typically designed for 50</a:t>
            </a:r>
            <a:r>
              <a:rPr lang="el-GR" sz="2600" dirty="0"/>
              <a:t>Ω</a:t>
            </a:r>
            <a:r>
              <a:rPr lang="en-US" sz="2600" dirty="0"/>
              <a:t>. If the antenna has an impedance different from 50</a:t>
            </a:r>
            <a:r>
              <a:rPr lang="el-GR" sz="2600" dirty="0"/>
              <a:t>Ω,</a:t>
            </a:r>
            <a:r>
              <a:rPr lang="en-US" sz="2600" dirty="0"/>
              <a:t> then there is a mismatch and an impedance matching circuit is required.</a:t>
            </a:r>
          </a:p>
          <a:p>
            <a:r>
              <a:rPr lang="en-US" sz="2600" dirty="0"/>
              <a:t>In </a:t>
            </a:r>
            <a:r>
              <a:rPr lang="en-US" sz="2600" b="1" dirty="0"/>
              <a:t>conjugate match</a:t>
            </a:r>
            <a:r>
              <a:rPr lang="en-US" sz="2600" dirty="0"/>
              <a:t>, half of power is dissipated in </a:t>
            </a:r>
            <a:r>
              <a:rPr lang="en-US" sz="2600" b="1" i="1" dirty="0" err="1"/>
              <a:t>Rg</a:t>
            </a:r>
            <a:r>
              <a:rPr lang="en-US" sz="2600" dirty="0"/>
              <a:t> of generator and the other half that makes to the antenna,  part of it is radiated through the radiation resistance </a:t>
            </a:r>
            <a:r>
              <a:rPr lang="en-US" sz="2600" b="1" i="1" dirty="0" err="1"/>
              <a:t>Rr</a:t>
            </a:r>
            <a:r>
              <a:rPr lang="en-US" sz="2600" dirty="0"/>
              <a:t> and rest is dissipated in the </a:t>
            </a:r>
            <a:r>
              <a:rPr lang="en-US" sz="2600" b="1" i="1" dirty="0" err="1" smtClean="0"/>
              <a:t>Rl</a:t>
            </a:r>
            <a:r>
              <a:rPr lang="en-US" sz="2600" b="1" i="1" dirty="0" smtClean="0"/>
              <a:t> </a:t>
            </a:r>
            <a:r>
              <a:rPr lang="en-US" sz="2600" i="1" dirty="0"/>
              <a:t>o</a:t>
            </a:r>
            <a:r>
              <a:rPr lang="en-US" sz="2600" dirty="0"/>
              <a:t>f the antenna.</a:t>
            </a:r>
          </a:p>
          <a:p>
            <a:r>
              <a:rPr lang="en-US" sz="2600" b="1" dirty="0"/>
              <a:t>Return Loss </a:t>
            </a:r>
            <a:r>
              <a:rPr lang="en-US" sz="2600" dirty="0"/>
              <a:t>is a way of expressing mismatch. It is a logarithmic ratio measured in dB that compares the power reflected by the antenna to the power that is fed into the antenna. The quality of match is specified most often in terms of VSWR or S11 under matched conditions.</a:t>
            </a:r>
          </a:p>
          <a:p>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22</a:t>
            </a:fld>
            <a:endParaRPr lang="en-US"/>
          </a:p>
        </p:txBody>
      </p:sp>
      <p:graphicFrame>
        <p:nvGraphicFramePr>
          <p:cNvPr id="8193" name="Object 1"/>
          <p:cNvGraphicFramePr>
            <a:graphicFrameLocks noChangeAspect="1"/>
          </p:cNvGraphicFramePr>
          <p:nvPr>
            <p:extLst>
              <p:ext uri="{D42A27DB-BD31-4B8C-83A1-F6EECF244321}">
                <p14:modId xmlns="" xmlns:p14="http://schemas.microsoft.com/office/powerpoint/2010/main" val="544777638"/>
              </p:ext>
            </p:extLst>
          </p:nvPr>
        </p:nvGraphicFramePr>
        <p:xfrm>
          <a:off x="3363060" y="6115462"/>
          <a:ext cx="6645053" cy="984884"/>
        </p:xfrm>
        <a:graphic>
          <a:graphicData uri="http://schemas.openxmlformats.org/presentationml/2006/ole">
            <p:oleObj spid="_x0000_s17442" name="Equation" r:id="rId3" imgW="2184400" imgH="431800" progId="Equation.3">
              <p:embed/>
            </p:oleObj>
          </a:graphicData>
        </a:graphic>
      </p:graphicFrame>
      <p:pic>
        <p:nvPicPr>
          <p:cNvPr id="6" name="Picture 5"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3306341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VSWR and Noise Figure</a:t>
            </a:r>
            <a:endParaRPr lang="en-US" dirty="0"/>
          </a:p>
        </p:txBody>
      </p:sp>
      <p:sp>
        <p:nvSpPr>
          <p:cNvPr id="3" name="Content Placeholder 2"/>
          <p:cNvSpPr>
            <a:spLocks noGrp="1"/>
          </p:cNvSpPr>
          <p:nvPr>
            <p:ph idx="1"/>
          </p:nvPr>
        </p:nvSpPr>
        <p:spPr>
          <a:xfrm>
            <a:off x="533401" y="1388746"/>
            <a:ext cx="13548360" cy="5631180"/>
          </a:xfrm>
        </p:spPr>
        <p:txBody>
          <a:bodyPr/>
          <a:lstStyle/>
          <a:p>
            <a:r>
              <a:rPr lang="en-US" sz="2800" b="1" dirty="0" smtClean="0"/>
              <a:t>Antenna VSWR </a:t>
            </a:r>
            <a:r>
              <a:rPr lang="en-US" sz="2800" dirty="0" smtClean="0"/>
              <a:t>changes according to the environment around the antenna and therefore </a:t>
            </a:r>
            <a:r>
              <a:rPr lang="en-US" sz="2800" dirty="0"/>
              <a:t>matching conditions can change accordingly. This </a:t>
            </a:r>
            <a:r>
              <a:rPr lang="en-US" sz="2800" dirty="0" smtClean="0"/>
              <a:t>change in VSWR, if large enough, can </a:t>
            </a:r>
            <a:r>
              <a:rPr lang="en-US" sz="2800" dirty="0"/>
              <a:t>disrupt the noise figure of the front end of a receiving system. </a:t>
            </a:r>
            <a:endParaRPr lang="en-US" sz="2800" dirty="0" smtClean="0"/>
          </a:p>
          <a:p>
            <a:r>
              <a:rPr lang="en-US" sz="2800" dirty="0" smtClean="0"/>
              <a:t>The </a:t>
            </a:r>
            <a:r>
              <a:rPr lang="en-US" sz="2800" dirty="0"/>
              <a:t>influence of antenna VSWR on the noise </a:t>
            </a:r>
            <a:r>
              <a:rPr lang="en-US" sz="2800" dirty="0" smtClean="0"/>
              <a:t>figure(NF) is given by </a:t>
            </a:r>
            <a:r>
              <a:rPr lang="en-US" sz="2800" dirty="0"/>
              <a:t>(in dB):</a:t>
            </a:r>
          </a:p>
          <a:p>
            <a:endParaRPr lang="en-US" dirty="0"/>
          </a:p>
          <a:p>
            <a:pPr>
              <a:buNone/>
            </a:pPr>
            <a:r>
              <a:rPr lang="en-US" dirty="0" smtClean="0"/>
              <a:t>		</a:t>
            </a:r>
          </a:p>
          <a:p>
            <a:pPr>
              <a:buNone/>
            </a:pPr>
            <a:r>
              <a:rPr lang="en-US" dirty="0" smtClean="0"/>
              <a:t>			</a:t>
            </a:r>
          </a:p>
          <a:p>
            <a:pPr>
              <a:buNone/>
            </a:pPr>
            <a:endParaRPr lang="en-US" dirty="0" smtClean="0"/>
          </a:p>
          <a:p>
            <a:pPr>
              <a:buNone/>
            </a:pPr>
            <a:r>
              <a:rPr lang="en-US" dirty="0" smtClean="0"/>
              <a:t>		</a:t>
            </a:r>
          </a:p>
          <a:p>
            <a:pPr>
              <a:buNone/>
            </a:pPr>
            <a:r>
              <a:rPr lang="en-US" dirty="0"/>
              <a:t>	</a:t>
            </a:r>
          </a:p>
          <a:p>
            <a:pPr>
              <a:buNone/>
            </a:pPr>
            <a:endParaRPr lang="en-US" dirty="0"/>
          </a:p>
          <a:p>
            <a:pPr>
              <a:buNone/>
            </a:pPr>
            <a:endParaRPr lang="en-US" dirty="0"/>
          </a:p>
          <a:p>
            <a:pPr>
              <a:buNone/>
            </a:pPr>
            <a:endParaRPr lang="en-US" dirty="0"/>
          </a:p>
          <a:p>
            <a:pPr>
              <a:buNone/>
            </a:pPr>
            <a:endParaRPr lang="en-US" dirty="0"/>
          </a:p>
          <a:p>
            <a:pPr>
              <a:buNone/>
            </a:pPr>
            <a:r>
              <a:rPr lang="en-US" dirty="0"/>
              <a:t>		</a:t>
            </a:r>
            <a:endParaRPr lang="en-US" sz="1700" dirty="0"/>
          </a:p>
          <a:p>
            <a:pPr>
              <a:buNone/>
            </a:pPr>
            <a:endParaRPr lang="en-US" dirty="0"/>
          </a:p>
          <a:p>
            <a:pPr>
              <a:buNone/>
            </a:pPr>
            <a:endParaRPr lang="en-US" dirty="0" smtClean="0"/>
          </a:p>
          <a:p>
            <a:pPr>
              <a:buNone/>
            </a:pPr>
            <a:endParaRPr lang="en-US" dirty="0"/>
          </a:p>
          <a:p>
            <a:pPr>
              <a:buNone/>
            </a:pPr>
            <a:endParaRPr lang="en-US" dirty="0" smtClean="0"/>
          </a:p>
          <a:p>
            <a:pPr>
              <a:buNone/>
            </a:pPr>
            <a:endParaRPr lang="en-US" dirty="0"/>
          </a:p>
        </p:txBody>
      </p:sp>
      <p:sp>
        <p:nvSpPr>
          <p:cNvPr id="4" name="Slide Number Placeholder 3"/>
          <p:cNvSpPr>
            <a:spLocks noGrp="1"/>
          </p:cNvSpPr>
          <p:nvPr>
            <p:ph type="sldNum" sz="quarter" idx="10"/>
          </p:nvPr>
        </p:nvSpPr>
        <p:spPr/>
        <p:txBody>
          <a:bodyPr/>
          <a:lstStyle/>
          <a:p>
            <a:fld id="{FABEF628-CD6A-4C1C-811B-911B8383AB22}" type="slidenum">
              <a:rPr lang="en-US" smtClean="0"/>
              <a:pPr/>
              <a:t>23</a:t>
            </a:fld>
            <a:endParaRPr lang="en-US"/>
          </a:p>
        </p:txBody>
      </p:sp>
      <p:pic>
        <p:nvPicPr>
          <p:cNvPr id="104452"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49294" y="4087906"/>
            <a:ext cx="5267172" cy="1742814"/>
          </a:xfrm>
          <a:prstGeom prst="rect">
            <a:avLst/>
          </a:prstGeom>
          <a:noFill/>
          <a:ln w="9525">
            <a:noFill/>
            <a:miter lim="800000"/>
            <a:headEnd/>
            <a:tailEnd/>
          </a:ln>
        </p:spPr>
      </p:pic>
    </p:spTree>
    <p:extLst>
      <p:ext uri="{BB962C8B-B14F-4D97-AF65-F5344CB8AC3E}">
        <p14:creationId xmlns="" xmlns:p14="http://schemas.microsoft.com/office/powerpoint/2010/main" val="948888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Bandwidth</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24</a:t>
            </a:fld>
            <a:endParaRPr lang="en-US"/>
          </a:p>
        </p:txBody>
      </p:sp>
      <p:sp>
        <p:nvSpPr>
          <p:cNvPr id="5" name="Content Placeholder 2"/>
          <p:cNvSpPr>
            <a:spLocks noGrp="1"/>
          </p:cNvSpPr>
          <p:nvPr>
            <p:ph idx="1"/>
          </p:nvPr>
        </p:nvSpPr>
        <p:spPr>
          <a:xfrm>
            <a:off x="6570134" y="1339441"/>
            <a:ext cx="7857066" cy="5721758"/>
          </a:xfrm>
        </p:spPr>
        <p:txBody>
          <a:bodyPr/>
          <a:lstStyle/>
          <a:p>
            <a:r>
              <a:rPr lang="en-US" sz="2300" b="1" dirty="0"/>
              <a:t>Bandwidth </a:t>
            </a:r>
            <a:r>
              <a:rPr lang="en-US" sz="2300" dirty="0"/>
              <a:t>refers to the range of frequencies over which the antenna can operate with acceptable VSWR. </a:t>
            </a:r>
            <a:endParaRPr lang="en-US" sz="2300" b="1" dirty="0"/>
          </a:p>
          <a:p>
            <a:r>
              <a:rPr lang="en-US" sz="2300" dirty="0"/>
              <a:t>Typically a BW of operation when VSWR is less than 2:1 is acceptable. This translates to a return loss of about -9.5dB</a:t>
            </a:r>
          </a:p>
        </p:txBody>
      </p:sp>
      <p:pic>
        <p:nvPicPr>
          <p:cNvPr id="1028" name="Picture 4"/>
          <p:cNvPicPr>
            <a:picLocks noChangeAspect="1" noChangeArrowheads="1"/>
          </p:cNvPicPr>
          <p:nvPr/>
        </p:nvPicPr>
        <p:blipFill>
          <a:blip r:embed="rId2" cstate="print"/>
          <a:srcRect/>
          <a:stretch>
            <a:fillRect/>
          </a:stretch>
        </p:blipFill>
        <p:spPr bwMode="auto">
          <a:xfrm>
            <a:off x="180341" y="982347"/>
            <a:ext cx="6091766" cy="6520830"/>
          </a:xfrm>
          <a:prstGeom prst="rect">
            <a:avLst/>
          </a:prstGeom>
          <a:noFill/>
          <a:ln w="9525">
            <a:noFill/>
            <a:miter lim="800000"/>
            <a:headEnd/>
            <a:tailEnd/>
          </a:ln>
        </p:spPr>
      </p:pic>
      <p:pic>
        <p:nvPicPr>
          <p:cNvPr id="6" name="Picture 5"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0756762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L-Network can always match the antenna</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25</a:t>
            </a:fld>
            <a:endParaRPr lang="en-US"/>
          </a:p>
        </p:txBody>
      </p:sp>
      <p:pic>
        <p:nvPicPr>
          <p:cNvPr id="12290" name="Picture 2"/>
          <p:cNvPicPr>
            <a:picLocks noGrp="1" noChangeAspect="1" noChangeArrowheads="1"/>
          </p:cNvPicPr>
          <p:nvPr>
            <p:ph idx="1"/>
          </p:nvPr>
        </p:nvPicPr>
        <p:blipFill>
          <a:blip r:embed="rId2" cstate="print"/>
          <a:srcRect/>
          <a:stretch>
            <a:fillRect/>
          </a:stretch>
        </p:blipFill>
        <p:spPr bwMode="auto">
          <a:xfrm>
            <a:off x="1135290" y="1257300"/>
            <a:ext cx="12344581" cy="5935980"/>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494454" y="3707765"/>
            <a:ext cx="1828800" cy="651510"/>
          </a:xfrm>
          <a:prstGeom prst="rect">
            <a:avLst/>
          </a:prstGeom>
          <a:noFill/>
          <a:ln w="9525">
            <a:noFill/>
            <a:miter lim="800000"/>
            <a:headEnd/>
            <a:tailEnd/>
          </a:ln>
        </p:spPr>
      </p:pic>
      <p:pic>
        <p:nvPicPr>
          <p:cNvPr id="6" name="Picture 5"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4337123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 Expressions for L-Match</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26</a:t>
            </a:fld>
            <a:endParaRPr lang="en-US"/>
          </a:p>
        </p:txBody>
      </p:sp>
      <p:sp>
        <p:nvSpPr>
          <p:cNvPr id="2050" name="Rectangle 2"/>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51" name="Rectangle 3"/>
          <p:cNvSpPr>
            <a:spLocks noChangeArrowheads="1"/>
          </p:cNvSpPr>
          <p:nvPr/>
        </p:nvSpPr>
        <p:spPr bwMode="auto">
          <a:xfrm>
            <a:off x="0" y="113988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sp>
        <p:nvSpPr>
          <p:cNvPr id="2053" name="Rectangle 5"/>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55" name="Rectangle 7"/>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57" name="Rectangle 9"/>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pic>
        <p:nvPicPr>
          <p:cNvPr id="2058" name="Picture 10"/>
          <p:cNvPicPr>
            <a:picLocks noGrp="1" noChangeAspect="1" noChangeArrowheads="1"/>
          </p:cNvPicPr>
          <p:nvPr>
            <p:ph idx="1"/>
          </p:nvPr>
        </p:nvPicPr>
        <p:blipFill>
          <a:blip r:embed="rId3" cstate="print"/>
          <a:srcRect/>
          <a:stretch>
            <a:fillRect/>
          </a:stretch>
        </p:blipFill>
        <p:spPr bwMode="auto">
          <a:xfrm>
            <a:off x="400475" y="1671894"/>
            <a:ext cx="6863363" cy="1630107"/>
          </a:xfrm>
          <a:prstGeom prst="rect">
            <a:avLst/>
          </a:prstGeom>
          <a:noFill/>
          <a:ln w="9525">
            <a:noFill/>
            <a:miter lim="800000"/>
            <a:headEnd/>
            <a:tailEnd/>
          </a:ln>
        </p:spPr>
      </p:pic>
      <p:pic>
        <p:nvPicPr>
          <p:cNvPr id="2059" name="Picture 11"/>
          <p:cNvPicPr>
            <a:picLocks noChangeAspect="1" noChangeArrowheads="1"/>
          </p:cNvPicPr>
          <p:nvPr/>
        </p:nvPicPr>
        <p:blipFill>
          <a:blip r:embed="rId4" cstate="print"/>
          <a:srcRect/>
          <a:stretch>
            <a:fillRect/>
          </a:stretch>
        </p:blipFill>
        <p:spPr bwMode="auto">
          <a:xfrm>
            <a:off x="855133" y="4620260"/>
            <a:ext cx="6655341" cy="1780539"/>
          </a:xfrm>
          <a:prstGeom prst="rect">
            <a:avLst/>
          </a:prstGeom>
          <a:noFill/>
          <a:ln w="9525">
            <a:noFill/>
            <a:miter lim="800000"/>
            <a:headEnd/>
            <a:tailEnd/>
          </a:ln>
        </p:spPr>
      </p:pic>
      <p:sp>
        <p:nvSpPr>
          <p:cNvPr id="2061" name="Rectangle 13"/>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63" name="Rectangle 15"/>
          <p:cNvSpPr>
            <a:spLocks noChangeArrowheads="1"/>
          </p:cNvSpPr>
          <p:nvPr/>
        </p:nvSpPr>
        <p:spPr bwMode="auto">
          <a:xfrm>
            <a:off x="0" y="69871"/>
            <a:ext cx="263860" cy="40889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endParaRPr lang="en-US"/>
          </a:p>
        </p:txBody>
      </p:sp>
      <p:sp>
        <p:nvSpPr>
          <p:cNvPr id="2064" name="Rectangle 16"/>
          <p:cNvSpPr>
            <a:spLocks noChangeArrowheads="1"/>
          </p:cNvSpPr>
          <p:nvPr/>
        </p:nvSpPr>
        <p:spPr bwMode="auto">
          <a:xfrm>
            <a:off x="0" y="1139887"/>
            <a:ext cx="263860" cy="532007"/>
          </a:xfrm>
          <a:prstGeom prst="rect">
            <a:avLst/>
          </a:prstGeom>
          <a:noFill/>
          <a:ln w="9525">
            <a:noFill/>
            <a:miter lim="800000"/>
            <a:headEnd/>
            <a:tailEnd/>
          </a:ln>
          <a:effectLst/>
        </p:spPr>
        <p:txBody>
          <a:bodyPr vert="horz" wrap="none" lIns="130622" tIns="65311" rIns="130622" bIns="65311" numCol="1" anchor="ctr" anchorCtr="0" compatLnSpc="1">
            <a:prstTxWarp prst="textNoShape">
              <a:avLst/>
            </a:prstTxWarp>
            <a:spAutoFit/>
          </a:bodyPr>
          <a:lstStyle/>
          <a:p>
            <a:pPr defTabSz="1306220"/>
            <a:endParaRPr lang="en-US" sz="2600">
              <a:latin typeface="Arial" pitchFamily="34" charset="0"/>
              <a:cs typeface="Arial" pitchFamily="34" charset="0"/>
            </a:endParaRPr>
          </a:p>
        </p:txBody>
      </p:sp>
      <p:graphicFrame>
        <p:nvGraphicFramePr>
          <p:cNvPr id="11265" name="Object 1"/>
          <p:cNvGraphicFramePr>
            <a:graphicFrameLocks noChangeAspect="1"/>
          </p:cNvGraphicFramePr>
          <p:nvPr/>
        </p:nvGraphicFramePr>
        <p:xfrm>
          <a:off x="13268960" y="2194560"/>
          <a:ext cx="365760" cy="243840"/>
        </p:xfrm>
        <a:graphic>
          <a:graphicData uri="http://schemas.openxmlformats.org/presentationml/2006/ole">
            <p:oleObj spid="_x0000_s9698" name="Equation" r:id="rId5" imgW="228501" imgH="203112" progId="Equation.3">
              <p:embed/>
            </p:oleObj>
          </a:graphicData>
        </a:graphic>
      </p:graphicFrame>
      <p:graphicFrame>
        <p:nvGraphicFramePr>
          <p:cNvPr id="11266" name="Object 2"/>
          <p:cNvGraphicFramePr>
            <a:graphicFrameLocks noChangeAspect="1"/>
          </p:cNvGraphicFramePr>
          <p:nvPr/>
        </p:nvGraphicFramePr>
        <p:xfrm>
          <a:off x="13205461" y="3362326"/>
          <a:ext cx="467360" cy="243840"/>
        </p:xfrm>
        <a:graphic>
          <a:graphicData uri="http://schemas.openxmlformats.org/presentationml/2006/ole">
            <p:oleObj spid="_x0000_s9699" name="Equation" r:id="rId6" imgW="291973" imgH="203112" progId="Equation.3">
              <p:embed/>
            </p:oleObj>
          </a:graphicData>
        </a:graphic>
      </p:graphicFrame>
      <p:graphicFrame>
        <p:nvGraphicFramePr>
          <p:cNvPr id="11267" name="Object 3"/>
          <p:cNvGraphicFramePr>
            <a:graphicFrameLocks noChangeAspect="1"/>
          </p:cNvGraphicFramePr>
          <p:nvPr/>
        </p:nvGraphicFramePr>
        <p:xfrm>
          <a:off x="13215621" y="5191126"/>
          <a:ext cx="447040" cy="243840"/>
        </p:xfrm>
        <a:graphic>
          <a:graphicData uri="http://schemas.openxmlformats.org/presentationml/2006/ole">
            <p:oleObj spid="_x0000_s9700" name="Equation" r:id="rId7" imgW="279279" imgH="203112" progId="Equation.3">
              <p:embed/>
            </p:oleObj>
          </a:graphicData>
        </a:graphic>
      </p:graphicFrame>
      <p:graphicFrame>
        <p:nvGraphicFramePr>
          <p:cNvPr id="11268" name="Object 4"/>
          <p:cNvGraphicFramePr>
            <a:graphicFrameLocks noChangeAspect="1"/>
          </p:cNvGraphicFramePr>
          <p:nvPr/>
        </p:nvGraphicFramePr>
        <p:xfrm>
          <a:off x="13258800" y="6644640"/>
          <a:ext cx="467360" cy="243840"/>
        </p:xfrm>
        <a:graphic>
          <a:graphicData uri="http://schemas.openxmlformats.org/presentationml/2006/ole">
            <p:oleObj spid="_x0000_s9701" name="Equation" r:id="rId8" imgW="291973" imgH="203112" progId="Equation.3">
              <p:embed/>
            </p:oleObj>
          </a:graphicData>
        </a:graphic>
      </p:graphicFrame>
      <p:cxnSp>
        <p:nvCxnSpPr>
          <p:cNvPr id="23" name="Straight Arrow Connector 22"/>
          <p:cNvCxnSpPr>
            <a:stCxn id="31" idx="0"/>
          </p:cNvCxnSpPr>
          <p:nvPr/>
        </p:nvCxnSpPr>
        <p:spPr>
          <a:xfrm flipH="1" flipV="1">
            <a:off x="5337387" y="2976880"/>
            <a:ext cx="494454" cy="599441"/>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5432213" y="4084321"/>
            <a:ext cx="365760" cy="95504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4944535" y="3576321"/>
            <a:ext cx="1774613" cy="508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r>
              <a:rPr lang="en-US" sz="1400" b="1" dirty="0">
                <a:solidFill>
                  <a:schemeClr val="tx1"/>
                </a:solidFill>
              </a:rPr>
              <a:t>Antenna Impedance</a:t>
            </a:r>
          </a:p>
        </p:txBody>
      </p:sp>
      <p:graphicFrame>
        <p:nvGraphicFramePr>
          <p:cNvPr id="11270" name="Object 6"/>
          <p:cNvGraphicFramePr>
            <a:graphicFrameLocks noChangeAspect="1"/>
          </p:cNvGraphicFramePr>
          <p:nvPr/>
        </p:nvGraphicFramePr>
        <p:xfrm>
          <a:off x="8163560" y="1830706"/>
          <a:ext cx="4361181" cy="1143000"/>
        </p:xfrm>
        <a:graphic>
          <a:graphicData uri="http://schemas.openxmlformats.org/presentationml/2006/ole">
            <p:oleObj spid="_x0000_s9702" name="Equation" r:id="rId9" imgW="2032000" imgH="711200" progId="Equation.3">
              <p:embed/>
            </p:oleObj>
          </a:graphicData>
        </a:graphic>
      </p:graphicFrame>
      <p:graphicFrame>
        <p:nvGraphicFramePr>
          <p:cNvPr id="11271" name="Object 7"/>
          <p:cNvGraphicFramePr>
            <a:graphicFrameLocks noChangeAspect="1"/>
          </p:cNvGraphicFramePr>
          <p:nvPr/>
        </p:nvGraphicFramePr>
        <p:xfrm>
          <a:off x="8074660" y="4704715"/>
          <a:ext cx="4632962" cy="1102994"/>
        </p:xfrm>
        <a:graphic>
          <a:graphicData uri="http://schemas.openxmlformats.org/presentationml/2006/ole">
            <p:oleObj spid="_x0000_s9703" name="Equation" r:id="rId10" imgW="2159000" imgH="685800" progId="Equation.3">
              <p:embed/>
            </p:oleObj>
          </a:graphicData>
        </a:graphic>
      </p:graphicFrame>
      <p:graphicFrame>
        <p:nvGraphicFramePr>
          <p:cNvPr id="11272" name="Object 8"/>
          <p:cNvGraphicFramePr>
            <a:graphicFrameLocks noChangeAspect="1"/>
          </p:cNvGraphicFramePr>
          <p:nvPr/>
        </p:nvGraphicFramePr>
        <p:xfrm>
          <a:off x="8139854" y="3458210"/>
          <a:ext cx="3053080" cy="693420"/>
        </p:xfrm>
        <a:graphic>
          <a:graphicData uri="http://schemas.openxmlformats.org/presentationml/2006/ole">
            <p:oleObj spid="_x0000_s9704" name="Equation" r:id="rId11" imgW="1422400" imgH="431800" progId="Equation.3">
              <p:embed/>
            </p:oleObj>
          </a:graphicData>
        </a:graphic>
      </p:graphicFrame>
      <p:graphicFrame>
        <p:nvGraphicFramePr>
          <p:cNvPr id="11273" name="Object 9"/>
          <p:cNvGraphicFramePr>
            <a:graphicFrameLocks noChangeAspect="1"/>
          </p:cNvGraphicFramePr>
          <p:nvPr/>
        </p:nvGraphicFramePr>
        <p:xfrm>
          <a:off x="7960361" y="6424296"/>
          <a:ext cx="3652520" cy="693420"/>
        </p:xfrm>
        <a:graphic>
          <a:graphicData uri="http://schemas.openxmlformats.org/presentationml/2006/ole">
            <p:oleObj spid="_x0000_s9705" name="Equation" r:id="rId12" imgW="1701800" imgH="431800" progId="Equation.3">
              <p:embed/>
            </p:oleObj>
          </a:graphicData>
        </a:graphic>
      </p:graphicFrame>
      <p:pic>
        <p:nvPicPr>
          <p:cNvPr id="26" name="Picture 25" descr="TechDays-logo-4c-2.eps"/>
          <p:cNvPicPr>
            <a:picLocks noChangeAspect="1"/>
          </p:cNvPicPr>
          <p:nvPr/>
        </p:nvPicPr>
        <p:blipFill>
          <a:blip r:embed="rId1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6479942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Matching Process</a:t>
            </a:r>
            <a:endParaRPr lang="en-US" dirty="0"/>
          </a:p>
        </p:txBody>
      </p:sp>
      <p:sp>
        <p:nvSpPr>
          <p:cNvPr id="3" name="Content Placeholder 2"/>
          <p:cNvSpPr>
            <a:spLocks noGrp="1"/>
          </p:cNvSpPr>
          <p:nvPr>
            <p:ph idx="1"/>
          </p:nvPr>
        </p:nvSpPr>
        <p:spPr>
          <a:xfrm>
            <a:off x="533401" y="1258162"/>
            <a:ext cx="5318760" cy="5579519"/>
          </a:xfrm>
        </p:spPr>
        <p:txBody>
          <a:bodyPr/>
          <a:lstStyle/>
          <a:p>
            <a:r>
              <a:rPr lang="en-US" sz="2300" dirty="0"/>
              <a:t>Semi rigid cables are very useful in this regard for debugging RF.</a:t>
            </a:r>
          </a:p>
          <a:p>
            <a:r>
              <a:rPr lang="en-US" sz="2300" dirty="0" smtClean="0"/>
              <a:t>F</a:t>
            </a:r>
            <a:r>
              <a:rPr lang="en-US" sz="2300" dirty="0" smtClean="0"/>
              <a:t>irst the </a:t>
            </a:r>
            <a:r>
              <a:rPr lang="en-US" sz="2300" dirty="0"/>
              <a:t>shielding </a:t>
            </a:r>
            <a:r>
              <a:rPr lang="en-US" sz="2300" dirty="0" smtClean="0"/>
              <a:t>is soldered onto the ground plane </a:t>
            </a:r>
            <a:r>
              <a:rPr lang="en-US" sz="2300" dirty="0"/>
              <a:t>and </a:t>
            </a:r>
            <a:r>
              <a:rPr lang="en-US" sz="2300" dirty="0" smtClean="0"/>
              <a:t>then the middle conductor is soldered on pads. </a:t>
            </a:r>
            <a:r>
              <a:rPr lang="en-US" sz="2300" dirty="0"/>
              <a:t>This minimizes the risk of ripping off pads from PCB.</a:t>
            </a:r>
          </a:p>
        </p:txBody>
      </p:sp>
      <p:sp>
        <p:nvSpPr>
          <p:cNvPr id="4" name="Slide Number Placeholder 3"/>
          <p:cNvSpPr>
            <a:spLocks noGrp="1"/>
          </p:cNvSpPr>
          <p:nvPr>
            <p:ph type="sldNum" sz="quarter" idx="10"/>
          </p:nvPr>
        </p:nvSpPr>
        <p:spPr/>
        <p:txBody>
          <a:bodyPr/>
          <a:lstStyle/>
          <a:p>
            <a:fld id="{3B20521C-F793-4067-BB07-C7AF74E21EF3}" type="slidenum">
              <a:rPr lang="en-US" smtClean="0"/>
              <a:pPr/>
              <a:t>27</a:t>
            </a:fld>
            <a:endParaRPr lang="en-US"/>
          </a:p>
        </p:txBody>
      </p:sp>
      <p:pic>
        <p:nvPicPr>
          <p:cNvPr id="45058" name="Picture 2"/>
          <p:cNvPicPr>
            <a:picLocks noChangeAspect="1" noChangeArrowheads="1"/>
          </p:cNvPicPr>
          <p:nvPr/>
        </p:nvPicPr>
        <p:blipFill>
          <a:blip r:embed="rId2" cstate="print"/>
          <a:srcRect/>
          <a:stretch>
            <a:fillRect/>
          </a:stretch>
        </p:blipFill>
        <p:spPr bwMode="auto">
          <a:xfrm>
            <a:off x="6055360" y="1381760"/>
            <a:ext cx="7940621" cy="3291840"/>
          </a:xfrm>
          <a:prstGeom prst="rect">
            <a:avLst/>
          </a:prstGeom>
          <a:noFill/>
          <a:ln w="9525">
            <a:noFill/>
            <a:miter lim="800000"/>
            <a:headEnd/>
            <a:tailEnd/>
          </a:ln>
        </p:spPr>
      </p:pic>
      <p:pic>
        <p:nvPicPr>
          <p:cNvPr id="6" name="Picture 5"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7650238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Calibration</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28</a:t>
            </a:fld>
            <a:endParaRPr lang="en-US"/>
          </a:p>
        </p:txBody>
      </p:sp>
      <p:pic>
        <p:nvPicPr>
          <p:cNvPr id="10242" name="Picture 2"/>
          <p:cNvPicPr>
            <a:picLocks noChangeAspect="1" noChangeArrowheads="1"/>
          </p:cNvPicPr>
          <p:nvPr/>
        </p:nvPicPr>
        <p:blipFill>
          <a:blip r:embed="rId2" cstate="print"/>
          <a:srcRect/>
          <a:stretch>
            <a:fillRect/>
          </a:stretch>
        </p:blipFill>
        <p:spPr bwMode="auto">
          <a:xfrm>
            <a:off x="1178560" y="1510667"/>
            <a:ext cx="11819293" cy="4389120"/>
          </a:xfrm>
          <a:prstGeom prst="rect">
            <a:avLst/>
          </a:prstGeom>
          <a:noFill/>
          <a:ln w="9525">
            <a:noFill/>
            <a:miter lim="800000"/>
            <a:headEnd/>
            <a:tailEnd/>
          </a:ln>
        </p:spPr>
      </p:pic>
      <p:sp>
        <p:nvSpPr>
          <p:cNvPr id="6" name="Title 1"/>
          <p:cNvSpPr txBox="1">
            <a:spLocks/>
          </p:cNvSpPr>
          <p:nvPr/>
        </p:nvSpPr>
        <p:spPr bwMode="auto">
          <a:xfrm>
            <a:off x="465666" y="5891529"/>
            <a:ext cx="13533120" cy="977266"/>
          </a:xfrm>
          <a:prstGeom prst="rect">
            <a:avLst/>
          </a:prstGeom>
          <a:noFill/>
          <a:ln w="9525">
            <a:noFill/>
            <a:miter lim="800000"/>
            <a:headEnd/>
            <a:tailEnd/>
          </a:ln>
        </p:spPr>
        <p:txBody>
          <a:bodyPr vert="horz" wrap="square" lIns="130622" tIns="65311" rIns="130622" bIns="65311" numCol="1" anchor="ctr" anchorCtr="0" compatLnSpc="1">
            <a:prstTxWarp prst="textNoShape">
              <a:avLst/>
            </a:prstTxWarp>
          </a:bodyPr>
          <a:lstStyle/>
          <a:p>
            <a:pPr defTabSz="1306220" eaLnBrk="0" hangingPunct="0">
              <a:lnSpc>
                <a:spcPct val="85000"/>
              </a:lnSpc>
              <a:defRPr/>
            </a:pPr>
            <a:r>
              <a:rPr lang="en-US" sz="1700" b="1" kern="0" dirty="0">
                <a:solidFill>
                  <a:schemeClr val="tx2"/>
                </a:solidFill>
                <a:latin typeface="+mn-lt"/>
                <a:ea typeface="+mj-ea"/>
                <a:cs typeface="+mj-cs"/>
              </a:rPr>
              <a:t>By performing either of these methods then the semi-rigid cable is also taken care of during the calibration. By just using network analyzer calibration kit, then the semi-rigid cable will be a part of the measurements</a:t>
            </a:r>
          </a:p>
        </p:txBody>
      </p:sp>
      <p:pic>
        <p:nvPicPr>
          <p:cNvPr id="7" name="Picture 6"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428069712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Match Example for 868MHz</a:t>
            </a:r>
            <a:endParaRPr lang="en-US" dirty="0"/>
          </a:p>
        </p:txBody>
      </p:sp>
      <p:sp>
        <p:nvSpPr>
          <p:cNvPr id="3" name="Content Placeholder 2"/>
          <p:cNvSpPr>
            <a:spLocks noGrp="1"/>
          </p:cNvSpPr>
          <p:nvPr>
            <p:ph idx="1"/>
          </p:nvPr>
        </p:nvSpPr>
        <p:spPr>
          <a:xfrm>
            <a:off x="316655" y="953363"/>
            <a:ext cx="12539131" cy="1871117"/>
          </a:xfrm>
        </p:spPr>
        <p:txBody>
          <a:bodyPr/>
          <a:lstStyle/>
          <a:p>
            <a:r>
              <a:rPr lang="en-US" sz="2400" dirty="0"/>
              <a:t>A compact PCB helical antenna at 868 MHz is matched to 50-ohm source.</a:t>
            </a:r>
          </a:p>
          <a:p>
            <a:r>
              <a:rPr lang="en-US" sz="2400" dirty="0"/>
              <a:t>This antenna should be larger in size but it has been purposely designed to be as compact as possible. The PCB helical antenna is loaded in the match so the resonance will be at 868 MHz </a:t>
            </a:r>
          </a:p>
          <a:p>
            <a:endParaRPr lang="en-US" sz="2400"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29</a:t>
            </a:fld>
            <a:endParaRPr lang="en-US"/>
          </a:p>
        </p:txBody>
      </p:sp>
      <p:pic>
        <p:nvPicPr>
          <p:cNvPr id="9" name="Picture 5"/>
          <p:cNvPicPr>
            <a:picLocks noChangeAspect="1" noChangeArrowheads="1"/>
          </p:cNvPicPr>
          <p:nvPr/>
        </p:nvPicPr>
        <p:blipFill>
          <a:blip r:embed="rId2" cstate="print"/>
          <a:srcRect/>
          <a:stretch>
            <a:fillRect/>
          </a:stretch>
        </p:blipFill>
        <p:spPr bwMode="auto">
          <a:xfrm>
            <a:off x="7722249" y="2783839"/>
            <a:ext cx="6300058" cy="4318001"/>
          </a:xfrm>
          <a:prstGeom prst="rect">
            <a:avLst/>
          </a:prstGeom>
          <a:noFill/>
          <a:ln w="9525">
            <a:noFill/>
            <a:miter lim="800000"/>
            <a:headEnd/>
            <a:tailEnd/>
          </a:ln>
        </p:spPr>
      </p:pic>
      <p:pic>
        <p:nvPicPr>
          <p:cNvPr id="10" name="Picture 4"/>
          <p:cNvPicPr>
            <a:picLocks noChangeAspect="1" noChangeArrowheads="1"/>
          </p:cNvPicPr>
          <p:nvPr/>
        </p:nvPicPr>
        <p:blipFill>
          <a:blip r:embed="rId3" cstate="print"/>
          <a:srcRect/>
          <a:stretch>
            <a:fillRect/>
          </a:stretch>
        </p:blipFill>
        <p:spPr bwMode="auto">
          <a:xfrm>
            <a:off x="316068" y="4098837"/>
            <a:ext cx="8394440" cy="3500845"/>
          </a:xfrm>
          <a:prstGeom prst="rect">
            <a:avLst/>
          </a:prstGeom>
          <a:noFill/>
          <a:ln w="9525">
            <a:noFill/>
            <a:miter lim="800000"/>
            <a:headEnd/>
            <a:tailEnd/>
          </a:ln>
        </p:spPr>
      </p:pic>
      <p:pic>
        <p:nvPicPr>
          <p:cNvPr id="7" name="Picture 6"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
        <p:nvSpPr>
          <p:cNvPr id="8" name="Rectangle 7"/>
          <p:cNvSpPr/>
          <p:nvPr/>
        </p:nvSpPr>
        <p:spPr>
          <a:xfrm>
            <a:off x="331304" y="3604591"/>
            <a:ext cx="901148" cy="43732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FIG 1</a:t>
            </a:r>
            <a:endParaRPr lang="en-US" b="1" dirty="0">
              <a:solidFill>
                <a:schemeClr val="bg1"/>
              </a:solidFill>
            </a:endParaRPr>
          </a:p>
        </p:txBody>
      </p:sp>
      <p:sp>
        <p:nvSpPr>
          <p:cNvPr id="11" name="Rectangle 10"/>
          <p:cNvSpPr/>
          <p:nvPr/>
        </p:nvSpPr>
        <p:spPr>
          <a:xfrm>
            <a:off x="7759148" y="2325756"/>
            <a:ext cx="901148" cy="437322"/>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bg1"/>
                </a:solidFill>
              </a:rPr>
              <a:t>FIG 2</a:t>
            </a:r>
            <a:endParaRPr lang="en-US" b="1" dirty="0">
              <a:solidFill>
                <a:schemeClr val="bg1"/>
              </a:solidFill>
            </a:endParaRPr>
          </a:p>
        </p:txBody>
      </p:sp>
    </p:spTree>
    <p:extLst>
      <p:ext uri="{BB962C8B-B14F-4D97-AF65-F5344CB8AC3E}">
        <p14:creationId xmlns="" xmlns:p14="http://schemas.microsoft.com/office/powerpoint/2010/main" val="1294250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What is an Antenna</a:t>
            </a:r>
            <a:endParaRPr lang="en-US" sz="5400" dirty="0"/>
          </a:p>
        </p:txBody>
      </p:sp>
      <p:sp>
        <p:nvSpPr>
          <p:cNvPr id="3" name="Content Placeholder 2"/>
          <p:cNvSpPr>
            <a:spLocks noGrp="1"/>
          </p:cNvSpPr>
          <p:nvPr>
            <p:ph idx="1"/>
          </p:nvPr>
        </p:nvSpPr>
        <p:spPr>
          <a:xfrm>
            <a:off x="533401" y="1258162"/>
            <a:ext cx="13548360" cy="3354179"/>
          </a:xfrm>
        </p:spPr>
        <p:txBody>
          <a:bodyPr/>
          <a:lstStyle/>
          <a:p>
            <a:r>
              <a:rPr lang="en-US" sz="2800" dirty="0" smtClean="0"/>
              <a:t>Converts guided EM waves from a transmission line to spherical wave in free space or vice versa.</a:t>
            </a:r>
          </a:p>
          <a:p>
            <a:r>
              <a:rPr lang="en-US" sz="2800" dirty="0" smtClean="0"/>
              <a:t>Matches the transmission line impedance to that of free space for maximum radiated power.</a:t>
            </a:r>
          </a:p>
          <a:p>
            <a:r>
              <a:rPr lang="en-US" sz="2800" dirty="0" smtClean="0"/>
              <a:t>An important design consideration is </a:t>
            </a:r>
            <a:r>
              <a:rPr lang="en-US" sz="2800" b="1" dirty="0" smtClean="0"/>
              <a:t>matching</a:t>
            </a:r>
            <a:r>
              <a:rPr lang="en-US" sz="2800" dirty="0" smtClean="0"/>
              <a:t> the antenna to the transmission line (TL) and the RF source. The quality of match is specified in terms of </a:t>
            </a:r>
            <a:r>
              <a:rPr lang="en-US" sz="2800" b="1" dirty="0" smtClean="0"/>
              <a:t>VSWR </a:t>
            </a:r>
            <a:r>
              <a:rPr lang="en-US" sz="2800" dirty="0" smtClean="0"/>
              <a:t>or </a:t>
            </a:r>
            <a:r>
              <a:rPr lang="en-US" sz="2800" b="1" dirty="0" smtClean="0"/>
              <a:t>S11</a:t>
            </a:r>
            <a:r>
              <a:rPr lang="en-US" sz="2800" dirty="0" smtClean="0"/>
              <a:t>. </a:t>
            </a:r>
          </a:p>
          <a:p>
            <a:r>
              <a:rPr lang="en-US" sz="2800" dirty="0" smtClean="0"/>
              <a:t>Standing waves are produced when RF power is not completely delivered to the antenna. In high power RF systems this might even cause arching or discharge in the transmission lines. </a:t>
            </a:r>
          </a:p>
          <a:p>
            <a:r>
              <a:rPr lang="en-US" sz="2800" dirty="0" smtClean="0"/>
              <a:t>Resistive/dielectric losses are also undesirable as they decrease the efficiency of the antenna.</a:t>
            </a:r>
          </a:p>
          <a:p>
            <a:endParaRPr lang="en-US" dirty="0" smtClean="0"/>
          </a:p>
          <a:p>
            <a:endParaRPr lang="en-US" dirty="0" smtClean="0"/>
          </a:p>
          <a:p>
            <a:pPr>
              <a:buNone/>
            </a:pP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3</a:t>
            </a:fld>
            <a:endParaRPr lang="en-US"/>
          </a:p>
        </p:txBody>
      </p:sp>
      <p:pic>
        <p:nvPicPr>
          <p:cNvPr id="5" name="Picture 4" descr="TechDays-logo-4c-2.ep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16845229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Measurement on VNA</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30</a:t>
            </a:fld>
            <a:endParaRPr lang="en-US"/>
          </a:p>
        </p:txBody>
      </p:sp>
      <p:sp>
        <p:nvSpPr>
          <p:cNvPr id="14" name="Content Placeholder 2"/>
          <p:cNvSpPr txBox="1">
            <a:spLocks/>
          </p:cNvSpPr>
          <p:nvPr/>
        </p:nvSpPr>
        <p:spPr bwMode="auto">
          <a:xfrm>
            <a:off x="6001174" y="1229359"/>
            <a:ext cx="8209278" cy="1239521"/>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marL="324288" indent="-324288" defTabSz="1306220" eaLnBrk="0" hangingPunct="0">
              <a:spcBef>
                <a:spcPts val="1143"/>
              </a:spcBef>
              <a:buFontTx/>
              <a:buChar char="•"/>
              <a:defRPr/>
            </a:pPr>
            <a:r>
              <a:rPr lang="en-US" sz="2000" kern="0" dirty="0">
                <a:latin typeface="+mn-lt"/>
                <a:cs typeface="+mn-cs"/>
              </a:rPr>
              <a:t>S11 of unmatched antenna is measured and antenna impedance  is calculated (or read directly from VNA) at 868MHz. The value turns out to be 15.4 – j70.4 @ 868MHz</a:t>
            </a:r>
          </a:p>
          <a:p>
            <a:pPr marL="324288" indent="-324288" defTabSz="1306220" eaLnBrk="0" hangingPunct="0">
              <a:spcBef>
                <a:spcPts val="1143"/>
              </a:spcBef>
              <a:buFontTx/>
              <a:buChar char="•"/>
              <a:defRPr/>
            </a:pPr>
            <a:r>
              <a:rPr lang="en-US" sz="2000" kern="0" dirty="0">
                <a:latin typeface="+mn-lt"/>
                <a:cs typeface="+mn-cs"/>
              </a:rPr>
              <a:t>VSWR = 9.8</a:t>
            </a:r>
          </a:p>
        </p:txBody>
      </p:sp>
      <p:pic>
        <p:nvPicPr>
          <p:cNvPr id="1027" name="Picture 3"/>
          <p:cNvPicPr>
            <a:picLocks noChangeAspect="1" noChangeArrowheads="1"/>
          </p:cNvPicPr>
          <p:nvPr/>
        </p:nvPicPr>
        <p:blipFill>
          <a:blip r:embed="rId2" cstate="print"/>
          <a:srcRect/>
          <a:stretch>
            <a:fillRect/>
          </a:stretch>
        </p:blipFill>
        <p:spPr bwMode="auto">
          <a:xfrm>
            <a:off x="5624170" y="2997200"/>
            <a:ext cx="8441504" cy="445071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693436" y="4705349"/>
            <a:ext cx="6195893" cy="2792730"/>
          </a:xfrm>
          <a:prstGeom prst="rect">
            <a:avLst/>
          </a:prstGeom>
          <a:noFill/>
          <a:ln w="9525">
            <a:noFill/>
            <a:miter lim="800000"/>
            <a:headEnd/>
            <a:tailEnd/>
          </a:ln>
        </p:spPr>
      </p:pic>
      <p:pic>
        <p:nvPicPr>
          <p:cNvPr id="1031" name="Picture 7"/>
          <p:cNvPicPr>
            <a:picLocks noChangeAspect="1" noChangeArrowheads="1"/>
          </p:cNvPicPr>
          <p:nvPr/>
        </p:nvPicPr>
        <p:blipFill>
          <a:blip r:embed="rId4" cstate="print"/>
          <a:srcRect/>
          <a:stretch>
            <a:fillRect/>
          </a:stretch>
        </p:blipFill>
        <p:spPr bwMode="auto">
          <a:xfrm>
            <a:off x="216747" y="1178561"/>
            <a:ext cx="5459891" cy="3047999"/>
          </a:xfrm>
          <a:prstGeom prst="rect">
            <a:avLst/>
          </a:prstGeom>
          <a:noFill/>
          <a:ln w="9525">
            <a:noFill/>
            <a:miter lim="800000"/>
            <a:headEnd/>
            <a:tailEnd/>
          </a:ln>
        </p:spPr>
      </p:pic>
      <p:sp>
        <p:nvSpPr>
          <p:cNvPr id="10" name="Rectangle 9"/>
          <p:cNvSpPr/>
          <p:nvPr/>
        </p:nvSpPr>
        <p:spPr>
          <a:xfrm>
            <a:off x="10728961" y="3078481"/>
            <a:ext cx="1435947" cy="101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a:p>
        </p:txBody>
      </p:sp>
      <p:pic>
        <p:nvPicPr>
          <p:cNvPr id="9" name="Picture 8"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222358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Analytic Solution at 868MHz -Theoretical Values</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31</a:t>
            </a:fld>
            <a:endParaRPr lang="en-US"/>
          </a:p>
        </p:txBody>
      </p:sp>
      <p:pic>
        <p:nvPicPr>
          <p:cNvPr id="2051" name="Picture 3"/>
          <p:cNvPicPr>
            <a:picLocks noChangeAspect="1" noChangeArrowheads="1"/>
          </p:cNvPicPr>
          <p:nvPr/>
        </p:nvPicPr>
        <p:blipFill>
          <a:blip r:embed="rId2" cstate="print"/>
          <a:srcRect/>
          <a:stretch>
            <a:fillRect/>
          </a:stretch>
        </p:blipFill>
        <p:spPr bwMode="auto">
          <a:xfrm>
            <a:off x="5162464" y="2712721"/>
            <a:ext cx="9197005" cy="4781550"/>
          </a:xfrm>
          <a:prstGeom prst="rect">
            <a:avLst/>
          </a:prstGeom>
          <a:noFill/>
          <a:ln w="9525">
            <a:noFill/>
            <a:miter lim="800000"/>
            <a:headEnd/>
            <a:tailEnd/>
          </a:ln>
        </p:spPr>
      </p:pic>
      <p:pic>
        <p:nvPicPr>
          <p:cNvPr id="2052" name="Picture 4"/>
          <p:cNvPicPr>
            <a:picLocks noChangeAspect="1" noChangeArrowheads="1"/>
          </p:cNvPicPr>
          <p:nvPr/>
        </p:nvPicPr>
        <p:blipFill>
          <a:blip r:embed="rId3" cstate="print"/>
          <a:srcRect/>
          <a:stretch>
            <a:fillRect/>
          </a:stretch>
        </p:blipFill>
        <p:spPr bwMode="auto">
          <a:xfrm>
            <a:off x="800104" y="5008881"/>
            <a:ext cx="5657622" cy="2488566"/>
          </a:xfrm>
          <a:prstGeom prst="rect">
            <a:avLst/>
          </a:prstGeom>
          <a:noFill/>
          <a:ln w="9525">
            <a:noFill/>
            <a:miter lim="800000"/>
            <a:headEnd/>
            <a:tailEnd/>
          </a:ln>
        </p:spPr>
      </p:pic>
      <p:sp>
        <p:nvSpPr>
          <p:cNvPr id="7" name="Content Placeholder 2"/>
          <p:cNvSpPr txBox="1">
            <a:spLocks/>
          </p:cNvSpPr>
          <p:nvPr/>
        </p:nvSpPr>
        <p:spPr bwMode="auto">
          <a:xfrm>
            <a:off x="533400" y="1258160"/>
            <a:ext cx="4953002" cy="3689760"/>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marL="324288" indent="-324288" defTabSz="1306220" eaLnBrk="0" hangingPunct="0">
              <a:spcBef>
                <a:spcPts val="1143"/>
              </a:spcBef>
              <a:buFontTx/>
              <a:buChar char="•"/>
              <a:defRPr/>
            </a:pPr>
            <a:r>
              <a:rPr lang="en-US" sz="2000" kern="0" dirty="0">
                <a:latin typeface="+mn-lt"/>
                <a:cs typeface="+mn-cs"/>
              </a:rPr>
              <a:t>Using the analytic </a:t>
            </a:r>
            <a:r>
              <a:rPr lang="en-US" sz="2000" kern="0" dirty="0" smtClean="0">
                <a:latin typeface="+mn-lt"/>
                <a:cs typeface="+mn-cs"/>
              </a:rPr>
              <a:t>solutions, equations </a:t>
            </a:r>
            <a:r>
              <a:rPr lang="en-US" sz="2000" kern="0" dirty="0">
                <a:latin typeface="+mn-lt"/>
                <a:cs typeface="+mn-cs"/>
              </a:rPr>
              <a:t>(9) to (12), the </a:t>
            </a:r>
            <a:r>
              <a:rPr lang="en-US" sz="2000" b="1" kern="0" dirty="0">
                <a:latin typeface="+mn-lt"/>
                <a:cs typeface="+mn-cs"/>
              </a:rPr>
              <a:t>theoretical</a:t>
            </a:r>
            <a:r>
              <a:rPr lang="en-US" sz="2000" kern="0" dirty="0">
                <a:latin typeface="+mn-lt"/>
                <a:cs typeface="+mn-cs"/>
              </a:rPr>
              <a:t> values and result of the L-Match </a:t>
            </a:r>
            <a:r>
              <a:rPr lang="en-US" sz="2000" kern="0" dirty="0" smtClean="0">
                <a:latin typeface="+mn-lt"/>
                <a:cs typeface="+mn-cs"/>
              </a:rPr>
              <a:t>can be calculated as shown.</a:t>
            </a:r>
            <a:endParaRPr lang="en-US" sz="2000" kern="0" dirty="0">
              <a:latin typeface="+mn-lt"/>
              <a:cs typeface="+mn-cs"/>
            </a:endParaRPr>
          </a:p>
          <a:p>
            <a:pPr marL="324288" indent="-324288" defTabSz="1306220" eaLnBrk="0" hangingPunct="0">
              <a:spcBef>
                <a:spcPts val="1143"/>
              </a:spcBef>
              <a:buFontTx/>
              <a:buChar char="•"/>
              <a:defRPr/>
            </a:pPr>
            <a:r>
              <a:rPr lang="en-US" sz="2000" kern="0" dirty="0">
                <a:latin typeface="+mn-lt"/>
                <a:cs typeface="+mn-cs"/>
              </a:rPr>
              <a:t>The simulation is done again by choosing models of values available from vendors that are closest to the calculated ones.</a:t>
            </a:r>
          </a:p>
          <a:p>
            <a:pPr marL="324288" indent="-324288" defTabSz="1306220" eaLnBrk="0" hangingPunct="0">
              <a:spcBef>
                <a:spcPts val="1143"/>
              </a:spcBef>
              <a:buFontTx/>
              <a:buChar char="•"/>
              <a:defRPr/>
            </a:pPr>
            <a:r>
              <a:rPr lang="en-US" sz="2000" kern="0" dirty="0">
                <a:latin typeface="+mn-lt"/>
                <a:cs typeface="+mn-cs"/>
              </a:rPr>
              <a:t>Once realistic models are chosen and simulated for desired performance, these values are put on the board and results are measured.</a:t>
            </a:r>
          </a:p>
        </p:txBody>
      </p:sp>
      <p:sp>
        <p:nvSpPr>
          <p:cNvPr id="8" name="Rectangle 7"/>
          <p:cNvSpPr/>
          <p:nvPr/>
        </p:nvSpPr>
        <p:spPr>
          <a:xfrm>
            <a:off x="10742507" y="2702560"/>
            <a:ext cx="1720426" cy="1422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a:p>
        </p:txBody>
      </p:sp>
      <p:pic>
        <p:nvPicPr>
          <p:cNvPr id="9" name="Picture 8"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067973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With Real Values at 868MHz</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32</a:t>
            </a:fld>
            <a:endParaRPr lang="en-US"/>
          </a:p>
        </p:txBody>
      </p:sp>
      <p:sp>
        <p:nvSpPr>
          <p:cNvPr id="13" name="Content Placeholder 2"/>
          <p:cNvSpPr txBox="1">
            <a:spLocks/>
          </p:cNvSpPr>
          <p:nvPr/>
        </p:nvSpPr>
        <p:spPr bwMode="auto">
          <a:xfrm>
            <a:off x="519853" y="1054961"/>
            <a:ext cx="12281747" cy="1241200"/>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marL="324288" indent="-324288" eaLnBrk="0" hangingPunct="0">
              <a:spcBef>
                <a:spcPts val="1143"/>
              </a:spcBef>
              <a:buFontTx/>
              <a:buChar char="•"/>
              <a:defRPr/>
            </a:pPr>
            <a:r>
              <a:rPr lang="en-US" sz="2000" kern="0" dirty="0"/>
              <a:t>Most likely the measurements will still be off and values are then tweaked on the board to give final acceptable antenna performance.</a:t>
            </a:r>
          </a:p>
          <a:p>
            <a:pPr marL="324288" indent="-324288" eaLnBrk="0" hangingPunct="0">
              <a:spcBef>
                <a:spcPts val="1143"/>
              </a:spcBef>
              <a:buFontTx/>
              <a:buChar char="•"/>
              <a:defRPr/>
            </a:pPr>
            <a:r>
              <a:rPr lang="en-US" sz="2000" kern="0" dirty="0"/>
              <a:t>Here we find that L=18nH and </a:t>
            </a:r>
            <a:endParaRPr lang="en-US" sz="2000" kern="0" dirty="0" smtClean="0"/>
          </a:p>
          <a:p>
            <a:pPr eaLnBrk="0" hangingPunct="0">
              <a:spcBef>
                <a:spcPts val="1143"/>
              </a:spcBef>
              <a:defRPr/>
            </a:pPr>
            <a:r>
              <a:rPr lang="en-US" sz="2000" kern="0" dirty="0" smtClean="0"/>
              <a:t>C </a:t>
            </a:r>
            <a:r>
              <a:rPr lang="en-US" sz="2000" kern="0" dirty="0"/>
              <a:t>= 4.7pF provide an </a:t>
            </a:r>
            <a:r>
              <a:rPr lang="en-US" sz="2000" kern="0" dirty="0" smtClean="0"/>
              <a:t>acceptable</a:t>
            </a:r>
          </a:p>
          <a:p>
            <a:pPr eaLnBrk="0" hangingPunct="0">
              <a:spcBef>
                <a:spcPts val="1143"/>
              </a:spcBef>
              <a:defRPr/>
            </a:pPr>
            <a:r>
              <a:rPr lang="en-US" sz="2000" kern="0" dirty="0" smtClean="0"/>
              <a:t>match </a:t>
            </a:r>
            <a:r>
              <a:rPr lang="en-US" sz="2000" kern="0" dirty="0"/>
              <a:t>(</a:t>
            </a:r>
            <a:r>
              <a:rPr lang="en-US" sz="2000" kern="0" dirty="0">
                <a:solidFill>
                  <a:srgbClr val="FF0000"/>
                </a:solidFill>
              </a:rPr>
              <a:t>red curves</a:t>
            </a:r>
            <a:r>
              <a:rPr lang="en-US" sz="2000" kern="0" dirty="0"/>
              <a:t>)</a:t>
            </a:r>
          </a:p>
          <a:p>
            <a:pPr marL="324288" indent="-324288" defTabSz="1306220" eaLnBrk="0" hangingPunct="0">
              <a:spcBef>
                <a:spcPts val="1143"/>
              </a:spcBef>
              <a:buFontTx/>
              <a:buChar char="•"/>
              <a:defRPr/>
            </a:pPr>
            <a:endParaRPr lang="en-US" sz="2000" kern="0" dirty="0">
              <a:latin typeface="+mn-lt"/>
              <a:cs typeface="+mn-cs"/>
            </a:endParaRPr>
          </a:p>
        </p:txBody>
      </p:sp>
      <p:pic>
        <p:nvPicPr>
          <p:cNvPr id="3078" name="Picture 6"/>
          <p:cNvPicPr>
            <a:picLocks noChangeAspect="1" noChangeArrowheads="1"/>
          </p:cNvPicPr>
          <p:nvPr/>
        </p:nvPicPr>
        <p:blipFill>
          <a:blip r:embed="rId2" cstate="print"/>
          <a:srcRect/>
          <a:stretch>
            <a:fillRect/>
          </a:stretch>
        </p:blipFill>
        <p:spPr bwMode="auto">
          <a:xfrm>
            <a:off x="5337387" y="2084004"/>
            <a:ext cx="9293014" cy="5078797"/>
          </a:xfrm>
          <a:prstGeom prst="rect">
            <a:avLst/>
          </a:prstGeom>
          <a:noFill/>
          <a:ln w="9525">
            <a:noFill/>
            <a:miter lim="800000"/>
            <a:headEnd/>
            <a:tailEnd/>
          </a:ln>
        </p:spPr>
      </p:pic>
      <p:sp>
        <p:nvSpPr>
          <p:cNvPr id="8" name="Rectangle 7"/>
          <p:cNvSpPr/>
          <p:nvPr/>
        </p:nvSpPr>
        <p:spPr>
          <a:xfrm>
            <a:off x="11162454" y="2092961"/>
            <a:ext cx="1625598" cy="1320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0622" tIns="65311" rIns="130622" bIns="65311" rtlCol="0" anchor="ctr"/>
          <a:lstStyle/>
          <a:p>
            <a:pPr algn="ctr"/>
            <a:endParaRPr lang="en-US" dirty="0">
              <a:solidFill>
                <a:schemeClr val="tx1"/>
              </a:solidFill>
            </a:endParaRPr>
          </a:p>
        </p:txBody>
      </p:sp>
      <p:pic>
        <p:nvPicPr>
          <p:cNvPr id="3077" name="Picture 5"/>
          <p:cNvPicPr>
            <a:picLocks noChangeAspect="1" noChangeArrowheads="1"/>
          </p:cNvPicPr>
          <p:nvPr/>
        </p:nvPicPr>
        <p:blipFill>
          <a:blip r:embed="rId3" cstate="print"/>
          <a:srcRect/>
          <a:stretch>
            <a:fillRect/>
          </a:stretch>
        </p:blipFill>
        <p:spPr bwMode="auto">
          <a:xfrm>
            <a:off x="325120" y="4744721"/>
            <a:ext cx="6017661" cy="2499360"/>
          </a:xfrm>
          <a:prstGeom prst="rect">
            <a:avLst/>
          </a:prstGeom>
          <a:noFill/>
          <a:ln w="9525">
            <a:noFill/>
            <a:miter lim="800000"/>
            <a:headEnd/>
            <a:tailEnd/>
          </a:ln>
        </p:spPr>
      </p:pic>
      <p:pic>
        <p:nvPicPr>
          <p:cNvPr id="9" name="Picture 8"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4133728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p:txBody>
          <a:bodyPr/>
          <a:lstStyle/>
          <a:p>
            <a:r>
              <a:rPr lang="en-US" dirty="0" smtClean="0"/>
              <a:t>PCB Layout Practices for Antennas</a:t>
            </a:r>
          </a:p>
        </p:txBody>
      </p:sp>
      <p:sp>
        <p:nvSpPr>
          <p:cNvPr id="70658" name="Content Placeholder 2"/>
          <p:cNvSpPr>
            <a:spLocks noGrp="1"/>
          </p:cNvSpPr>
          <p:nvPr>
            <p:ph idx="1"/>
          </p:nvPr>
        </p:nvSpPr>
        <p:spPr>
          <a:xfrm>
            <a:off x="408942" y="1261110"/>
            <a:ext cx="13548360" cy="6172200"/>
          </a:xfrm>
        </p:spPr>
        <p:txBody>
          <a:bodyPr/>
          <a:lstStyle/>
          <a:p>
            <a:pPr marL="489833" indent="-489833" algn="just">
              <a:buNone/>
            </a:pPr>
            <a:r>
              <a:rPr lang="en-GB" sz="2600" b="1" dirty="0"/>
              <a:t>Important considerations for Antennas</a:t>
            </a:r>
            <a:endParaRPr lang="en-US" sz="2600" b="1" dirty="0"/>
          </a:p>
          <a:p>
            <a:pPr marL="489833" indent="-489833" algn="just">
              <a:buFont typeface="+mj-lt"/>
              <a:buAutoNum type="arabicPeriod"/>
            </a:pPr>
            <a:r>
              <a:rPr lang="en-GB" sz="2100" dirty="0"/>
              <a:t>If using an antenna from a TI reference design, be sure to </a:t>
            </a:r>
            <a:r>
              <a:rPr lang="en-GB" sz="2100" b="1" dirty="0"/>
              <a:t>copy the design exactly as drawn </a:t>
            </a:r>
            <a:r>
              <a:rPr lang="en-GB" sz="2100" dirty="0"/>
              <a:t>and check if the stack-up in the reference design matches your stack-up.</a:t>
            </a:r>
            <a:endParaRPr lang="en-US" sz="2100" dirty="0"/>
          </a:p>
          <a:p>
            <a:pPr marL="489833" indent="-489833" algn="just">
              <a:buFont typeface="+mj-lt"/>
              <a:buAutoNum type="arabicPeriod"/>
            </a:pPr>
            <a:r>
              <a:rPr lang="en-GB" sz="2100" dirty="0"/>
              <a:t>Changes to feed line length of antenna will change input impedance match.</a:t>
            </a:r>
            <a:endParaRPr lang="en-US" sz="2100" dirty="0"/>
          </a:p>
          <a:p>
            <a:pPr marL="489833" indent="-489833" algn="just">
              <a:buFont typeface="+mj-lt"/>
              <a:buAutoNum type="arabicPeriod"/>
            </a:pPr>
            <a:r>
              <a:rPr lang="en-GB" sz="2100" dirty="0" smtClean="0"/>
              <a:t>Any </a:t>
            </a:r>
            <a:r>
              <a:rPr lang="en-GB" sz="2100" b="1" dirty="0"/>
              <a:t>metal</a:t>
            </a:r>
            <a:r>
              <a:rPr lang="en-GB" sz="2100" dirty="0"/>
              <a:t> in close proximity, </a:t>
            </a:r>
            <a:r>
              <a:rPr lang="en-GB" sz="2100" b="1" dirty="0"/>
              <a:t>plastic enclosure</a:t>
            </a:r>
            <a:r>
              <a:rPr lang="en-GB" sz="2100" dirty="0"/>
              <a:t>, and </a:t>
            </a:r>
            <a:r>
              <a:rPr lang="en-GB" sz="2100" b="1" dirty="0"/>
              <a:t>human body will change the antennas input impedance and resonance frequency</a:t>
            </a:r>
            <a:r>
              <a:rPr lang="en-GB" sz="2100" dirty="0"/>
              <a:t>, which must be </a:t>
            </a:r>
            <a:r>
              <a:rPr lang="en-GB" sz="2100" dirty="0" smtClean="0"/>
              <a:t>taken into account for matching.</a:t>
            </a:r>
            <a:endParaRPr lang="en-US" sz="2100" dirty="0"/>
          </a:p>
          <a:p>
            <a:pPr marL="489833" indent="-489833" algn="just">
              <a:buFont typeface="+mj-lt"/>
              <a:buAutoNum type="arabicPeriod"/>
            </a:pPr>
            <a:r>
              <a:rPr lang="en-GB" sz="2100" dirty="0"/>
              <a:t>For multiple antenna on same board, use antenna polarization and directivity to isolate.</a:t>
            </a:r>
            <a:endParaRPr lang="en-US" sz="2100" dirty="0"/>
          </a:p>
          <a:p>
            <a:pPr marL="489833" indent="-489833" algn="just">
              <a:buFont typeface="+mj-lt"/>
              <a:buAutoNum type="arabicPeriod"/>
            </a:pPr>
            <a:r>
              <a:rPr lang="en-GB" sz="2100" dirty="0"/>
              <a:t>For </a:t>
            </a:r>
            <a:r>
              <a:rPr lang="en-GB" sz="2100" b="1" dirty="0"/>
              <a:t>chip antennas</a:t>
            </a:r>
            <a:r>
              <a:rPr lang="en-GB" sz="2100" dirty="0"/>
              <a:t> verify that the spacing from and orientation with respect to the ground plane is correct </a:t>
            </a:r>
            <a:r>
              <a:rPr lang="en-GB" sz="2100" b="1" dirty="0"/>
              <a:t>as specified in their datasheet</a:t>
            </a:r>
            <a:r>
              <a:rPr lang="en-GB" sz="2100" dirty="0"/>
              <a:t>.</a:t>
            </a:r>
          </a:p>
          <a:p>
            <a:pPr marL="489833" indent="-489833" algn="just">
              <a:buFont typeface="+mj-lt"/>
              <a:buAutoNum type="arabicPeriod"/>
            </a:pPr>
            <a:endParaRPr lang="en-US" sz="2100" dirty="0"/>
          </a:p>
          <a:p>
            <a:pPr marL="489833" indent="-489833" algn="just">
              <a:buNone/>
            </a:pPr>
            <a:endParaRPr lang="en-US" sz="2100" dirty="0"/>
          </a:p>
        </p:txBody>
      </p:sp>
      <p:sp>
        <p:nvSpPr>
          <p:cNvPr id="70659" name="Slide Number Placeholder 3"/>
          <p:cNvSpPr>
            <a:spLocks noGrp="1"/>
          </p:cNvSpPr>
          <p:nvPr>
            <p:ph type="sldNum" sz="quarter" idx="10"/>
          </p:nvPr>
        </p:nvSpPr>
        <p:spPr>
          <a:noFill/>
        </p:spPr>
        <p:txBody>
          <a:bodyPr/>
          <a:lstStyle/>
          <a:p>
            <a:fld id="{10FBFDEA-773E-4148-A669-8F62E1613C40}" type="slidenum">
              <a:rPr lang="en-US" smtClean="0"/>
              <a:pPr/>
              <a:t>33</a:t>
            </a:fld>
            <a:endParaRPr lang="en-US" smtClean="0"/>
          </a:p>
        </p:txBody>
      </p:sp>
    </p:spTree>
    <p:extLst>
      <p:ext uri="{BB962C8B-B14F-4D97-AF65-F5344CB8AC3E}">
        <p14:creationId xmlns="" xmlns:p14="http://schemas.microsoft.com/office/powerpoint/2010/main" val="231891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0658">
                                            <p:txEl>
                                              <p:pRg st="1" end="1"/>
                                            </p:txEl>
                                          </p:spTgt>
                                        </p:tgtEl>
                                        <p:attrNameLst>
                                          <p:attrName>style.visibility</p:attrName>
                                        </p:attrNameLst>
                                      </p:cBhvr>
                                      <p:to>
                                        <p:strVal val="visible"/>
                                      </p:to>
                                    </p:set>
                                    <p:animEffect transition="in" filter="fade">
                                      <p:cBhvr>
                                        <p:cTn id="7" dur="2000"/>
                                        <p:tgtEl>
                                          <p:spTgt spid="70658">
                                            <p:txEl>
                                              <p:pRg st="1" end="1"/>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70658">
                                            <p:txEl>
                                              <p:pRg st="2" end="2"/>
                                            </p:txEl>
                                          </p:spTgt>
                                        </p:tgtEl>
                                        <p:attrNameLst>
                                          <p:attrName>style.visibility</p:attrName>
                                        </p:attrNameLst>
                                      </p:cBhvr>
                                      <p:to>
                                        <p:strVal val="visible"/>
                                      </p:to>
                                    </p:set>
                                    <p:animEffect transition="in" filter="fade">
                                      <p:cBhvr>
                                        <p:cTn id="11" dur="2000"/>
                                        <p:tgtEl>
                                          <p:spTgt spid="70658">
                                            <p:txEl>
                                              <p:pRg st="2" end="2"/>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70658">
                                            <p:txEl>
                                              <p:pRg st="3" end="3"/>
                                            </p:txEl>
                                          </p:spTgt>
                                        </p:tgtEl>
                                        <p:attrNameLst>
                                          <p:attrName>style.visibility</p:attrName>
                                        </p:attrNameLst>
                                      </p:cBhvr>
                                      <p:to>
                                        <p:strVal val="visible"/>
                                      </p:to>
                                    </p:set>
                                    <p:animEffect transition="in" filter="fade">
                                      <p:cBhvr>
                                        <p:cTn id="15" dur="2000"/>
                                        <p:tgtEl>
                                          <p:spTgt spid="70658">
                                            <p:txEl>
                                              <p:pRg st="3" end="3"/>
                                            </p:txEl>
                                          </p:spTgt>
                                        </p:tgtEl>
                                      </p:cBhvr>
                                    </p:animEffect>
                                  </p:childTnLst>
                                </p:cTn>
                              </p:par>
                            </p:childTnLst>
                          </p:cTn>
                        </p:par>
                        <p:par>
                          <p:cTn id="16" fill="hold">
                            <p:stCondLst>
                              <p:cond delay="6000"/>
                            </p:stCondLst>
                            <p:childTnLst>
                              <p:par>
                                <p:cTn id="17" presetID="10" presetClass="entr" presetSubtype="0" fill="hold" nodeType="afterEffect">
                                  <p:stCondLst>
                                    <p:cond delay="0"/>
                                  </p:stCondLst>
                                  <p:childTnLst>
                                    <p:set>
                                      <p:cBhvr>
                                        <p:cTn id="18" dur="1" fill="hold">
                                          <p:stCondLst>
                                            <p:cond delay="0"/>
                                          </p:stCondLst>
                                        </p:cTn>
                                        <p:tgtEl>
                                          <p:spTgt spid="70658">
                                            <p:txEl>
                                              <p:pRg st="4" end="4"/>
                                            </p:txEl>
                                          </p:spTgt>
                                        </p:tgtEl>
                                        <p:attrNameLst>
                                          <p:attrName>style.visibility</p:attrName>
                                        </p:attrNameLst>
                                      </p:cBhvr>
                                      <p:to>
                                        <p:strVal val="visible"/>
                                      </p:to>
                                    </p:set>
                                    <p:animEffect transition="in" filter="fade">
                                      <p:cBhvr>
                                        <p:cTn id="19" dur="2000"/>
                                        <p:tgtEl>
                                          <p:spTgt spid="70658">
                                            <p:txEl>
                                              <p:pRg st="4" end="4"/>
                                            </p:txEl>
                                          </p:spTgt>
                                        </p:tgtEl>
                                      </p:cBhvr>
                                    </p:animEffect>
                                  </p:childTnLst>
                                </p:cTn>
                              </p:par>
                            </p:childTnLst>
                          </p:cTn>
                        </p:par>
                        <p:par>
                          <p:cTn id="20" fill="hold">
                            <p:stCondLst>
                              <p:cond delay="8000"/>
                            </p:stCondLst>
                            <p:childTnLst>
                              <p:par>
                                <p:cTn id="21" presetID="10" presetClass="entr" presetSubtype="0" fill="hold" nodeType="afterEffect">
                                  <p:stCondLst>
                                    <p:cond delay="0"/>
                                  </p:stCondLst>
                                  <p:childTnLst>
                                    <p:set>
                                      <p:cBhvr>
                                        <p:cTn id="22" dur="1" fill="hold">
                                          <p:stCondLst>
                                            <p:cond delay="0"/>
                                          </p:stCondLst>
                                        </p:cTn>
                                        <p:tgtEl>
                                          <p:spTgt spid="70658">
                                            <p:txEl>
                                              <p:pRg st="5" end="5"/>
                                            </p:txEl>
                                          </p:spTgt>
                                        </p:tgtEl>
                                        <p:attrNameLst>
                                          <p:attrName>style.visibility</p:attrName>
                                        </p:attrNameLst>
                                      </p:cBhvr>
                                      <p:to>
                                        <p:strVal val="visible"/>
                                      </p:to>
                                    </p:set>
                                    <p:animEffect transition="in" filter="fade">
                                      <p:cBhvr>
                                        <p:cTn id="23" dur="2000"/>
                                        <p:tgtEl>
                                          <p:spTgt spid="706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a:t>
            </a:r>
            <a:r>
              <a:rPr lang="en-US" dirty="0" smtClean="0"/>
              <a:t>Radiation Pattern</a:t>
            </a:r>
            <a:endParaRPr lang="en-US" dirty="0"/>
          </a:p>
        </p:txBody>
      </p:sp>
      <p:sp>
        <p:nvSpPr>
          <p:cNvPr id="3" name="Content Placeholder 2"/>
          <p:cNvSpPr>
            <a:spLocks noGrp="1"/>
          </p:cNvSpPr>
          <p:nvPr>
            <p:ph idx="1"/>
          </p:nvPr>
        </p:nvSpPr>
        <p:spPr>
          <a:xfrm>
            <a:off x="533400" y="1258162"/>
            <a:ext cx="13636413" cy="2602638"/>
          </a:xfrm>
        </p:spPr>
        <p:txBody>
          <a:bodyPr/>
          <a:lstStyle/>
          <a:p>
            <a:pPr marL="653110" indent="-653110">
              <a:buNone/>
            </a:pPr>
            <a:r>
              <a:rPr lang="en-US" sz="2600" dirty="0" smtClean="0"/>
              <a:t>Measure </a:t>
            </a:r>
            <a:r>
              <a:rPr lang="en-US" sz="2600" dirty="0"/>
              <a:t>the radiation pattern in an anechoic chamber with defined output power and </a:t>
            </a:r>
            <a:r>
              <a:rPr lang="en-US" sz="2600" dirty="0" smtClean="0"/>
              <a:t>signal</a:t>
            </a:r>
          </a:p>
          <a:p>
            <a:pPr marL="653110" indent="-653110">
              <a:buNone/>
            </a:pPr>
            <a:r>
              <a:rPr lang="en-US" sz="2600" dirty="0" smtClean="0"/>
              <a:t>generator</a:t>
            </a:r>
            <a:r>
              <a:rPr lang="en-US" sz="2600" dirty="0"/>
              <a:t>.</a:t>
            </a:r>
          </a:p>
        </p:txBody>
      </p:sp>
      <p:sp>
        <p:nvSpPr>
          <p:cNvPr id="4" name="Slide Number Placeholder 3"/>
          <p:cNvSpPr>
            <a:spLocks noGrp="1"/>
          </p:cNvSpPr>
          <p:nvPr>
            <p:ph type="sldNum" sz="quarter" idx="10"/>
          </p:nvPr>
        </p:nvSpPr>
        <p:spPr/>
        <p:txBody>
          <a:bodyPr/>
          <a:lstStyle/>
          <a:p>
            <a:fld id="{3B20521C-F793-4067-BB07-C7AF74E21EF3}" type="slidenum">
              <a:rPr lang="en-US" smtClean="0"/>
              <a:pPr/>
              <a:t>34</a:t>
            </a:fld>
            <a:endParaRPr lang="en-US" dirty="0"/>
          </a:p>
        </p:txBody>
      </p:sp>
      <p:pic>
        <p:nvPicPr>
          <p:cNvPr id="46084" name="Picture 4"/>
          <p:cNvPicPr>
            <a:picLocks noChangeAspect="1" noChangeArrowheads="1"/>
          </p:cNvPicPr>
          <p:nvPr/>
        </p:nvPicPr>
        <p:blipFill>
          <a:blip r:embed="rId2" cstate="print"/>
          <a:srcRect/>
          <a:stretch>
            <a:fillRect/>
          </a:stretch>
        </p:blipFill>
        <p:spPr bwMode="auto">
          <a:xfrm>
            <a:off x="5209157" y="4511041"/>
            <a:ext cx="8972509" cy="2954657"/>
          </a:xfrm>
          <a:prstGeom prst="rect">
            <a:avLst/>
          </a:prstGeom>
          <a:noFill/>
          <a:ln w="9525">
            <a:noFill/>
            <a:miter lim="800000"/>
            <a:headEnd/>
            <a:tailEnd/>
          </a:ln>
        </p:spPr>
      </p:pic>
      <p:pic>
        <p:nvPicPr>
          <p:cNvPr id="46083" name="Picture 3"/>
          <p:cNvPicPr>
            <a:picLocks noChangeAspect="1" noChangeArrowheads="1"/>
          </p:cNvPicPr>
          <p:nvPr/>
        </p:nvPicPr>
        <p:blipFill>
          <a:blip r:embed="rId3" cstate="print"/>
          <a:srcRect/>
          <a:stretch>
            <a:fillRect/>
          </a:stretch>
        </p:blipFill>
        <p:spPr bwMode="auto">
          <a:xfrm>
            <a:off x="209973" y="5073650"/>
            <a:ext cx="5293037" cy="2194560"/>
          </a:xfrm>
          <a:prstGeom prst="rect">
            <a:avLst/>
          </a:prstGeom>
          <a:noFill/>
          <a:ln w="9525">
            <a:noFill/>
            <a:miter lim="800000"/>
            <a:headEnd/>
            <a:tailEnd/>
          </a:ln>
        </p:spPr>
      </p:pic>
      <p:pic>
        <p:nvPicPr>
          <p:cNvPr id="7" name="Picture 6" descr="TechDays-logo-4c-2.eps"/>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16265188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5" name="Picture 2" descr="cc_antenna_dk_tilted_low_re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 y="1495592"/>
            <a:ext cx="8928101" cy="4055744"/>
          </a:xfrm>
          <a:prstGeom prst="rect">
            <a:avLst/>
          </a:prstGeom>
          <a:noFill/>
          <a:ln w="9525">
            <a:noFill/>
            <a:miter lim="800000"/>
            <a:headEnd/>
            <a:tailEnd/>
          </a:ln>
        </p:spPr>
      </p:pic>
      <p:sp>
        <p:nvSpPr>
          <p:cNvPr id="190466" name="Line 3"/>
          <p:cNvSpPr>
            <a:spLocks noChangeShapeType="1"/>
          </p:cNvSpPr>
          <p:nvPr/>
        </p:nvSpPr>
        <p:spPr bwMode="auto">
          <a:xfrm>
            <a:off x="9042400" y="1436370"/>
            <a:ext cx="0" cy="5789296"/>
          </a:xfrm>
          <a:prstGeom prst="line">
            <a:avLst/>
          </a:prstGeom>
          <a:noFill/>
          <a:ln w="19050">
            <a:solidFill>
              <a:schemeClr val="tx1"/>
            </a:solidFill>
            <a:round/>
            <a:headEnd/>
            <a:tailEnd/>
          </a:ln>
        </p:spPr>
        <p:txBody>
          <a:bodyPr lIns="130622" tIns="65311" rIns="130622" bIns="65311"/>
          <a:lstStyle/>
          <a:p>
            <a:endParaRPr lang="en-US"/>
          </a:p>
        </p:txBody>
      </p:sp>
      <p:sp>
        <p:nvSpPr>
          <p:cNvPr id="190467" name="Rectangle 4"/>
          <p:cNvSpPr>
            <a:spLocks noGrp="1" noChangeArrowheads="1"/>
          </p:cNvSpPr>
          <p:nvPr>
            <p:ph type="body" idx="4294967295"/>
          </p:nvPr>
        </p:nvSpPr>
        <p:spPr>
          <a:xfrm>
            <a:off x="9273541" y="1423036"/>
            <a:ext cx="5069840" cy="6061710"/>
          </a:xfrm>
        </p:spPr>
        <p:txBody>
          <a:bodyPr/>
          <a:lstStyle/>
          <a:p>
            <a:pPr marL="0" indent="0">
              <a:lnSpc>
                <a:spcPct val="80000"/>
              </a:lnSpc>
              <a:buNone/>
            </a:pPr>
            <a:r>
              <a:rPr lang="en-US" sz="2900" dirty="0"/>
              <a:t>Antenna reference designs (PCB, Chip and Wire antennas)</a:t>
            </a:r>
          </a:p>
          <a:p>
            <a:pPr marL="0" indent="0">
              <a:lnSpc>
                <a:spcPct val="80000"/>
              </a:lnSpc>
              <a:buNone/>
            </a:pPr>
            <a:endParaRPr lang="en-US" sz="2900" dirty="0"/>
          </a:p>
          <a:p>
            <a:pPr marL="0" indent="0">
              <a:lnSpc>
                <a:spcPct val="80000"/>
              </a:lnSpc>
              <a:buNone/>
            </a:pPr>
            <a:r>
              <a:rPr lang="en-US" sz="2900" dirty="0"/>
              <a:t>13 low cost antennas and 3 calibration boards. </a:t>
            </a:r>
          </a:p>
          <a:p>
            <a:pPr marL="0" indent="0">
              <a:lnSpc>
                <a:spcPct val="80000"/>
              </a:lnSpc>
              <a:buNone/>
            </a:pPr>
            <a:endParaRPr lang="en-US" sz="2900" dirty="0"/>
          </a:p>
          <a:p>
            <a:pPr marL="0" indent="0">
              <a:lnSpc>
                <a:spcPct val="80000"/>
              </a:lnSpc>
              <a:buNone/>
            </a:pPr>
            <a:r>
              <a:rPr lang="en-US" sz="2900" dirty="0"/>
              <a:t>Frequency ranges from 136 MHz to 2.48 GHz.</a:t>
            </a:r>
          </a:p>
          <a:p>
            <a:pPr marL="0" indent="0">
              <a:lnSpc>
                <a:spcPct val="80000"/>
              </a:lnSpc>
              <a:buNone/>
            </a:pPr>
            <a:endParaRPr lang="en-US" sz="2900" dirty="0"/>
          </a:p>
          <a:p>
            <a:pPr marL="0" indent="0">
              <a:lnSpc>
                <a:spcPct val="80000"/>
              </a:lnSpc>
              <a:buNone/>
            </a:pPr>
            <a:r>
              <a:rPr lang="en-US" sz="2900" dirty="0"/>
              <a:t>See also DN031</a:t>
            </a:r>
          </a:p>
          <a:p>
            <a:pPr marL="0" indent="0">
              <a:lnSpc>
                <a:spcPct val="80000"/>
              </a:lnSpc>
              <a:buNone/>
            </a:pPr>
            <a:r>
              <a:rPr lang="nb-NO" sz="2300" dirty="0">
                <a:hlinkClick r:id="rId4"/>
              </a:rPr>
              <a:t>www.ti.com/lit/swra328</a:t>
            </a:r>
            <a:endParaRPr lang="nb-NO" sz="2900" dirty="0"/>
          </a:p>
        </p:txBody>
      </p:sp>
      <p:sp>
        <p:nvSpPr>
          <p:cNvPr id="190468" name="Text Box 5"/>
          <p:cNvSpPr txBox="1">
            <a:spLocks noChangeArrowheads="1"/>
          </p:cNvSpPr>
          <p:nvPr/>
        </p:nvSpPr>
        <p:spPr bwMode="auto">
          <a:xfrm>
            <a:off x="518160" y="5930266"/>
            <a:ext cx="4765040" cy="839784"/>
          </a:xfrm>
          <a:prstGeom prst="rect">
            <a:avLst/>
          </a:prstGeom>
          <a:noFill/>
          <a:ln w="9525">
            <a:noFill/>
            <a:miter lim="800000"/>
            <a:headEnd/>
            <a:tailEnd/>
          </a:ln>
        </p:spPr>
        <p:txBody>
          <a:bodyPr lIns="130622" tIns="65311" rIns="130622" bIns="65311">
            <a:spAutoFit/>
          </a:bodyPr>
          <a:lstStyle/>
          <a:p>
            <a:r>
              <a:rPr lang="nb-NO" sz="2300">
                <a:solidFill>
                  <a:schemeClr val="hlink"/>
                </a:solidFill>
              </a:rPr>
              <a:t>CC-ANTENNA-DK </a:t>
            </a:r>
          </a:p>
          <a:p>
            <a:r>
              <a:rPr lang="nb-NO" sz="2300">
                <a:solidFill>
                  <a:schemeClr val="hlink"/>
                </a:solidFill>
              </a:rPr>
              <a:t>Price $49</a:t>
            </a:r>
          </a:p>
        </p:txBody>
      </p:sp>
      <p:sp>
        <p:nvSpPr>
          <p:cNvPr id="190469" name="Rectangle 6"/>
          <p:cNvSpPr>
            <a:spLocks noGrp="1" noChangeArrowheads="1"/>
          </p:cNvSpPr>
          <p:nvPr>
            <p:ph type="title" idx="4294967295"/>
          </p:nvPr>
        </p:nvSpPr>
        <p:spPr/>
        <p:txBody>
          <a:bodyPr/>
          <a:lstStyle/>
          <a:p>
            <a:r>
              <a:rPr lang="nb-NO" smtClean="0"/>
              <a:t>Antenna Evaluation Kit</a:t>
            </a:r>
          </a:p>
        </p:txBody>
      </p:sp>
      <p:sp>
        <p:nvSpPr>
          <p:cNvPr id="7" name="Slide Number Placeholder 6"/>
          <p:cNvSpPr>
            <a:spLocks noGrp="1"/>
          </p:cNvSpPr>
          <p:nvPr>
            <p:ph type="sldNum" sz="quarter" idx="10"/>
          </p:nvPr>
        </p:nvSpPr>
        <p:spPr/>
        <p:txBody>
          <a:bodyPr/>
          <a:lstStyle/>
          <a:p>
            <a:fld id="{B12BC16D-3643-4F9E-95C3-84FC613740DF}" type="slidenum">
              <a:rPr lang="en-US" smtClean="0"/>
              <a:pPr/>
              <a:t>35</a:t>
            </a:fld>
            <a:endParaRPr lang="en-US"/>
          </a:p>
        </p:txBody>
      </p:sp>
    </p:spTree>
    <p:extLst>
      <p:ext uri="{BB962C8B-B14F-4D97-AF65-F5344CB8AC3E}">
        <p14:creationId xmlns="" xmlns:p14="http://schemas.microsoft.com/office/powerpoint/2010/main" val="272208601"/>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533402" y="1258162"/>
            <a:ext cx="12606867" cy="1291998"/>
          </a:xfrm>
        </p:spPr>
        <p:txBody>
          <a:bodyPr/>
          <a:lstStyle/>
          <a:p>
            <a:r>
              <a:rPr lang="en-US" dirty="0" smtClean="0"/>
              <a:t>Antenna Theory: Analysis and Design by Constantine Balanis</a:t>
            </a:r>
          </a:p>
          <a:p>
            <a:r>
              <a:rPr lang="en-US" dirty="0" smtClean="0"/>
              <a:t>Networks, Lines and Fields by J. D. Ryder</a:t>
            </a:r>
          </a:p>
          <a:p>
            <a:r>
              <a:rPr lang="en-US" dirty="0" smtClean="0"/>
              <a:t>Antenna design </a:t>
            </a:r>
            <a:r>
              <a:rPr lang="en-US" dirty="0"/>
              <a:t>kit measurement summary </a:t>
            </a:r>
            <a:endParaRPr lang="en-US" dirty="0" smtClean="0"/>
          </a:p>
          <a:p>
            <a:pPr lvl="1"/>
            <a:r>
              <a:rPr lang="en-US" dirty="0" smtClean="0"/>
              <a:t>http</a:t>
            </a:r>
            <a:r>
              <a:rPr lang="en-US" dirty="0"/>
              <a:t>://</a:t>
            </a:r>
            <a:r>
              <a:rPr lang="en-US" dirty="0">
                <a:hlinkClick r:id="rId2"/>
              </a:rPr>
              <a:t>www.ti.com/lit/an/swra328/swra328.pdf</a:t>
            </a:r>
            <a:endParaRPr lang="en-US" dirty="0" smtClean="0"/>
          </a:p>
          <a:p>
            <a:r>
              <a:rPr lang="en-US" dirty="0" smtClean="0"/>
              <a:t>Antenna Selection guides and measurements</a:t>
            </a:r>
          </a:p>
          <a:p>
            <a:pPr lvl="1"/>
            <a:r>
              <a:rPr lang="en-US" dirty="0" smtClean="0">
                <a:hlinkClick r:id="rId3"/>
              </a:rPr>
              <a:t>http</a:t>
            </a:r>
            <a:r>
              <a:rPr lang="en-US" dirty="0">
                <a:hlinkClick r:id="rId3"/>
              </a:rPr>
              <a:t>://</a:t>
            </a:r>
            <a:r>
              <a:rPr lang="en-US" dirty="0" smtClean="0">
                <a:hlinkClick r:id="rId3"/>
              </a:rPr>
              <a:t>www.ti.com/lit/an/swra161b/swra161b.pdf</a:t>
            </a:r>
            <a:endParaRPr lang="en-US" dirty="0" smtClean="0"/>
          </a:p>
          <a:p>
            <a:pPr lvl="1"/>
            <a:r>
              <a:rPr lang="en-US" dirty="0">
                <a:hlinkClick r:id="rId2"/>
              </a:rPr>
              <a:t>http://</a:t>
            </a:r>
            <a:r>
              <a:rPr lang="en-US" dirty="0" smtClean="0">
                <a:hlinkClick r:id="rId2"/>
              </a:rPr>
              <a:t>www.ti.com/lit/an/swra328/swra328.pdf</a:t>
            </a:r>
            <a:endParaRPr lang="en-US" dirty="0" smtClean="0"/>
          </a:p>
          <a:p>
            <a:r>
              <a:rPr lang="en-US" dirty="0" smtClean="0"/>
              <a:t>Excel </a:t>
            </a:r>
            <a:r>
              <a:rPr lang="en-US" dirty="0"/>
              <a:t>sheet for indoor outdoor range </a:t>
            </a:r>
            <a:r>
              <a:rPr lang="en-US" dirty="0" smtClean="0"/>
              <a:t>estimation</a:t>
            </a:r>
          </a:p>
          <a:p>
            <a:pPr lvl="1"/>
            <a:r>
              <a:rPr lang="en-US" dirty="0" smtClean="0">
                <a:hlinkClick r:id="rId4"/>
              </a:rPr>
              <a:t>http</a:t>
            </a:r>
            <a:r>
              <a:rPr lang="en-US" dirty="0">
                <a:hlinkClick r:id="rId4"/>
              </a:rPr>
              <a:t>://e2e.ti.com/cfs-file/__</a:t>
            </a:r>
            <a:r>
              <a:rPr lang="en-US" dirty="0" smtClean="0">
                <a:hlinkClick r:id="rId4"/>
              </a:rPr>
              <a:t>key/communityserver-discussions-components-files/156/Range-Estimation-for-Indoor-and-Outdoor-Rev1_5F00_15.xlsm</a:t>
            </a:r>
            <a:endParaRPr lang="en-US" dirty="0" smtClean="0"/>
          </a:p>
          <a:p>
            <a:r>
              <a:rPr lang="en-US" dirty="0" smtClean="0"/>
              <a:t>Achieving Optimum Radio Range </a:t>
            </a:r>
          </a:p>
          <a:p>
            <a:pPr lvl="1"/>
            <a:r>
              <a:rPr lang="en-US" dirty="0" smtClean="0">
                <a:hlinkClick r:id="rId5"/>
              </a:rPr>
              <a:t>http</a:t>
            </a:r>
            <a:r>
              <a:rPr lang="en-US" dirty="0">
                <a:hlinkClick r:id="rId5"/>
              </a:rPr>
              <a:t>://</a:t>
            </a:r>
            <a:r>
              <a:rPr lang="en-US" dirty="0" smtClean="0">
                <a:hlinkClick r:id="rId5"/>
              </a:rPr>
              <a:t>www.ti.com/lit/an/swra479/swra479.pdf</a:t>
            </a:r>
            <a:endParaRPr lang="en-US" dirty="0" smtClean="0"/>
          </a:p>
        </p:txBody>
      </p:sp>
      <p:sp>
        <p:nvSpPr>
          <p:cNvPr id="4" name="Slide Number Placeholder 3"/>
          <p:cNvSpPr>
            <a:spLocks noGrp="1"/>
          </p:cNvSpPr>
          <p:nvPr>
            <p:ph type="sldNum" sz="quarter" idx="10"/>
          </p:nvPr>
        </p:nvSpPr>
        <p:spPr/>
        <p:txBody>
          <a:bodyPr/>
          <a:lstStyle/>
          <a:p>
            <a:fld id="{3B20521C-F793-4067-BB07-C7AF74E21EF3}" type="slidenum">
              <a:rPr lang="en-US" smtClean="0"/>
              <a:pPr/>
              <a:t>36</a:t>
            </a:fld>
            <a:endParaRPr lang="en-US"/>
          </a:p>
        </p:txBody>
      </p:sp>
      <p:pic>
        <p:nvPicPr>
          <p:cNvPr id="6" name="Picture 5" descr="TechDays-logo-4c-2.eps"/>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6920892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When does radiation occur</a:t>
            </a:r>
            <a:endParaRPr lang="en-US" sz="5400" dirty="0"/>
          </a:p>
        </p:txBody>
      </p:sp>
      <p:sp>
        <p:nvSpPr>
          <p:cNvPr id="3" name="Content Placeholder 2"/>
          <p:cNvSpPr>
            <a:spLocks noGrp="1"/>
          </p:cNvSpPr>
          <p:nvPr>
            <p:ph idx="1"/>
          </p:nvPr>
        </p:nvSpPr>
        <p:spPr/>
        <p:txBody>
          <a:bodyPr/>
          <a:lstStyle/>
          <a:p>
            <a:r>
              <a:rPr lang="en-US" sz="2800" dirty="0" smtClean="0"/>
              <a:t>EM radiation occurs when charge is accelerated or decelerated (time-varying current element).</a:t>
            </a:r>
          </a:p>
          <a:p>
            <a:r>
              <a:rPr lang="en-US" sz="2800" dirty="0" smtClean="0"/>
              <a:t>Stationary charge means zero current ⇒ no radiation.</a:t>
            </a:r>
          </a:p>
          <a:p>
            <a:r>
              <a:rPr lang="en-US" sz="2800" dirty="0" smtClean="0"/>
              <a:t>If charge is moving with a uniform velocity ⇒ no radiation.</a:t>
            </a:r>
          </a:p>
          <a:p>
            <a:r>
              <a:rPr lang="en-US" sz="2800" dirty="0" smtClean="0"/>
              <a:t>If charge is accelerated due to EMF or due to discontinuities, such as termination, bend, curvature ⇒ radiation occurs.</a:t>
            </a:r>
            <a:endParaRPr lang="en-US" sz="2800"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4</a:t>
            </a:fld>
            <a:endParaRPr lang="en-US"/>
          </a:p>
        </p:txBody>
      </p:sp>
      <p:pic>
        <p:nvPicPr>
          <p:cNvPr id="5" name="Picture 4" descr="TechDays-logo-4c-2.eps"/>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585139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Commonly Used Antennas</a:t>
            </a:r>
            <a:endParaRPr lang="en-US" sz="5400" dirty="0"/>
          </a:p>
        </p:txBody>
      </p:sp>
      <p:sp>
        <p:nvSpPr>
          <p:cNvPr id="3" name="Content Placeholder 2"/>
          <p:cNvSpPr>
            <a:spLocks noGrp="1"/>
          </p:cNvSpPr>
          <p:nvPr>
            <p:ph idx="1"/>
          </p:nvPr>
        </p:nvSpPr>
        <p:spPr>
          <a:xfrm>
            <a:off x="304801" y="1417544"/>
            <a:ext cx="10043160" cy="4249832"/>
          </a:xfrm>
        </p:spPr>
        <p:txBody>
          <a:bodyPr/>
          <a:lstStyle/>
          <a:p>
            <a:pPr marL="870814" indent="-870814" eaLnBrk="1" hangingPunct="1">
              <a:lnSpc>
                <a:spcPct val="90000"/>
              </a:lnSpc>
            </a:pPr>
            <a:r>
              <a:rPr lang="en-US" b="1" dirty="0" smtClean="0"/>
              <a:t>PCB antennas</a:t>
            </a:r>
          </a:p>
          <a:p>
            <a:pPr marL="1415072" lvl="1" indent="-761962" eaLnBrk="1" hangingPunct="1">
              <a:lnSpc>
                <a:spcPct val="90000"/>
              </a:lnSpc>
            </a:pPr>
            <a:r>
              <a:rPr lang="en-US" sz="2000" dirty="0"/>
              <a:t>No extra cost</a:t>
            </a:r>
          </a:p>
          <a:p>
            <a:pPr marL="1415072" lvl="1" indent="-761962" eaLnBrk="1" hangingPunct="1">
              <a:lnSpc>
                <a:spcPct val="90000"/>
              </a:lnSpc>
            </a:pPr>
            <a:r>
              <a:rPr lang="en-US" sz="2000" dirty="0"/>
              <a:t>Size can be demanding at sub 433 MHz (but we have a good solution!)</a:t>
            </a:r>
          </a:p>
          <a:p>
            <a:pPr marL="1415072" lvl="1" indent="-761962" eaLnBrk="1" hangingPunct="1">
              <a:lnSpc>
                <a:spcPct val="90000"/>
              </a:lnSpc>
            </a:pPr>
            <a:r>
              <a:rPr lang="en-US" sz="2000" dirty="0"/>
              <a:t>Good performance at &gt; 868 MHz </a:t>
            </a:r>
          </a:p>
          <a:p>
            <a:pPr marL="870814" indent="-870814" eaLnBrk="1" hangingPunct="1">
              <a:lnSpc>
                <a:spcPct val="90000"/>
              </a:lnSpc>
              <a:spcBef>
                <a:spcPts val="857"/>
              </a:spcBef>
            </a:pPr>
            <a:r>
              <a:rPr lang="en-US" b="1" dirty="0"/>
              <a:t>Whip antennas</a:t>
            </a:r>
          </a:p>
          <a:p>
            <a:pPr marL="1415072" lvl="1" indent="-761962" eaLnBrk="1" hangingPunct="1">
              <a:lnSpc>
                <a:spcPct val="90000"/>
              </a:lnSpc>
            </a:pPr>
            <a:r>
              <a:rPr lang="en-US" sz="2000" dirty="0"/>
              <a:t>Expensive solutions for high volume</a:t>
            </a:r>
          </a:p>
          <a:p>
            <a:pPr marL="1415072" lvl="1" indent="-761962" eaLnBrk="1" hangingPunct="1">
              <a:lnSpc>
                <a:spcPct val="90000"/>
              </a:lnSpc>
            </a:pPr>
            <a:r>
              <a:rPr lang="en-US" sz="2000" dirty="0"/>
              <a:t>Good performance</a:t>
            </a:r>
          </a:p>
          <a:p>
            <a:pPr marL="1415072" lvl="1" indent="-761962" eaLnBrk="1" hangingPunct="1">
              <a:lnSpc>
                <a:spcPct val="90000"/>
              </a:lnSpc>
            </a:pPr>
            <a:r>
              <a:rPr lang="en-US" sz="2000" dirty="0"/>
              <a:t>Hard to fit in many applications</a:t>
            </a:r>
          </a:p>
          <a:p>
            <a:pPr marL="870814" indent="-870814" eaLnBrk="1" hangingPunct="1">
              <a:lnSpc>
                <a:spcPct val="90000"/>
              </a:lnSpc>
              <a:spcBef>
                <a:spcPts val="857"/>
              </a:spcBef>
            </a:pPr>
            <a:r>
              <a:rPr lang="en-US" b="1" dirty="0"/>
              <a:t>Chip antennas</a:t>
            </a:r>
          </a:p>
          <a:p>
            <a:pPr marL="1415072" lvl="1" indent="-761962" eaLnBrk="1" hangingPunct="1">
              <a:lnSpc>
                <a:spcPct val="90000"/>
              </a:lnSpc>
            </a:pPr>
            <a:r>
              <a:rPr lang="en-US" sz="2000" dirty="0"/>
              <a:t>Medium cost</a:t>
            </a:r>
          </a:p>
          <a:p>
            <a:pPr marL="1415072" lvl="1" indent="-761962" eaLnBrk="1" hangingPunct="1">
              <a:lnSpc>
                <a:spcPct val="90000"/>
              </a:lnSpc>
            </a:pPr>
            <a:r>
              <a:rPr lang="en-US" sz="2000" dirty="0"/>
              <a:t>Good performance at 2.4 GHz</a:t>
            </a:r>
          </a:p>
          <a:p>
            <a:pPr marL="1415072" lvl="1" indent="-761962" eaLnBrk="1" hangingPunct="1">
              <a:lnSpc>
                <a:spcPct val="90000"/>
              </a:lnSpc>
            </a:pPr>
            <a:r>
              <a:rPr lang="en-US" sz="2000" dirty="0"/>
              <a:t>OK performance at 868-955 MHz</a:t>
            </a:r>
          </a:p>
          <a:p>
            <a:pPr marL="1415072" lvl="1" indent="-761962" eaLnBrk="1" hangingPunct="1">
              <a:lnSpc>
                <a:spcPct val="90000"/>
              </a:lnSpc>
            </a:pPr>
            <a:r>
              <a:rPr lang="en-US" sz="2000" dirty="0"/>
              <a:t>Poor performance at 433-136 MHz</a:t>
            </a:r>
          </a:p>
          <a:p>
            <a:pPr marL="870814" indent="-870814" eaLnBrk="1" hangingPunct="1">
              <a:lnSpc>
                <a:spcPct val="90000"/>
              </a:lnSpc>
              <a:spcBef>
                <a:spcPts val="857"/>
              </a:spcBef>
            </a:pPr>
            <a:r>
              <a:rPr lang="en-US" b="1" dirty="0"/>
              <a:t>Wire / Helical antennas</a:t>
            </a:r>
          </a:p>
          <a:p>
            <a:pPr marL="1415072" lvl="1" indent="-761962" eaLnBrk="1" hangingPunct="1">
              <a:lnSpc>
                <a:spcPct val="90000"/>
              </a:lnSpc>
            </a:pPr>
            <a:r>
              <a:rPr lang="en-US" sz="2000" dirty="0"/>
              <a:t>Low cost </a:t>
            </a:r>
          </a:p>
          <a:p>
            <a:pPr marL="1415072" lvl="1" indent="-761962" eaLnBrk="1" hangingPunct="1">
              <a:lnSpc>
                <a:spcPct val="90000"/>
              </a:lnSpc>
            </a:pPr>
            <a:r>
              <a:rPr lang="en-US" sz="2000" dirty="0"/>
              <a:t>Good performance</a:t>
            </a:r>
          </a:p>
          <a:p>
            <a:pPr marL="1415072" lvl="1" indent="-761962" eaLnBrk="1" hangingPunct="1">
              <a:lnSpc>
                <a:spcPct val="90000"/>
              </a:lnSpc>
            </a:pPr>
            <a:r>
              <a:rPr lang="en-US" sz="2000" dirty="0"/>
              <a:t>Ideal at sub 433 MHz</a:t>
            </a:r>
          </a:p>
          <a:p>
            <a:pPr lvl="1"/>
            <a:endParaRPr lang="en-US" dirty="0" smtClean="0"/>
          </a:p>
          <a:p>
            <a:pPr>
              <a:buNone/>
            </a:pPr>
            <a:endParaRPr lang="en-US" dirty="0"/>
          </a:p>
        </p:txBody>
      </p:sp>
      <p:sp>
        <p:nvSpPr>
          <p:cNvPr id="4" name="Slide Number Placeholder 3"/>
          <p:cNvSpPr>
            <a:spLocks noGrp="1"/>
          </p:cNvSpPr>
          <p:nvPr>
            <p:ph type="sldNum" sz="quarter" idx="10"/>
          </p:nvPr>
        </p:nvSpPr>
        <p:spPr/>
        <p:txBody>
          <a:bodyPr/>
          <a:lstStyle/>
          <a:p>
            <a:fld id="{FABEF628-CD6A-4C1C-811B-911B8383AB22}" type="slidenum">
              <a:rPr lang="en-US" smtClean="0"/>
              <a:pPr/>
              <a:t>5</a:t>
            </a:fld>
            <a:endParaRPr lang="en-US"/>
          </a:p>
        </p:txBody>
      </p:sp>
      <p:pic>
        <p:nvPicPr>
          <p:cNvPr id="5"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607040" y="522886"/>
            <a:ext cx="3288182" cy="2478468"/>
          </a:xfrm>
          <a:prstGeom prst="rect">
            <a:avLst/>
          </a:prstGeom>
          <a:noFill/>
          <a:ln w="9525">
            <a:noFill/>
            <a:miter lim="800000"/>
            <a:headEnd/>
            <a:tailEnd/>
          </a:ln>
          <a:effectLst/>
        </p:spPr>
      </p:pic>
      <p:pic>
        <p:nvPicPr>
          <p:cNvPr id="6" name="Picture 3" descr="17">
            <a:hlinkClick r:id="rId4"/>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713721" y="3066234"/>
            <a:ext cx="2240280" cy="1487804"/>
          </a:xfrm>
          <a:prstGeom prst="rect">
            <a:avLst/>
          </a:prstGeom>
          <a:noFill/>
          <a:ln w="9525">
            <a:noFill/>
            <a:miter lim="800000"/>
            <a:headEnd/>
            <a:tailEnd/>
          </a:ln>
        </p:spPr>
      </p:pic>
      <p:pic>
        <p:nvPicPr>
          <p:cNvPr id="7" name="Picture 4" descr="?bin=133-1080828800"/>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1094721" y="5027296"/>
            <a:ext cx="1478280" cy="640080"/>
          </a:xfrm>
          <a:prstGeom prst="rect">
            <a:avLst/>
          </a:prstGeom>
          <a:noFill/>
          <a:ln w="9525">
            <a:noFill/>
            <a:miter lim="800000"/>
            <a:headEnd/>
            <a:tailEnd/>
          </a:ln>
        </p:spPr>
      </p:pic>
      <p:pic>
        <p:nvPicPr>
          <p:cNvPr id="8" name="Picture 7"/>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0347961" y="6356986"/>
            <a:ext cx="3276600" cy="632460"/>
          </a:xfrm>
          <a:prstGeom prst="rect">
            <a:avLst/>
          </a:prstGeom>
          <a:noFill/>
          <a:ln w="9525">
            <a:noFill/>
            <a:miter lim="800000"/>
            <a:headEnd/>
            <a:tailEnd/>
          </a:ln>
        </p:spPr>
      </p:pic>
    </p:spTree>
    <p:extLst>
      <p:ext uri="{BB962C8B-B14F-4D97-AF65-F5344CB8AC3E}">
        <p14:creationId xmlns="" xmlns:p14="http://schemas.microsoft.com/office/powerpoint/2010/main" val="31420324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Antenna Radiation Regions</a:t>
            </a:r>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6</a:t>
            </a:fld>
            <a:endParaRPr lang="en-US"/>
          </a:p>
        </p:txBody>
      </p:sp>
      <p:sp>
        <p:nvSpPr>
          <p:cNvPr id="6" name="Content Placeholder 5"/>
          <p:cNvSpPr>
            <a:spLocks noGrp="1"/>
          </p:cNvSpPr>
          <p:nvPr>
            <p:ph idx="1"/>
          </p:nvPr>
        </p:nvSpPr>
        <p:spPr>
          <a:xfrm>
            <a:off x="533402" y="1258162"/>
            <a:ext cx="6808893" cy="1779678"/>
          </a:xfrm>
        </p:spPr>
        <p:txBody>
          <a:bodyPr/>
          <a:lstStyle/>
          <a:p>
            <a:r>
              <a:rPr lang="en-US" sz="2600" dirty="0"/>
              <a:t>Space surrounding the antenna is usually divided in three </a:t>
            </a:r>
            <a:r>
              <a:rPr lang="en-US" sz="2600" dirty="0" smtClean="0"/>
              <a:t>regions as </a:t>
            </a:r>
            <a:r>
              <a:rPr lang="en-US" sz="2600" dirty="0"/>
              <a:t>functions of dimensions and wavelength of operation</a:t>
            </a:r>
          </a:p>
        </p:txBody>
      </p:sp>
      <p:sp>
        <p:nvSpPr>
          <p:cNvPr id="9" name="Content Placeholder 5"/>
          <p:cNvSpPr txBox="1">
            <a:spLocks/>
          </p:cNvSpPr>
          <p:nvPr/>
        </p:nvSpPr>
        <p:spPr bwMode="auto">
          <a:xfrm>
            <a:off x="319044" y="4876916"/>
            <a:ext cx="7770706" cy="2145438"/>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marL="285750" indent="-285750">
              <a:buFont typeface="Arial" panose="020B0604020202020204" pitchFamily="34" charset="0"/>
              <a:buChar char="•"/>
            </a:pPr>
            <a:r>
              <a:rPr lang="en-US" sz="2400" dirty="0" smtClean="0"/>
              <a:t>Electric </a:t>
            </a:r>
            <a:r>
              <a:rPr lang="en-US" sz="2400" dirty="0"/>
              <a:t>and magnetic fields are perpendicular to each other</a:t>
            </a:r>
          </a:p>
          <a:p>
            <a:pPr marL="285750" indent="-285750">
              <a:buFont typeface="Arial" panose="020B0604020202020204" pitchFamily="34" charset="0"/>
              <a:buChar char="•"/>
            </a:pPr>
            <a:r>
              <a:rPr lang="en-US" sz="2400" dirty="0"/>
              <a:t>Electric and magnetic field amplitude drops as 1/r</a:t>
            </a:r>
          </a:p>
          <a:p>
            <a:pPr marL="324288" indent="-324288" defTabSz="1306220" eaLnBrk="0" hangingPunct="0">
              <a:spcBef>
                <a:spcPts val="1143"/>
              </a:spcBef>
              <a:buFontTx/>
              <a:buChar char="•"/>
              <a:defRPr/>
            </a:pPr>
            <a:r>
              <a:rPr lang="en-US" sz="2400" dirty="0" err="1" smtClean="0"/>
              <a:t>E.g</a:t>
            </a:r>
            <a:r>
              <a:rPr lang="en-US" sz="2400" dirty="0" smtClean="0"/>
              <a:t> a </a:t>
            </a:r>
            <a:r>
              <a:rPr lang="en-US" sz="2400" dirty="0"/>
              <a:t>2 </a:t>
            </a:r>
            <a:r>
              <a:rPr lang="en-US" sz="2400" dirty="0" err="1"/>
              <a:t>ft</a:t>
            </a:r>
            <a:r>
              <a:rPr lang="en-US" sz="2400" dirty="0"/>
              <a:t> diameter dish operating at 10GHz would have the start of far-field region at 24m.</a:t>
            </a:r>
          </a:p>
          <a:p>
            <a:pPr marL="324288" indent="-324288" defTabSz="1306220" eaLnBrk="0" hangingPunct="0">
              <a:spcBef>
                <a:spcPts val="1143"/>
              </a:spcBef>
              <a:buFontTx/>
              <a:buChar char="•"/>
              <a:defRPr/>
            </a:pPr>
            <a:endParaRPr lang="en-US" kern="0" dirty="0">
              <a:latin typeface="+mn-lt"/>
              <a:cs typeface="+mn-cs"/>
            </a:endParaRPr>
          </a:p>
        </p:txBody>
      </p:sp>
      <p:pic>
        <p:nvPicPr>
          <p:cNvPr id="31746" name="Picture 2"/>
          <p:cNvPicPr>
            <a:picLocks noChangeAspect="1" noChangeArrowheads="1"/>
          </p:cNvPicPr>
          <p:nvPr/>
        </p:nvPicPr>
        <p:blipFill>
          <a:blip r:embed="rId2" cstate="print"/>
          <a:srcRect/>
          <a:stretch>
            <a:fillRect/>
          </a:stretch>
        </p:blipFill>
        <p:spPr bwMode="auto">
          <a:xfrm>
            <a:off x="7228840" y="1156968"/>
            <a:ext cx="6675120" cy="3863340"/>
          </a:xfrm>
          <a:prstGeom prst="rect">
            <a:avLst/>
          </a:prstGeom>
          <a:noFill/>
          <a:ln w="9525">
            <a:noFill/>
            <a:miter lim="800000"/>
            <a:headEnd/>
            <a:tailEnd/>
          </a:ln>
        </p:spPr>
      </p:pic>
      <p:sp>
        <p:nvSpPr>
          <p:cNvPr id="11" name="Slide Number Placeholder 3"/>
          <p:cNvSpPr txBox="1">
            <a:spLocks/>
          </p:cNvSpPr>
          <p:nvPr/>
        </p:nvSpPr>
        <p:spPr bwMode="auto">
          <a:xfrm>
            <a:off x="4416218" y="7127875"/>
            <a:ext cx="2343571" cy="461645"/>
          </a:xfrm>
          <a:prstGeom prst="rect">
            <a:avLst/>
          </a:prstGeom>
          <a:noFill/>
          <a:ln w="9525">
            <a:noFill/>
            <a:miter lim="800000"/>
            <a:headEnd/>
            <a:tailEnd/>
          </a:ln>
          <a:effectLst/>
        </p:spPr>
        <p:txBody>
          <a:bodyPr vert="horz" wrap="square" lIns="130622" tIns="65311" rIns="130622" bIns="65311" numCol="1" anchor="t" anchorCtr="0" compatLnSpc="1">
            <a:prstTxWarp prst="textNoShape">
              <a:avLst/>
            </a:prstTxWarp>
          </a:bodyPr>
          <a:lstStyle/>
          <a:p>
            <a:pPr algn="r" defTabSz="1306220">
              <a:defRPr/>
            </a:pPr>
            <a:r>
              <a:rPr lang="en-US" sz="2000" b="1" dirty="0">
                <a:solidFill>
                  <a:schemeClr val="tx2">
                    <a:lumMod val="60000"/>
                    <a:lumOff val="40000"/>
                  </a:schemeClr>
                </a:solidFill>
              </a:rPr>
              <a:t>From Balanis</a:t>
            </a:r>
          </a:p>
        </p:txBody>
      </p:sp>
      <p:pic>
        <p:nvPicPr>
          <p:cNvPr id="12" name="Picture 11" descr="TechDays-logo-4c-2.eps"/>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
        <p:nvSpPr>
          <p:cNvPr id="10" name="Content Placeholder 5"/>
          <p:cNvSpPr txBox="1">
            <a:spLocks/>
          </p:cNvSpPr>
          <p:nvPr/>
        </p:nvSpPr>
        <p:spPr bwMode="auto">
          <a:xfrm>
            <a:off x="319044" y="3511407"/>
            <a:ext cx="7770706" cy="1072719"/>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r>
              <a:rPr lang="en-US" sz="2400" dirty="0" smtClean="0"/>
              <a:t>Typically we are only interested in the far-field</a:t>
            </a:r>
          </a:p>
          <a:p>
            <a:r>
              <a:rPr lang="en-US" sz="2400" dirty="0" smtClean="0"/>
              <a:t> region of the antenna for practical purposes</a:t>
            </a:r>
            <a:endParaRPr lang="en-US" sz="2400" dirty="0"/>
          </a:p>
          <a:p>
            <a:pPr marL="324288" indent="-324288" defTabSz="1306220" eaLnBrk="0" hangingPunct="0">
              <a:spcBef>
                <a:spcPts val="1143"/>
              </a:spcBef>
              <a:buFontTx/>
              <a:buChar char="•"/>
              <a:defRPr/>
            </a:pPr>
            <a:endParaRPr lang="en-US" kern="0" dirty="0">
              <a:latin typeface="+mn-lt"/>
              <a:cs typeface="+mn-cs"/>
            </a:endParaRPr>
          </a:p>
        </p:txBody>
      </p:sp>
    </p:spTree>
    <p:extLst>
      <p:ext uri="{BB962C8B-B14F-4D97-AF65-F5344CB8AC3E}">
        <p14:creationId xmlns="" xmlns:p14="http://schemas.microsoft.com/office/powerpoint/2010/main" val="37556716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Isotropic radiator</a:t>
            </a:r>
            <a:endParaRPr lang="en-US" dirty="0"/>
          </a:p>
        </p:txBody>
      </p:sp>
      <p:sp>
        <p:nvSpPr>
          <p:cNvPr id="3" name="Content Placeholder 2"/>
          <p:cNvSpPr>
            <a:spLocks noGrp="1"/>
          </p:cNvSpPr>
          <p:nvPr>
            <p:ph idx="1"/>
          </p:nvPr>
        </p:nvSpPr>
        <p:spPr/>
        <p:txBody>
          <a:bodyPr/>
          <a:lstStyle/>
          <a:p>
            <a:r>
              <a:rPr lang="en-US" sz="2400" dirty="0" smtClean="0"/>
              <a:t>An isotropic source radiates in all direction uniformly</a:t>
            </a:r>
          </a:p>
          <a:p>
            <a:r>
              <a:rPr lang="en-US" sz="2400" dirty="0" smtClean="0"/>
              <a:t>The radiated power goes through a sphere in all directions with same intensity</a:t>
            </a:r>
          </a:p>
          <a:p>
            <a:r>
              <a:rPr lang="en-US" sz="2400" dirty="0" smtClean="0"/>
              <a:t>Power </a:t>
            </a:r>
            <a:r>
              <a:rPr lang="en-US" sz="2400" dirty="0"/>
              <a:t>and energy bearing EM waves are used to transport information signals through a wireless medium. </a:t>
            </a:r>
            <a:r>
              <a:rPr lang="en-US" sz="2400" b="1" dirty="0" err="1"/>
              <a:t>Poynting</a:t>
            </a:r>
            <a:r>
              <a:rPr lang="en-US" sz="2400" b="1" dirty="0"/>
              <a:t> vector </a:t>
            </a:r>
            <a:r>
              <a:rPr lang="en-US" sz="2400" dirty="0"/>
              <a:t>is a quantity used to describe the power in the EM wave.</a:t>
            </a:r>
          </a:p>
          <a:p>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7</a:t>
            </a:fld>
            <a:endParaRPr lang="en-US"/>
          </a:p>
        </p:txBody>
      </p:sp>
      <p:pic>
        <p:nvPicPr>
          <p:cNvPr id="5" name="Picture 1"/>
          <p:cNvPicPr>
            <a:picLocks noChangeAspect="1" noChangeArrowheads="1"/>
          </p:cNvPicPr>
          <p:nvPr/>
        </p:nvPicPr>
        <p:blipFill>
          <a:blip r:embed="rId3" cstate="print"/>
          <a:srcRect/>
          <a:stretch>
            <a:fillRect/>
          </a:stretch>
        </p:blipFill>
        <p:spPr bwMode="auto">
          <a:xfrm>
            <a:off x="569697" y="3565370"/>
            <a:ext cx="6047690" cy="4091564"/>
          </a:xfrm>
          <a:prstGeom prst="rect">
            <a:avLst/>
          </a:prstGeom>
          <a:noFill/>
          <a:ln w="9525">
            <a:noFill/>
            <a:miter lim="800000"/>
            <a:headEnd/>
            <a:tailEnd/>
          </a:ln>
        </p:spPr>
      </p:pic>
      <p:sp>
        <p:nvSpPr>
          <p:cNvPr id="6" name="Title 1"/>
          <p:cNvSpPr txBox="1">
            <a:spLocks/>
          </p:cNvSpPr>
          <p:nvPr/>
        </p:nvSpPr>
        <p:spPr bwMode="auto">
          <a:xfrm>
            <a:off x="745943" y="3000186"/>
            <a:ext cx="5695198" cy="832225"/>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p>
            <a:pPr algn="just" eaLnBrk="0" hangingPunct="0">
              <a:lnSpc>
                <a:spcPct val="85000"/>
              </a:lnSpc>
            </a:pPr>
            <a:r>
              <a:rPr lang="en-US" sz="1600" b="1" dirty="0" smtClean="0">
                <a:latin typeface="Courier New" pitchFamily="49" charset="0"/>
                <a:cs typeface="Courier New" pitchFamily="49" charset="0"/>
              </a:rPr>
              <a:t>Geometry describing a unit solid angle – </a:t>
            </a:r>
            <a:r>
              <a:rPr lang="en-US" sz="1600" b="1" dirty="0" err="1" smtClean="0">
                <a:latin typeface="Courier New" pitchFamily="49" charset="0"/>
                <a:cs typeface="Courier New" pitchFamily="49" charset="0"/>
              </a:rPr>
              <a:t>Steradian</a:t>
            </a:r>
            <a:r>
              <a:rPr lang="en-US" sz="1600" b="1" dirty="0" smtClean="0">
                <a:latin typeface="Courier New" pitchFamily="49" charset="0"/>
                <a:cs typeface="Courier New" pitchFamily="49" charset="0"/>
              </a:rPr>
              <a:t>.</a:t>
            </a:r>
          </a:p>
        </p:txBody>
      </p:sp>
      <p:graphicFrame>
        <p:nvGraphicFramePr>
          <p:cNvPr id="7" name="Object 6"/>
          <p:cNvGraphicFramePr>
            <a:graphicFrameLocks noChangeAspect="1"/>
          </p:cNvGraphicFramePr>
          <p:nvPr>
            <p:extLst>
              <p:ext uri="{D42A27DB-BD31-4B8C-83A1-F6EECF244321}">
                <p14:modId xmlns="" xmlns:p14="http://schemas.microsoft.com/office/powerpoint/2010/main" val="2818201225"/>
              </p:ext>
            </p:extLst>
          </p:nvPr>
        </p:nvGraphicFramePr>
        <p:xfrm>
          <a:off x="8715389" y="3028222"/>
          <a:ext cx="2030506" cy="1074296"/>
        </p:xfrm>
        <a:graphic>
          <a:graphicData uri="http://schemas.openxmlformats.org/presentationml/2006/ole">
            <p:oleObj spid="_x0000_s10298" name="Equation" r:id="rId4" imgW="571320" imgH="393480" progId="Equation.3">
              <p:embed/>
            </p:oleObj>
          </a:graphicData>
        </a:graphic>
      </p:graphicFrame>
      <p:sp>
        <p:nvSpPr>
          <p:cNvPr id="8" name="Content Placeholder 5"/>
          <p:cNvSpPr txBox="1">
            <a:spLocks/>
          </p:cNvSpPr>
          <p:nvPr/>
        </p:nvSpPr>
        <p:spPr bwMode="auto">
          <a:xfrm>
            <a:off x="8473341" y="4131975"/>
            <a:ext cx="3763482" cy="613619"/>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Where U (W/unit solid angle)is the radiation intensity</a:t>
            </a:r>
            <a:endParaRPr lang="en-US" kern="0" dirty="0">
              <a:latin typeface="+mn-lt"/>
              <a:cs typeface="+mn-cs"/>
            </a:endParaRPr>
          </a:p>
        </p:txBody>
      </p:sp>
      <p:sp>
        <p:nvSpPr>
          <p:cNvPr id="9" name="Content Placeholder 5"/>
          <p:cNvSpPr txBox="1">
            <a:spLocks/>
          </p:cNvSpPr>
          <p:nvPr/>
        </p:nvSpPr>
        <p:spPr bwMode="auto">
          <a:xfrm>
            <a:off x="8141647" y="5083093"/>
            <a:ext cx="4902000" cy="1056117"/>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A 2W isotropic radiator will have 160nW/m^2 power density at 1km away from source.</a:t>
            </a:r>
            <a:endParaRPr lang="en-US" kern="0" dirty="0">
              <a:latin typeface="+mn-lt"/>
              <a:cs typeface="+mn-cs"/>
            </a:endParaRPr>
          </a:p>
        </p:txBody>
      </p:sp>
      <p:pic>
        <p:nvPicPr>
          <p:cNvPr id="11" name="Picture 10"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0466767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Non-Isotropic radiator</a:t>
            </a:r>
            <a:endParaRPr lang="en-US" dirty="0"/>
          </a:p>
        </p:txBody>
      </p:sp>
      <p:sp>
        <p:nvSpPr>
          <p:cNvPr id="3" name="Content Placeholder 2"/>
          <p:cNvSpPr>
            <a:spLocks noGrp="1"/>
          </p:cNvSpPr>
          <p:nvPr>
            <p:ph idx="1"/>
          </p:nvPr>
        </p:nvSpPr>
        <p:spPr>
          <a:xfrm>
            <a:off x="533401" y="1258162"/>
            <a:ext cx="13548360" cy="2816297"/>
          </a:xfrm>
        </p:spPr>
        <p:txBody>
          <a:bodyPr/>
          <a:lstStyle/>
          <a:p>
            <a:r>
              <a:rPr lang="en-US" dirty="0" smtClean="0"/>
              <a:t>A non-isotropic source doesn't not have same radiation intensity in all direction.</a:t>
            </a:r>
          </a:p>
          <a:p>
            <a:r>
              <a:rPr lang="en-US" dirty="0" smtClean="0"/>
              <a:t>A non-isotropic antenna concentrates power in a desired direction more than any other.</a:t>
            </a:r>
          </a:p>
          <a:p>
            <a:r>
              <a:rPr lang="en-US" dirty="0" smtClean="0"/>
              <a:t>Hence, the term </a:t>
            </a:r>
            <a:r>
              <a:rPr lang="en-US" b="1" dirty="0" smtClean="0"/>
              <a:t>directivity</a:t>
            </a:r>
            <a:r>
              <a:rPr lang="en-US" dirty="0" smtClean="0"/>
              <a:t> is associated with non-isotropic sources.</a:t>
            </a:r>
          </a:p>
          <a:p>
            <a:r>
              <a:rPr lang="en-US" b="1" dirty="0"/>
              <a:t>Directivity </a:t>
            </a:r>
            <a:r>
              <a:rPr lang="en-US" dirty="0"/>
              <a:t>is the antenna’s ability to focus energy in a desired direction when transmitting or to receiving maximally. An antenna that radiates more or less equally in any orthogonal plane is called an </a:t>
            </a:r>
            <a:r>
              <a:rPr lang="en-US" b="1" dirty="0"/>
              <a:t>omnidirectional</a:t>
            </a:r>
            <a:r>
              <a:rPr lang="en-US" dirty="0"/>
              <a:t> antenna where as </a:t>
            </a:r>
            <a:r>
              <a:rPr lang="en-US" b="1" dirty="0"/>
              <a:t>isotropic</a:t>
            </a:r>
            <a:r>
              <a:rPr lang="en-US" dirty="0"/>
              <a:t> radiator is a hypothetical lossless antenna radiating in all </a:t>
            </a:r>
            <a:r>
              <a:rPr lang="en-US" dirty="0" smtClean="0"/>
              <a:t>directions</a:t>
            </a:r>
          </a:p>
          <a:p>
            <a:r>
              <a:rPr lang="en-US" b="1" dirty="0" smtClean="0"/>
              <a:t>Directivity</a:t>
            </a:r>
            <a:r>
              <a:rPr lang="en-US" dirty="0" smtClean="0"/>
              <a:t> is the ratio of radiation intensity of an antenna w.r.t an isotropic radiator.</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8</a:t>
            </a:fld>
            <a:endParaRPr lang="en-US" dirty="0"/>
          </a:p>
        </p:txBody>
      </p:sp>
      <p:graphicFrame>
        <p:nvGraphicFramePr>
          <p:cNvPr id="7" name="Object 6"/>
          <p:cNvGraphicFramePr>
            <a:graphicFrameLocks noChangeAspect="1"/>
          </p:cNvGraphicFramePr>
          <p:nvPr>
            <p:extLst>
              <p:ext uri="{D42A27DB-BD31-4B8C-83A1-F6EECF244321}">
                <p14:modId xmlns="" xmlns:p14="http://schemas.microsoft.com/office/powerpoint/2010/main" val="1808142760"/>
              </p:ext>
            </p:extLst>
          </p:nvPr>
        </p:nvGraphicFramePr>
        <p:xfrm>
          <a:off x="9333953" y="4360208"/>
          <a:ext cx="3113087" cy="1073150"/>
        </p:xfrm>
        <a:graphic>
          <a:graphicData uri="http://schemas.openxmlformats.org/presentationml/2006/ole">
            <p:oleObj spid="_x0000_s11374" name="Equation" r:id="rId3" imgW="876240" imgH="393480" progId="Equation.3">
              <p:embed/>
            </p:oleObj>
          </a:graphicData>
        </a:graphic>
      </p:graphicFrame>
      <p:sp>
        <p:nvSpPr>
          <p:cNvPr id="8" name="Content Placeholder 5"/>
          <p:cNvSpPr txBox="1">
            <a:spLocks/>
          </p:cNvSpPr>
          <p:nvPr/>
        </p:nvSpPr>
        <p:spPr bwMode="auto">
          <a:xfrm>
            <a:off x="9481870" y="5752905"/>
            <a:ext cx="3763482" cy="613619"/>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Where U (W/unit solid angle)is the radiation intensity</a:t>
            </a:r>
            <a:endParaRPr lang="en-US" kern="0" dirty="0">
              <a:latin typeface="+mn-lt"/>
              <a:cs typeface="+mn-cs"/>
            </a:endParaRPr>
          </a:p>
        </p:txBody>
      </p:sp>
      <p:graphicFrame>
        <p:nvGraphicFramePr>
          <p:cNvPr id="10" name="Object 9"/>
          <p:cNvGraphicFramePr>
            <a:graphicFrameLocks noChangeAspect="1"/>
          </p:cNvGraphicFramePr>
          <p:nvPr>
            <p:extLst>
              <p:ext uri="{D42A27DB-BD31-4B8C-83A1-F6EECF244321}">
                <p14:modId xmlns="" xmlns:p14="http://schemas.microsoft.com/office/powerpoint/2010/main" val="2255539218"/>
              </p:ext>
            </p:extLst>
          </p:nvPr>
        </p:nvGraphicFramePr>
        <p:xfrm>
          <a:off x="874806" y="4252484"/>
          <a:ext cx="4060825" cy="1211262"/>
        </p:xfrm>
        <a:graphic>
          <a:graphicData uri="http://schemas.openxmlformats.org/presentationml/2006/ole">
            <p:oleObj spid="_x0000_s11375" name="Equation" r:id="rId4" imgW="1143000" imgH="444240" progId="Equation.3">
              <p:embed/>
            </p:oleObj>
          </a:graphicData>
        </a:graphic>
      </p:graphicFrame>
      <p:sp>
        <p:nvSpPr>
          <p:cNvPr id="11" name="Content Placeholder 5"/>
          <p:cNvSpPr txBox="1">
            <a:spLocks/>
          </p:cNvSpPr>
          <p:nvPr/>
        </p:nvSpPr>
        <p:spPr bwMode="auto">
          <a:xfrm>
            <a:off x="303704" y="5754123"/>
            <a:ext cx="8075507" cy="613619"/>
          </a:xfrm>
          <a:prstGeom prst="rect">
            <a:avLst/>
          </a:prstGeom>
          <a:noFill/>
          <a:ln w="9525" algn="ctr">
            <a:noFill/>
            <a:miter lim="800000"/>
            <a:headEnd/>
            <a:tailEnd/>
          </a:ln>
        </p:spPr>
        <p:txBody>
          <a:bodyPr vert="horz" wrap="square" lIns="130622" tIns="65311" rIns="130622" bIns="65311" numCol="1" anchor="t" anchorCtr="0" compatLnSpc="1">
            <a:prstTxWarp prst="textNoShape">
              <a:avLst/>
            </a:prstTxWarp>
          </a:bodyPr>
          <a:lstStyle/>
          <a:p>
            <a:pPr defTabSz="1306220" eaLnBrk="0" hangingPunct="0">
              <a:spcBef>
                <a:spcPts val="1143"/>
              </a:spcBef>
              <a:defRPr/>
            </a:pPr>
            <a:r>
              <a:rPr lang="en-US" kern="0" dirty="0" smtClean="0">
                <a:latin typeface="+mn-lt"/>
                <a:cs typeface="+mn-cs"/>
              </a:rPr>
              <a:t>In general an antenna with 6dBi specification of directivity means that the intensity is 6dB more in the maximum direction of radiation compared with an isotropic antenna</a:t>
            </a:r>
            <a:endParaRPr lang="en-US" kern="0" dirty="0">
              <a:latin typeface="+mn-lt"/>
              <a:cs typeface="+mn-cs"/>
            </a:endParaRPr>
          </a:p>
        </p:txBody>
      </p:sp>
      <p:pic>
        <p:nvPicPr>
          <p:cNvPr id="12" name="Picture 11"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2698203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Non-Isotropic radiator - Example</a:t>
            </a:r>
            <a:endParaRPr lang="en-US" dirty="0"/>
          </a:p>
        </p:txBody>
      </p:sp>
      <p:sp>
        <p:nvSpPr>
          <p:cNvPr id="3" name="Content Placeholder 2"/>
          <p:cNvSpPr>
            <a:spLocks noGrp="1"/>
          </p:cNvSpPr>
          <p:nvPr>
            <p:ph idx="1"/>
          </p:nvPr>
        </p:nvSpPr>
        <p:spPr>
          <a:xfrm>
            <a:off x="533401" y="1258162"/>
            <a:ext cx="13548360" cy="2816297"/>
          </a:xfrm>
        </p:spPr>
        <p:txBody>
          <a:bodyPr/>
          <a:lstStyle/>
          <a:p>
            <a:r>
              <a:rPr lang="en-US" sz="2400" dirty="0" smtClean="0"/>
              <a:t>What is the power density of a 2W non-isotropic source at 2km if the directivity is 50 in the maximum beam direction?</a:t>
            </a:r>
          </a:p>
          <a:p>
            <a:r>
              <a:rPr lang="en-US" sz="2400" dirty="0" smtClean="0"/>
              <a:t>What is the directivity in </a:t>
            </a:r>
            <a:r>
              <a:rPr lang="en-US" sz="2400" dirty="0" err="1" smtClean="0"/>
              <a:t>dBi</a:t>
            </a:r>
            <a:r>
              <a:rPr lang="en-US" sz="2400" dirty="0" smtClean="0"/>
              <a:t>?</a:t>
            </a:r>
            <a:endParaRPr lang="en-US" sz="2400" dirty="0"/>
          </a:p>
          <a:p>
            <a:endParaRPr lang="en-US" dirty="0"/>
          </a:p>
          <a:p>
            <a:endParaRPr lang="en-US" dirty="0"/>
          </a:p>
        </p:txBody>
      </p:sp>
      <p:sp>
        <p:nvSpPr>
          <p:cNvPr id="4" name="Slide Number Placeholder 3"/>
          <p:cNvSpPr>
            <a:spLocks noGrp="1"/>
          </p:cNvSpPr>
          <p:nvPr>
            <p:ph type="sldNum" sz="quarter" idx="10"/>
          </p:nvPr>
        </p:nvSpPr>
        <p:spPr/>
        <p:txBody>
          <a:bodyPr/>
          <a:lstStyle/>
          <a:p>
            <a:fld id="{3B20521C-F793-4067-BB07-C7AF74E21EF3}" type="slidenum">
              <a:rPr lang="en-US" smtClean="0"/>
              <a:pPr/>
              <a:t>9</a:t>
            </a:fld>
            <a:endParaRPr lang="en-US"/>
          </a:p>
        </p:txBody>
      </p:sp>
      <p:graphicFrame>
        <p:nvGraphicFramePr>
          <p:cNvPr id="7" name="Object 6"/>
          <p:cNvGraphicFramePr>
            <a:graphicFrameLocks noChangeAspect="1"/>
          </p:cNvGraphicFramePr>
          <p:nvPr>
            <p:extLst>
              <p:ext uri="{D42A27DB-BD31-4B8C-83A1-F6EECF244321}">
                <p14:modId xmlns="" xmlns:p14="http://schemas.microsoft.com/office/powerpoint/2010/main" val="87231679"/>
              </p:ext>
            </p:extLst>
          </p:nvPr>
        </p:nvGraphicFramePr>
        <p:xfrm>
          <a:off x="768350" y="2974602"/>
          <a:ext cx="10512425" cy="1073150"/>
        </p:xfrm>
        <a:graphic>
          <a:graphicData uri="http://schemas.openxmlformats.org/presentationml/2006/ole">
            <p:oleObj spid="_x0000_s12392" name="Equation" r:id="rId3" imgW="2958840" imgH="393480" progId="Equation.3">
              <p:embed/>
            </p:oleObj>
          </a:graphicData>
        </a:graphic>
      </p:graphicFrame>
      <p:graphicFrame>
        <p:nvGraphicFramePr>
          <p:cNvPr id="10" name="Object 9"/>
          <p:cNvGraphicFramePr>
            <a:graphicFrameLocks noChangeAspect="1"/>
          </p:cNvGraphicFramePr>
          <p:nvPr>
            <p:extLst>
              <p:ext uri="{D42A27DB-BD31-4B8C-83A1-F6EECF244321}">
                <p14:modId xmlns="" xmlns:p14="http://schemas.microsoft.com/office/powerpoint/2010/main" val="2869775194"/>
              </p:ext>
            </p:extLst>
          </p:nvPr>
        </p:nvGraphicFramePr>
        <p:xfrm>
          <a:off x="1129459" y="5042640"/>
          <a:ext cx="5865813" cy="622300"/>
        </p:xfrm>
        <a:graphic>
          <a:graphicData uri="http://schemas.openxmlformats.org/presentationml/2006/ole">
            <p:oleObj spid="_x0000_s12393" name="Equation" r:id="rId4" imgW="1650960" imgH="228600" progId="Equation.3">
              <p:embed/>
            </p:oleObj>
          </a:graphicData>
        </a:graphic>
      </p:graphicFrame>
      <p:pic>
        <p:nvPicPr>
          <p:cNvPr id="9" name="Picture 8" descr="TechDays-logo-4c-2.eps"/>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11905395" y="237347"/>
            <a:ext cx="2389893" cy="722869"/>
          </a:xfrm>
          <a:prstGeom prst="rect">
            <a:avLst/>
          </a:prstGeom>
        </p:spPr>
      </p:pic>
    </p:spTree>
    <p:extLst>
      <p:ext uri="{BB962C8B-B14F-4D97-AF65-F5344CB8AC3E}">
        <p14:creationId xmlns="" xmlns:p14="http://schemas.microsoft.com/office/powerpoint/2010/main" val="3321574862"/>
      </p:ext>
    </p:extLst>
  </p:cSld>
  <p:clrMapOvr>
    <a:masterClrMapping/>
  </p:clrMapOvr>
  <p:timing>
    <p:tnLst>
      <p:par>
        <p:cTn id="1" dur="indefinite" restart="never" nodeType="tmRoot"/>
      </p:par>
    </p:tnLst>
  </p:timing>
</p:sld>
</file>

<file path=ppt/theme/theme1.xml><?xml version="1.0" encoding="utf-8"?>
<a:theme xmlns:a="http://schemas.openxmlformats.org/drawingml/2006/main" name="FinalPowerpoint">
  <a:themeElements>
    <a:clrScheme name="Custom 1">
      <a:dk1>
        <a:srgbClr val="000000"/>
      </a:dk1>
      <a:lt1>
        <a:srgbClr val="FFFFFF"/>
      </a:lt1>
      <a:dk2>
        <a:srgbClr val="DE0000"/>
      </a:dk2>
      <a:lt2>
        <a:srgbClr val="808080"/>
      </a:lt2>
      <a:accent1>
        <a:srgbClr val="DE0000"/>
      </a:accent1>
      <a:accent2>
        <a:srgbClr val="AEAEAE"/>
      </a:accent2>
      <a:accent3>
        <a:srgbClr val="117788"/>
      </a:accent3>
      <a:accent4>
        <a:srgbClr val="404040"/>
      </a:accent4>
      <a:accent5>
        <a:srgbClr val="7F7F7F"/>
      </a:accent5>
      <a:accent6>
        <a:srgbClr val="32B4CE"/>
      </a:accent6>
      <a:hlink>
        <a:srgbClr val="DE0000"/>
      </a:hlink>
      <a:folHlink>
        <a:srgbClr val="AAAAAA"/>
      </a:folHlink>
    </a:clrScheme>
    <a:fontScheme name="Final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FinalPowerpoint 1">
        <a:dk1>
          <a:srgbClr val="000000"/>
        </a:dk1>
        <a:lt1>
          <a:srgbClr val="FFFFFF"/>
        </a:lt1>
        <a:dk2>
          <a:srgbClr val="FF0000"/>
        </a:dk2>
        <a:lt2>
          <a:srgbClr val="808080"/>
        </a:lt2>
        <a:accent1>
          <a:srgbClr val="AAAAAA"/>
        </a:accent1>
        <a:accent2>
          <a:srgbClr val="000000"/>
        </a:accent2>
        <a:accent3>
          <a:srgbClr val="FFFFFF"/>
        </a:accent3>
        <a:accent4>
          <a:srgbClr val="000000"/>
        </a:accent4>
        <a:accent5>
          <a:srgbClr val="D2D2D2"/>
        </a:accent5>
        <a:accent6>
          <a:srgbClr val="000000"/>
        </a:accent6>
        <a:hlink>
          <a:srgbClr val="FF0000"/>
        </a:hlink>
        <a:folHlink>
          <a:srgbClr val="AAAAAA"/>
        </a:folHlink>
      </a:clrScheme>
      <a:clrMap bg1="lt1" tx1="dk1" bg2="lt2" tx2="dk2" accent1="accent1" accent2="accent2" accent3="accent3" accent4="accent4" accent5="accent5" accent6="accent6" hlink="hlink" folHlink="folHlink"/>
    </a:extraClrScheme>
    <a:extraClrScheme>
      <a:clrScheme name="FinalPowerpoint 2">
        <a:dk1>
          <a:srgbClr val="AAAAAA"/>
        </a:dk1>
        <a:lt1>
          <a:srgbClr val="FFFFFF"/>
        </a:lt1>
        <a:dk2>
          <a:srgbClr val="000000"/>
        </a:dk2>
        <a:lt2>
          <a:srgbClr val="FFFFFF"/>
        </a:lt2>
        <a:accent1>
          <a:srgbClr val="AAAAAA"/>
        </a:accent1>
        <a:accent2>
          <a:srgbClr val="FFFFFF"/>
        </a:accent2>
        <a:accent3>
          <a:srgbClr val="AAAAAA"/>
        </a:accent3>
        <a:accent4>
          <a:srgbClr val="DADADA"/>
        </a:accent4>
        <a:accent5>
          <a:srgbClr val="D2D2D2"/>
        </a:accent5>
        <a:accent6>
          <a:srgbClr val="E7E7E7"/>
        </a:accent6>
        <a:hlink>
          <a:srgbClr val="AAAAAA"/>
        </a:hlink>
        <a:folHlink>
          <a:srgbClr val="FF0000"/>
        </a:folHlink>
      </a:clrScheme>
      <a:clrMap bg1="dk2" tx1="lt1" bg2="dk1" tx2="lt2" accent1="accent1" accent2="accent2" accent3="accent3" accent4="accent4" accent5="accent5" accent6="accent6" hlink="hlink" folHlink="folHlink"/>
    </a:extraClrScheme>
    <a:extraClrScheme>
      <a:clrScheme name="FinalPowerpoint 3">
        <a:dk1>
          <a:srgbClr val="808080"/>
        </a:dk1>
        <a:lt1>
          <a:srgbClr val="FFFFFF"/>
        </a:lt1>
        <a:dk2>
          <a:srgbClr val="AAAAAA"/>
        </a:dk2>
        <a:lt2>
          <a:srgbClr val="000000"/>
        </a:lt2>
        <a:accent1>
          <a:srgbClr val="000000"/>
        </a:accent1>
        <a:accent2>
          <a:srgbClr val="AAAAAA"/>
        </a:accent2>
        <a:accent3>
          <a:srgbClr val="D2D2D2"/>
        </a:accent3>
        <a:accent4>
          <a:srgbClr val="DADADA"/>
        </a:accent4>
        <a:accent5>
          <a:srgbClr val="AAAAAA"/>
        </a:accent5>
        <a:accent6>
          <a:srgbClr val="9A9A9A"/>
        </a:accent6>
        <a:hlink>
          <a:srgbClr val="FF0000"/>
        </a:hlink>
        <a:folHlink>
          <a:srgbClr val="FFFFFF"/>
        </a:folHlink>
      </a:clrScheme>
      <a:clrMap bg1="dk2" tx1="lt1" bg2="dk1" tx2="lt2" accent1="accent1" accent2="accent2" accent3="accent3" accent4="accent4" accent5="accent5" accent6="accent6" hlink="hlink" folHlink="folHlink"/>
    </a:extraClrScheme>
    <a:extraClrScheme>
      <a:clrScheme name="FinalPowerpoint 4">
        <a:dk1>
          <a:srgbClr val="000000"/>
        </a:dk1>
        <a:lt1>
          <a:srgbClr val="FF0000"/>
        </a:lt1>
        <a:dk2>
          <a:srgbClr val="FFFFFF"/>
        </a:dk2>
        <a:lt2>
          <a:srgbClr val="000000"/>
        </a:lt2>
        <a:accent1>
          <a:srgbClr val="AAAAAA"/>
        </a:accent1>
        <a:accent2>
          <a:srgbClr val="FFFFFF"/>
        </a:accent2>
        <a:accent3>
          <a:srgbClr val="FFAAAA"/>
        </a:accent3>
        <a:accent4>
          <a:srgbClr val="000000"/>
        </a:accent4>
        <a:accent5>
          <a:srgbClr val="D2D2D2"/>
        </a:accent5>
        <a:accent6>
          <a:srgbClr val="E7E7E7"/>
        </a:accent6>
        <a:hlink>
          <a:srgbClr val="000000"/>
        </a:hlink>
        <a:folHlink>
          <a:srgbClr val="AAAAA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9F876E1E1ECC44B7AEB038587DA72F" ma:contentTypeVersion="0" ma:contentTypeDescription="Create a new document." ma:contentTypeScope="" ma:versionID="ec15ac77968d0512ff10bcc44cf97eb4">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3601A5B6-97C0-4FEF-9EDE-BE51B889BC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16A2179B-82D4-4349-B38B-04BB60DF473C}">
  <ds:schemaRefs>
    <ds:schemaRef ds:uri="http://schemas.microsoft.com/sharepoint/v3/contenttype/forms"/>
  </ds:schemaRefs>
</ds:datastoreItem>
</file>

<file path=customXml/itemProps3.xml><?xml version="1.0" encoding="utf-8"?>
<ds:datastoreItem xmlns:ds="http://schemas.openxmlformats.org/officeDocument/2006/customXml" ds:itemID="{80A25C94-310E-4C7F-BC82-1A62D9EA48CF}">
  <ds:schemaRefs>
    <ds:schemaRef ds:uri="http://www.w3.org/XML/1998/namespace"/>
    <ds:schemaRef ds:uri="http://purl.org/dc/elements/1.1/"/>
    <ds:schemaRef ds:uri="http://purl.org/dc/terms/"/>
    <ds:schemaRef ds:uri="http://schemas.microsoft.com/office/2006/metadata/properties"/>
    <ds:schemaRef ds:uri="http://purl.org/dc/dcmitype/"/>
    <ds:schemaRef ds:uri="http://schemas.microsoft.com/office/2006/documentManagement/typ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10410</TotalTime>
  <Words>2467</Words>
  <Application>Microsoft Office PowerPoint</Application>
  <PresentationFormat>Custom</PresentationFormat>
  <Paragraphs>277</Paragraphs>
  <Slides>36</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FinalPowerpoint</vt:lpstr>
      <vt:lpstr>Equation</vt:lpstr>
      <vt:lpstr>Antenna Theory and Matching</vt:lpstr>
      <vt:lpstr>Agenda</vt:lpstr>
      <vt:lpstr>What is an Antenna</vt:lpstr>
      <vt:lpstr>When does radiation occur</vt:lpstr>
      <vt:lpstr>Commonly Used Antennas</vt:lpstr>
      <vt:lpstr>Antenna Radiation Regions</vt:lpstr>
      <vt:lpstr>Isotropic radiator</vt:lpstr>
      <vt:lpstr>Non-Isotropic radiator</vt:lpstr>
      <vt:lpstr>Non-Isotropic radiator - Example</vt:lpstr>
      <vt:lpstr>Antenna Gain</vt:lpstr>
      <vt:lpstr>Antenna Gain – Cont’d</vt:lpstr>
      <vt:lpstr>Radiation pattern</vt:lpstr>
      <vt:lpstr>Antenna Radiation Resistance</vt:lpstr>
      <vt:lpstr>Application - Half-Wave Antenna in Space</vt:lpstr>
      <vt:lpstr>Antenna Polarization</vt:lpstr>
      <vt:lpstr>Antenna Circuit Models</vt:lpstr>
      <vt:lpstr>Radio Link</vt:lpstr>
      <vt:lpstr>Friis Transmission Equation and Range</vt:lpstr>
      <vt:lpstr>Range of LOS Link</vt:lpstr>
      <vt:lpstr>Excel sheet for Range estimation</vt:lpstr>
      <vt:lpstr>Antenna Matching</vt:lpstr>
      <vt:lpstr>Antenna Matching Consideration</vt:lpstr>
      <vt:lpstr>Antenna VSWR and Noise Figure</vt:lpstr>
      <vt:lpstr>Antenna Bandwidth</vt:lpstr>
      <vt:lpstr>L-Network can always match the antenna</vt:lpstr>
      <vt:lpstr>Analytic Expressions for L-Match</vt:lpstr>
      <vt:lpstr>Antenna Matching Process</vt:lpstr>
      <vt:lpstr>System Calibration</vt:lpstr>
      <vt:lpstr>Antenna Match Example for 868MHz</vt:lpstr>
      <vt:lpstr>Antenna Measurement on VNA</vt:lpstr>
      <vt:lpstr>Analytic Solution at 868MHz -Theoretical Values</vt:lpstr>
      <vt:lpstr>Solution With Real Values at 868MHz</vt:lpstr>
      <vt:lpstr>PCB Layout Practices for Antennas</vt:lpstr>
      <vt:lpstr>Antenna Radiation Pattern</vt:lpstr>
      <vt:lpstr>Antenna Evaluation Kit</vt:lpstr>
      <vt:lpstr>References</vt:lpstr>
    </vt:vector>
  </TitlesOfParts>
  <Company>Texas Instruments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dc:title>
  <dc:creator>Greene, Matt</dc:creator>
  <cp:lastModifiedBy>CHAMOO</cp:lastModifiedBy>
  <cp:revision>212</cp:revision>
  <cp:lastPrinted>2013-12-12T22:27:51Z</cp:lastPrinted>
  <dcterms:created xsi:type="dcterms:W3CDTF">2007-12-19T20:51:45Z</dcterms:created>
  <dcterms:modified xsi:type="dcterms:W3CDTF">2018-01-08T03:35:34Z</dcterms:modified>
</cp:coreProperties>
</file>