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sldIdLst>
    <p:sldId id="35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99FF"/>
    <a:srgbClr val="FF66FF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07" autoAdjust="0"/>
    <p:restoredTop sz="94660"/>
  </p:normalViewPr>
  <p:slideViewPr>
    <p:cSldViewPr>
      <p:cViewPr>
        <p:scale>
          <a:sx n="75" d="100"/>
          <a:sy n="75" d="100"/>
        </p:scale>
        <p:origin x="-15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A35BD-C38B-4B04-AEF2-1AD8FA9876E0}" type="datetimeFigureOut">
              <a:rPr lang="en-US" smtClean="0"/>
              <a:pPr/>
              <a:t>8/20/2014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94279-1A77-41D4-8607-1CE61882E2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415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Integrated Electronics </a:t>
            </a:r>
            <a:r>
              <a:rPr lang="en-US" dirty="0" err="1"/>
              <a:t>Piezo</a:t>
            </a:r>
            <a:r>
              <a:rPr lang="en-US" dirty="0"/>
              <a:t> Electric (IEPE)</a:t>
            </a:r>
          </a:p>
          <a:p>
            <a:endParaRPr lang="en-US" dirty="0"/>
          </a:p>
          <a:p>
            <a:r>
              <a:rPr lang="en-US" b="1" u="sng" dirty="0"/>
              <a:t>DIN sockets:</a:t>
            </a:r>
            <a:r>
              <a:rPr lang="en-US" dirty="0"/>
              <a:t> </a:t>
            </a:r>
          </a:p>
          <a:p>
            <a:r>
              <a:rPr lang="en-US" dirty="0"/>
              <a:t>AO: PCM1796 (DAC, 1pcs)</a:t>
            </a:r>
          </a:p>
          <a:p>
            <a:r>
              <a:rPr lang="en-US" dirty="0"/>
              <a:t>AO: LME49720 (I-V converter, 4 pcs)</a:t>
            </a:r>
          </a:p>
          <a:p>
            <a:r>
              <a:rPr lang="en-US" dirty="0"/>
              <a:t>AO: LME49724 (Differential Amp, 2 pcs)</a:t>
            </a:r>
          </a:p>
          <a:p>
            <a:r>
              <a:rPr lang="en-US" dirty="0"/>
              <a:t>AO: ??? surveying TI (Instrumentation Amp for gain adjust, 4 pcs)</a:t>
            </a:r>
          </a:p>
          <a:p>
            <a:r>
              <a:rPr lang="en-US" dirty="0"/>
              <a:t>AO: ??? surveying TI (Buffer, 2 pcs)</a:t>
            </a:r>
          </a:p>
          <a:p>
            <a:r>
              <a:rPr lang="en-US" dirty="0"/>
              <a:t>AO: DAC108s085 (for Offset Calibration, 1pcs)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AI: PCM4222 (ADC, 4pcs)</a:t>
            </a:r>
          </a:p>
          <a:p>
            <a:r>
              <a:rPr lang="en-US" dirty="0"/>
              <a:t>AI: REF5010</a:t>
            </a:r>
          </a:p>
          <a:p>
            <a:r>
              <a:rPr lang="en-US" dirty="0"/>
              <a:t>AI: LME49720 (I-V converter, 4 pcs)</a:t>
            </a:r>
          </a:p>
          <a:p>
            <a:r>
              <a:rPr lang="en-US" dirty="0"/>
              <a:t>AI: LME49724 (Differential Amp, 2 pcs)</a:t>
            </a:r>
          </a:p>
          <a:p>
            <a:r>
              <a:rPr lang="en-US" dirty="0"/>
              <a:t>AI: ??? surveying TI (Instrumentation Amp for gain adjust, 4 pcs)</a:t>
            </a:r>
          </a:p>
          <a:p>
            <a:r>
              <a:rPr lang="en-US" dirty="0"/>
              <a:t>AI: ??? surveying TI (Buffer, 2 pcs)</a:t>
            </a:r>
          </a:p>
          <a:p>
            <a:r>
              <a:rPr lang="en-US" dirty="0"/>
              <a:t>AI: LM358 (OVP, 2 pcs)</a:t>
            </a:r>
          </a:p>
          <a:p>
            <a:r>
              <a:rPr lang="en-US" dirty="0"/>
              <a:t>AI: DAC102s085 (for Offset Calibration,  1pcs)</a:t>
            </a:r>
          </a:p>
          <a:p>
            <a:r>
              <a:rPr lang="en-US" dirty="0"/>
              <a:t>AI: REF200 (IEPE current source, 8pcs)</a:t>
            </a:r>
          </a:p>
          <a:p>
            <a:r>
              <a:rPr lang="en-US" dirty="0"/>
              <a:t>               AI: ??? surveying TI (Current Source buffer, 8pcs)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3C3B5-9CFC-4B60-AD1F-942309290D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61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0521C-F793-4067-BB07-C7AF74E21E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507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9" name="Picture 8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31"/>
          <p:cNvSpPr txBox="1">
            <a:spLocks noChangeArrowheads="1"/>
          </p:cNvSpPr>
          <p:nvPr userDrawn="1"/>
        </p:nvSpPr>
        <p:spPr bwMode="auto">
          <a:xfrm>
            <a:off x="105537" y="6460565"/>
            <a:ext cx="25336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 dirty="0">
                <a:solidFill>
                  <a:srgbClr val="000000"/>
                </a:solidFill>
              </a:rPr>
              <a:t>TI </a:t>
            </a:r>
            <a:r>
              <a:rPr lang="en-US" sz="800" dirty="0" smtClean="0">
                <a:solidFill>
                  <a:srgbClr val="000000"/>
                </a:solidFill>
              </a:rPr>
              <a:t>Information – Selective Disclosure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3575" y="6669088"/>
            <a:ext cx="2133600" cy="206375"/>
          </a:xfrm>
          <a:prstGeom prst="rect">
            <a:avLst/>
          </a:prstGeom>
          <a:ln/>
        </p:spPr>
        <p:txBody>
          <a:bodyPr/>
          <a:lstStyle>
            <a:lvl1pPr algn="r">
              <a:defRPr sz="500">
                <a:solidFill>
                  <a:schemeClr val="tx1"/>
                </a:solidFill>
              </a:defRPr>
            </a:lvl1pPr>
          </a:lstStyle>
          <a:p>
            <a:fld id="{803D9FE4-F784-4A94-8F3E-54A098F0E8C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64458" y="1855996"/>
            <a:ext cx="503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S</a:t>
            </a:r>
            <a:endParaRPr lang="en-US" sz="1400" dirty="0"/>
          </a:p>
        </p:txBody>
      </p:sp>
      <p:sp>
        <p:nvSpPr>
          <p:cNvPr id="177" name="Pentagon 176"/>
          <p:cNvSpPr/>
          <p:nvPr/>
        </p:nvSpPr>
        <p:spPr>
          <a:xfrm rot="10800000">
            <a:off x="5406962" y="5237452"/>
            <a:ext cx="1134070" cy="685692"/>
          </a:xfrm>
          <a:prstGeom prst="homePlate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159963" y="1353929"/>
            <a:ext cx="261501" cy="393789"/>
            <a:chOff x="1509815" y="2170993"/>
            <a:chExt cx="261501" cy="393789"/>
          </a:xfrm>
          <a:solidFill>
            <a:srgbClr val="FF66FF"/>
          </a:solidFill>
        </p:grpSpPr>
        <p:grpSp>
          <p:nvGrpSpPr>
            <p:cNvPr id="55" name="Group 54"/>
            <p:cNvGrpSpPr/>
            <p:nvPr/>
          </p:nvGrpSpPr>
          <p:grpSpPr>
            <a:xfrm>
              <a:off x="1509815" y="2303281"/>
              <a:ext cx="261501" cy="261501"/>
              <a:chOff x="1816118" y="1103563"/>
              <a:chExt cx="373431" cy="373431"/>
            </a:xfrm>
            <a:grpFill/>
          </p:grpSpPr>
          <p:sp>
            <p:nvSpPr>
              <p:cNvPr id="56" name="Oval 55"/>
              <p:cNvSpPr/>
              <p:nvPr/>
            </p:nvSpPr>
            <p:spPr>
              <a:xfrm>
                <a:off x="1816118" y="1103563"/>
                <a:ext cx="373431" cy="373431"/>
              </a:xfrm>
              <a:prstGeom prst="ellipse">
                <a:avLst/>
              </a:prstGeom>
              <a:solidFill>
                <a:srgbClr val="FF99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cxnSp>
            <p:nvCxnSpPr>
              <p:cNvPr id="57" name="Straight Arrow Connector 56"/>
              <p:cNvCxnSpPr/>
              <p:nvPr/>
            </p:nvCxnSpPr>
            <p:spPr>
              <a:xfrm>
                <a:off x="2002834" y="1103563"/>
                <a:ext cx="0" cy="373431"/>
              </a:xfrm>
              <a:prstGeom prst="straightConnector1">
                <a:avLst/>
              </a:prstGeom>
              <a:grpFill/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 33"/>
            <p:cNvGrpSpPr>
              <a:grpSpLocks/>
            </p:cNvGrpSpPr>
            <p:nvPr/>
          </p:nvGrpSpPr>
          <p:grpSpPr bwMode="auto">
            <a:xfrm>
              <a:off x="1544894" y="2170993"/>
              <a:ext cx="192320" cy="127842"/>
              <a:chOff x="2969673" y="2590800"/>
              <a:chExt cx="304800" cy="228600"/>
            </a:xfrm>
            <a:grpFill/>
          </p:grpSpPr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3008655" y="2705100"/>
                <a:ext cx="228600" cy="0"/>
              </a:xfrm>
              <a:prstGeom prst="line">
                <a:avLst/>
              </a:prstGeom>
              <a:grpFill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 flipH="1" flipV="1">
                <a:off x="2969673" y="2590800"/>
                <a:ext cx="304800" cy="0"/>
              </a:xfrm>
              <a:prstGeom prst="line">
                <a:avLst/>
              </a:prstGeom>
              <a:grpFill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4" name="Pentagon 33"/>
          <p:cNvSpPr/>
          <p:nvPr/>
        </p:nvSpPr>
        <p:spPr>
          <a:xfrm rot="10800000">
            <a:off x="6400800" y="1905293"/>
            <a:ext cx="1134070" cy="685692"/>
          </a:xfrm>
          <a:prstGeom prst="homePlate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7981949" y="1813456"/>
            <a:ext cx="1012717" cy="359394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FPGA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Xilinx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Spartan-6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729774" y="1803798"/>
            <a:ext cx="903564" cy="120282"/>
            <a:chOff x="1040779" y="2340673"/>
            <a:chExt cx="1066640" cy="83954"/>
          </a:xfrm>
        </p:grpSpPr>
        <p:sp>
          <p:nvSpPr>
            <p:cNvPr id="63" name="Oval 62"/>
            <p:cNvSpPr/>
            <p:nvPr/>
          </p:nvSpPr>
          <p:spPr>
            <a:xfrm>
              <a:off x="1040779" y="2340673"/>
              <a:ext cx="92428" cy="8395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Arrow Connector 38"/>
            <p:cNvCxnSpPr>
              <a:stCxn id="63" idx="6"/>
            </p:cNvCxnSpPr>
            <p:nvPr/>
          </p:nvCxnSpPr>
          <p:spPr>
            <a:xfrm>
              <a:off x="1133207" y="2382650"/>
              <a:ext cx="97421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Isosceles Triangle 66"/>
          <p:cNvSpPr/>
          <p:nvPr/>
        </p:nvSpPr>
        <p:spPr>
          <a:xfrm rot="5400000">
            <a:off x="1602445" y="3052403"/>
            <a:ext cx="516160" cy="384702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grpSp>
        <p:nvGrpSpPr>
          <p:cNvPr id="69" name="Group 68"/>
          <p:cNvGrpSpPr/>
          <p:nvPr/>
        </p:nvGrpSpPr>
        <p:grpSpPr>
          <a:xfrm>
            <a:off x="724513" y="2462088"/>
            <a:ext cx="908825" cy="105564"/>
            <a:chOff x="1040779" y="2340673"/>
            <a:chExt cx="1066640" cy="83954"/>
          </a:xfrm>
        </p:grpSpPr>
        <p:sp>
          <p:nvSpPr>
            <p:cNvPr id="70" name="Oval 69"/>
            <p:cNvSpPr/>
            <p:nvPr/>
          </p:nvSpPr>
          <p:spPr>
            <a:xfrm>
              <a:off x="1040779" y="2340673"/>
              <a:ext cx="92428" cy="8395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Arrow Connector 70"/>
            <p:cNvCxnSpPr>
              <a:stCxn id="70" idx="6"/>
            </p:cNvCxnSpPr>
            <p:nvPr/>
          </p:nvCxnSpPr>
          <p:spPr>
            <a:xfrm>
              <a:off x="1133207" y="2382650"/>
              <a:ext cx="97421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Rectangle 71"/>
          <p:cNvSpPr/>
          <p:nvPr/>
        </p:nvSpPr>
        <p:spPr>
          <a:xfrm>
            <a:off x="1638300" y="1752600"/>
            <a:ext cx="829631" cy="1014285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Analog 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Switch</a:t>
            </a:r>
          </a:p>
          <a:p>
            <a:pPr algn="ctr"/>
            <a:r>
              <a:rPr lang="en-US" sz="1200" b="1" dirty="0">
                <a:solidFill>
                  <a:srgbClr val="FF0000"/>
                </a:solidFill>
              </a:rPr>
              <a:t>MPC509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ADG509F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2454426" y="1832825"/>
            <a:ext cx="656201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2472387" y="2657085"/>
            <a:ext cx="63824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5206545" y="2057228"/>
            <a:ext cx="660855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5162657" y="2410867"/>
            <a:ext cx="698393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7534870" y="2135526"/>
            <a:ext cx="421742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7534870" y="2412046"/>
            <a:ext cx="421742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3492569" y="2263110"/>
            <a:ext cx="60777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Elbow Connector 110"/>
          <p:cNvCxnSpPr>
            <a:endCxn id="67" idx="3"/>
          </p:cNvCxnSpPr>
          <p:nvPr/>
        </p:nvCxnSpPr>
        <p:spPr>
          <a:xfrm rot="16200000" flipH="1">
            <a:off x="1112477" y="2689056"/>
            <a:ext cx="714759" cy="396636"/>
          </a:xfrm>
          <a:prstGeom prst="bentConnector2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67" idx="0"/>
          </p:cNvCxnSpPr>
          <p:nvPr/>
        </p:nvCxnSpPr>
        <p:spPr>
          <a:xfrm>
            <a:off x="2052876" y="3244754"/>
            <a:ext cx="382326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7" name="Group 1026"/>
          <p:cNvGrpSpPr/>
          <p:nvPr/>
        </p:nvGrpSpPr>
        <p:grpSpPr>
          <a:xfrm>
            <a:off x="101794" y="1832056"/>
            <a:ext cx="704521" cy="734034"/>
            <a:chOff x="113219" y="1874434"/>
            <a:chExt cx="704521" cy="734034"/>
          </a:xfrm>
        </p:grpSpPr>
        <p:pic>
          <p:nvPicPr>
            <p:cNvPr id="50" name="Picture 2">
              <a:hlinkClick r:id="" action="ppaction://noaction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714" y="1874434"/>
              <a:ext cx="398469" cy="549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3" name="TextBox 122"/>
            <p:cNvSpPr txBox="1"/>
            <p:nvPr/>
          </p:nvSpPr>
          <p:spPr>
            <a:xfrm>
              <a:off x="113219" y="2300691"/>
              <a:ext cx="7045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IEPE</a:t>
              </a:r>
              <a:endParaRPr lang="en-US" sz="1400" b="1" dirty="0"/>
            </a:p>
          </p:txBody>
        </p:sp>
      </p:grpSp>
      <p:sp>
        <p:nvSpPr>
          <p:cNvPr id="122" name="Rectangle 121"/>
          <p:cNvSpPr/>
          <p:nvPr/>
        </p:nvSpPr>
        <p:spPr>
          <a:xfrm>
            <a:off x="4759775" y="1858780"/>
            <a:ext cx="660431" cy="7787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Active Filter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2724132" y="1752600"/>
            <a:ext cx="1150379" cy="1024910"/>
            <a:chOff x="2901950" y="1652052"/>
            <a:chExt cx="1150379" cy="1024910"/>
          </a:xfrm>
        </p:grpSpPr>
        <p:sp>
          <p:nvSpPr>
            <p:cNvPr id="62" name="Isosceles Triangle 61"/>
            <p:cNvSpPr/>
            <p:nvPr/>
          </p:nvSpPr>
          <p:spPr>
            <a:xfrm rot="5400000">
              <a:off x="3157932" y="1782565"/>
              <a:ext cx="1024910" cy="763884"/>
            </a:xfrm>
            <a:prstGeom prst="triangl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2901950" y="1998491"/>
              <a:ext cx="197669" cy="326444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2" name="Elbow Connector 1041"/>
            <p:cNvCxnSpPr>
              <a:stCxn id="132" idx="0"/>
            </p:cNvCxnSpPr>
            <p:nvPr/>
          </p:nvCxnSpPr>
          <p:spPr>
            <a:xfrm rot="5400000" flipH="1" flipV="1">
              <a:off x="3099585" y="1809631"/>
              <a:ext cx="90061" cy="287660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4" name="Elbow Connector 1043"/>
            <p:cNvCxnSpPr>
              <a:stCxn id="132" idx="2"/>
            </p:cNvCxnSpPr>
            <p:nvPr/>
          </p:nvCxnSpPr>
          <p:spPr>
            <a:xfrm rot="16200000" flipH="1">
              <a:off x="3108009" y="2217711"/>
              <a:ext cx="73212" cy="287660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0" name="Straight Arrow Connector 139"/>
          <p:cNvCxnSpPr>
            <a:stCxn id="56" idx="4"/>
          </p:cNvCxnSpPr>
          <p:nvPr/>
        </p:nvCxnSpPr>
        <p:spPr>
          <a:xfrm>
            <a:off x="1290714" y="1747718"/>
            <a:ext cx="0" cy="138329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1774771" y="5165091"/>
            <a:ext cx="660431" cy="7787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Filter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6539482" y="5436407"/>
            <a:ext cx="423292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5089991" y="5379621"/>
            <a:ext cx="506251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5109013" y="5821839"/>
            <a:ext cx="487229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3800507" y="5257739"/>
            <a:ext cx="1182059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3800508" y="5913003"/>
            <a:ext cx="1182058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Group 116"/>
          <p:cNvGrpSpPr/>
          <p:nvPr/>
        </p:nvGrpSpPr>
        <p:grpSpPr>
          <a:xfrm>
            <a:off x="748834" y="5236036"/>
            <a:ext cx="1019194" cy="83954"/>
            <a:chOff x="1040779" y="2340673"/>
            <a:chExt cx="1019194" cy="83954"/>
          </a:xfrm>
        </p:grpSpPr>
        <p:sp>
          <p:nvSpPr>
            <p:cNvPr id="119" name="Oval 118"/>
            <p:cNvSpPr/>
            <p:nvPr/>
          </p:nvSpPr>
          <p:spPr>
            <a:xfrm>
              <a:off x="1040779" y="2340673"/>
              <a:ext cx="92428" cy="83954"/>
            </a:xfrm>
            <a:prstGeom prst="ellipse">
              <a:avLst/>
            </a:prstGeom>
            <a:noFill/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5" name="Straight Arrow Connector 124"/>
            <p:cNvCxnSpPr>
              <a:stCxn id="119" idx="6"/>
            </p:cNvCxnSpPr>
            <p:nvPr/>
          </p:nvCxnSpPr>
          <p:spPr>
            <a:xfrm>
              <a:off x="1133207" y="2382650"/>
              <a:ext cx="926766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 rot="10800000">
            <a:off x="2996543" y="5067843"/>
            <a:ext cx="1150379" cy="1024910"/>
            <a:chOff x="2901950" y="1652052"/>
            <a:chExt cx="1150379" cy="1024910"/>
          </a:xfrm>
          <a:solidFill>
            <a:srgbClr val="92D050"/>
          </a:solidFill>
        </p:grpSpPr>
        <p:sp>
          <p:nvSpPr>
            <p:cNvPr id="105" name="Isosceles Triangle 104"/>
            <p:cNvSpPr/>
            <p:nvPr/>
          </p:nvSpPr>
          <p:spPr>
            <a:xfrm rot="5400000">
              <a:off x="3157932" y="1782565"/>
              <a:ext cx="1024910" cy="763884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901950" y="1998491"/>
              <a:ext cx="197669" cy="326444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Elbow Connector 107"/>
            <p:cNvCxnSpPr>
              <a:stCxn id="107" idx="0"/>
            </p:cNvCxnSpPr>
            <p:nvPr/>
          </p:nvCxnSpPr>
          <p:spPr>
            <a:xfrm rot="5400000" flipH="1" flipV="1">
              <a:off x="3099585" y="1809631"/>
              <a:ext cx="90061" cy="287660"/>
            </a:xfrm>
            <a:prstGeom prst="bentConnector2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Elbow Connector 108"/>
            <p:cNvCxnSpPr>
              <a:stCxn id="107" idx="2"/>
            </p:cNvCxnSpPr>
            <p:nvPr/>
          </p:nvCxnSpPr>
          <p:spPr>
            <a:xfrm rot="16200000" flipH="1">
              <a:off x="3108009" y="2217711"/>
              <a:ext cx="73212" cy="287660"/>
            </a:xfrm>
            <a:prstGeom prst="bentConnector2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Group 126"/>
          <p:cNvGrpSpPr/>
          <p:nvPr/>
        </p:nvGrpSpPr>
        <p:grpSpPr>
          <a:xfrm>
            <a:off x="724513" y="5814836"/>
            <a:ext cx="1043515" cy="83954"/>
            <a:chOff x="1040779" y="2340673"/>
            <a:chExt cx="1043515" cy="83954"/>
          </a:xfrm>
        </p:grpSpPr>
        <p:sp>
          <p:nvSpPr>
            <p:cNvPr id="128" name="Oval 127"/>
            <p:cNvSpPr/>
            <p:nvPr/>
          </p:nvSpPr>
          <p:spPr>
            <a:xfrm>
              <a:off x="1040779" y="2340673"/>
              <a:ext cx="92428" cy="83954"/>
            </a:xfrm>
            <a:prstGeom prst="ellipse">
              <a:avLst/>
            </a:prstGeom>
            <a:noFill/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9" name="Straight Arrow Connector 128"/>
            <p:cNvCxnSpPr>
              <a:stCxn id="128" idx="6"/>
            </p:cNvCxnSpPr>
            <p:nvPr/>
          </p:nvCxnSpPr>
          <p:spPr>
            <a:xfrm>
              <a:off x="1133207" y="2382650"/>
              <a:ext cx="951087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5" name="Straight Arrow Connector 134"/>
          <p:cNvCxnSpPr/>
          <p:nvPr/>
        </p:nvCxnSpPr>
        <p:spPr>
          <a:xfrm>
            <a:off x="2435202" y="5336034"/>
            <a:ext cx="949325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Isosceles Triangle 130"/>
          <p:cNvSpPr/>
          <p:nvPr/>
        </p:nvSpPr>
        <p:spPr>
          <a:xfrm rot="16200000">
            <a:off x="4444322" y="5303466"/>
            <a:ext cx="752393" cy="560773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cxnSp>
        <p:nvCxnSpPr>
          <p:cNvPr id="134" name="Straight Arrow Connector 133"/>
          <p:cNvCxnSpPr/>
          <p:nvPr/>
        </p:nvCxnSpPr>
        <p:spPr>
          <a:xfrm>
            <a:off x="2435202" y="5804108"/>
            <a:ext cx="905965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6774174" y="1961527"/>
            <a:ext cx="68103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ADC</a:t>
            </a:r>
          </a:p>
          <a:p>
            <a:r>
              <a:rPr lang="en-US" sz="1000" b="1" dirty="0" smtClean="0"/>
              <a:t>(8K~216KSPS)</a:t>
            </a:r>
            <a:endParaRPr lang="en-US" sz="1000" b="1" dirty="0"/>
          </a:p>
        </p:txBody>
      </p:sp>
      <p:grpSp>
        <p:nvGrpSpPr>
          <p:cNvPr id="225" name="Group 224"/>
          <p:cNvGrpSpPr/>
          <p:nvPr/>
        </p:nvGrpSpPr>
        <p:grpSpPr>
          <a:xfrm>
            <a:off x="2743200" y="3257493"/>
            <a:ext cx="647644" cy="350337"/>
            <a:chOff x="3664794" y="905510"/>
            <a:chExt cx="647644" cy="350337"/>
          </a:xfrm>
        </p:grpSpPr>
        <p:sp>
          <p:nvSpPr>
            <p:cNvPr id="124" name="Pentagon 123"/>
            <p:cNvSpPr/>
            <p:nvPr/>
          </p:nvSpPr>
          <p:spPr>
            <a:xfrm>
              <a:off x="3691107" y="905510"/>
              <a:ext cx="621331" cy="350337"/>
            </a:xfrm>
            <a:prstGeom prst="homePlat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3664794" y="934513"/>
              <a:ext cx="6146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DAC</a:t>
              </a:r>
              <a:endParaRPr lang="en-US" sz="1400" b="1" dirty="0"/>
            </a:p>
          </p:txBody>
        </p:sp>
      </p:grpSp>
      <p:sp>
        <p:nvSpPr>
          <p:cNvPr id="144" name="TextBox 143"/>
          <p:cNvSpPr txBox="1"/>
          <p:nvPr/>
        </p:nvSpPr>
        <p:spPr>
          <a:xfrm>
            <a:off x="5760990" y="5426409"/>
            <a:ext cx="614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DAC</a:t>
            </a:r>
            <a:endParaRPr lang="en-US" sz="1400" b="1" dirty="0"/>
          </a:p>
        </p:txBody>
      </p:sp>
      <p:sp>
        <p:nvSpPr>
          <p:cNvPr id="145" name="TextBox 144"/>
          <p:cNvSpPr txBox="1"/>
          <p:nvPr/>
        </p:nvSpPr>
        <p:spPr>
          <a:xfrm>
            <a:off x="3084103" y="2104046"/>
            <a:ext cx="614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INA</a:t>
            </a:r>
            <a:endParaRPr lang="en-US" sz="1400" b="1" dirty="0"/>
          </a:p>
        </p:txBody>
      </p:sp>
      <p:pic>
        <p:nvPicPr>
          <p:cNvPr id="15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79337" y="2205258"/>
            <a:ext cx="287259" cy="114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37" name="Straight Arrow Connector 1036"/>
          <p:cNvCxnSpPr/>
          <p:nvPr/>
        </p:nvCxnSpPr>
        <p:spPr>
          <a:xfrm flipV="1">
            <a:off x="2698942" y="2245234"/>
            <a:ext cx="258329" cy="601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915488" y="5526557"/>
            <a:ext cx="287259" cy="114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9" name="Straight Arrow Connector 168"/>
          <p:cNvCxnSpPr/>
          <p:nvPr/>
        </p:nvCxnSpPr>
        <p:spPr>
          <a:xfrm flipV="1">
            <a:off x="3923254" y="5556108"/>
            <a:ext cx="293983" cy="1076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Box 173"/>
          <p:cNvSpPr txBox="1"/>
          <p:nvPr/>
        </p:nvSpPr>
        <p:spPr>
          <a:xfrm>
            <a:off x="3155950" y="5409351"/>
            <a:ext cx="614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INA</a:t>
            </a:r>
            <a:endParaRPr lang="en-US" sz="1400" b="1" dirty="0"/>
          </a:p>
        </p:txBody>
      </p:sp>
      <p:cxnSp>
        <p:nvCxnSpPr>
          <p:cNvPr id="146" name="Straight Connector 145"/>
          <p:cNvCxnSpPr/>
          <p:nvPr/>
        </p:nvCxnSpPr>
        <p:spPr>
          <a:xfrm>
            <a:off x="313252" y="4103024"/>
            <a:ext cx="5809515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/>
          <p:cNvSpPr txBox="1"/>
          <p:nvPr/>
        </p:nvSpPr>
        <p:spPr>
          <a:xfrm>
            <a:off x="179936" y="4191000"/>
            <a:ext cx="271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Analog Out</a:t>
            </a:r>
            <a:r>
              <a:rPr lang="en-US" b="1" dirty="0" smtClean="0"/>
              <a:t> (total 8ch)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5562600" y="2755558"/>
            <a:ext cx="1071467" cy="313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OPA1632(1)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4490118" y="2765169"/>
            <a:ext cx="1400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OPA209(1)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2909864" y="2777510"/>
            <a:ext cx="1057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OPA209(3)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1087774" y="3464733"/>
            <a:ext cx="1400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LM393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5441339" y="6065288"/>
            <a:ext cx="1481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PCM1796(1)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288953" y="1454381"/>
            <a:ext cx="10662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LM134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1581125" y="6049290"/>
            <a:ext cx="1087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OPA209(1)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4343400" y="6065289"/>
            <a:ext cx="1124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OPA209(1)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3708839" y="5214490"/>
            <a:ext cx="1400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AD5290</a:t>
            </a:r>
            <a:endParaRPr lang="en-US" sz="1400" b="1" dirty="0">
              <a:solidFill>
                <a:srgbClr val="C0000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650557" y="3398643"/>
            <a:ext cx="0" cy="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 rot="10800000">
            <a:off x="2979253" y="3607830"/>
            <a:ext cx="0" cy="28328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888220" y="3244755"/>
            <a:ext cx="273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V</a:t>
            </a:r>
            <a:endParaRPr lang="en-US" sz="1400" b="1" dirty="0"/>
          </a:p>
        </p:txBody>
      </p:sp>
      <p:sp>
        <p:nvSpPr>
          <p:cNvPr id="178" name="TextBox 177"/>
          <p:cNvSpPr txBox="1"/>
          <p:nvPr/>
        </p:nvSpPr>
        <p:spPr>
          <a:xfrm>
            <a:off x="3013740" y="3654623"/>
            <a:ext cx="273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V</a:t>
            </a:r>
            <a:endParaRPr lang="en-US" sz="1400" b="1" dirty="0"/>
          </a:p>
        </p:txBody>
      </p:sp>
      <p:sp>
        <p:nvSpPr>
          <p:cNvPr id="180" name="Pentagon 179"/>
          <p:cNvSpPr/>
          <p:nvPr/>
        </p:nvSpPr>
        <p:spPr>
          <a:xfrm rot="10800000">
            <a:off x="4038601" y="4371146"/>
            <a:ext cx="641806" cy="388055"/>
          </a:xfrm>
          <a:prstGeom prst="homePlat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1" name="TextBox 180"/>
          <p:cNvSpPr txBox="1"/>
          <p:nvPr/>
        </p:nvSpPr>
        <p:spPr>
          <a:xfrm>
            <a:off x="4096060" y="4420810"/>
            <a:ext cx="614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DAC</a:t>
            </a:r>
            <a:endParaRPr lang="en-US" sz="1400" b="1" dirty="0"/>
          </a:p>
        </p:txBody>
      </p:sp>
      <p:cxnSp>
        <p:nvCxnSpPr>
          <p:cNvPr id="193" name="Straight Arrow Connector 192"/>
          <p:cNvCxnSpPr/>
          <p:nvPr/>
        </p:nvCxnSpPr>
        <p:spPr>
          <a:xfrm>
            <a:off x="4427599" y="4038600"/>
            <a:ext cx="0" cy="28328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/>
          <p:cNvSpPr txBox="1"/>
          <p:nvPr/>
        </p:nvSpPr>
        <p:spPr>
          <a:xfrm>
            <a:off x="4172945" y="4038600"/>
            <a:ext cx="273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V</a:t>
            </a:r>
            <a:endParaRPr lang="en-US" sz="1400" b="1" dirty="0"/>
          </a:p>
        </p:txBody>
      </p:sp>
      <p:sp>
        <p:nvSpPr>
          <p:cNvPr id="171" name="TextBox 170"/>
          <p:cNvSpPr txBox="1"/>
          <p:nvPr/>
        </p:nvSpPr>
        <p:spPr>
          <a:xfrm>
            <a:off x="4482861" y="4385960"/>
            <a:ext cx="184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DAC108S085 (2)</a:t>
            </a:r>
            <a:endParaRPr lang="en-US" sz="1400" b="1" dirty="0">
              <a:solidFill>
                <a:srgbClr val="0070C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1184206" y="3398643"/>
            <a:ext cx="489211" cy="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/>
        </p:nvSpPr>
        <p:spPr>
          <a:xfrm>
            <a:off x="101794" y="925835"/>
            <a:ext cx="3063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Analog In</a:t>
            </a:r>
            <a:r>
              <a:rPr lang="en-US" b="1" dirty="0" smtClean="0"/>
              <a:t> (total 8ch/16ch)</a:t>
            </a:r>
            <a:endParaRPr lang="en-US" b="1" dirty="0"/>
          </a:p>
        </p:txBody>
      </p:sp>
      <p:sp>
        <p:nvSpPr>
          <p:cNvPr id="150" name="TextBox 149"/>
          <p:cNvSpPr txBox="1"/>
          <p:nvPr/>
        </p:nvSpPr>
        <p:spPr>
          <a:xfrm>
            <a:off x="6570620" y="5163542"/>
            <a:ext cx="503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S</a:t>
            </a:r>
            <a:endParaRPr lang="en-US" sz="1400" dirty="0"/>
          </a:p>
        </p:txBody>
      </p:sp>
      <p:sp>
        <p:nvSpPr>
          <p:cNvPr id="153" name="TextBox 152"/>
          <p:cNvSpPr txBox="1"/>
          <p:nvPr/>
        </p:nvSpPr>
        <p:spPr>
          <a:xfrm>
            <a:off x="7564458" y="2167643"/>
            <a:ext cx="503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C</a:t>
            </a:r>
            <a:endParaRPr lang="en-US" sz="1400" dirty="0"/>
          </a:p>
        </p:txBody>
      </p:sp>
      <p:sp>
        <p:nvSpPr>
          <p:cNvPr id="154" name="TextBox 153"/>
          <p:cNvSpPr txBox="1"/>
          <p:nvPr/>
        </p:nvSpPr>
        <p:spPr>
          <a:xfrm>
            <a:off x="6570620" y="5527002"/>
            <a:ext cx="503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C</a:t>
            </a:r>
            <a:endParaRPr lang="en-US" sz="1400" dirty="0"/>
          </a:p>
        </p:txBody>
      </p:sp>
      <p:cxnSp>
        <p:nvCxnSpPr>
          <p:cNvPr id="155" name="Straight Arrow Connector 154"/>
          <p:cNvCxnSpPr/>
          <p:nvPr/>
        </p:nvCxnSpPr>
        <p:spPr>
          <a:xfrm>
            <a:off x="6539482" y="5777771"/>
            <a:ext cx="423292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itle 1"/>
          <p:cNvSpPr>
            <a:spLocks noGrp="1"/>
          </p:cNvSpPr>
          <p:nvPr>
            <p:ph type="title"/>
          </p:nvPr>
        </p:nvSpPr>
        <p:spPr>
          <a:xfrm>
            <a:off x="427832" y="304800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HPA PA opportunity review </a:t>
            </a:r>
            <a:r>
              <a:rPr lang="en-US" sz="72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/>
            </a:r>
            <a:br>
              <a:rPr lang="en-US" sz="72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</a:br>
            <a:r>
              <a:rPr lang="en-US" sz="32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–  </a:t>
            </a:r>
            <a:r>
              <a:rPr lang="en-US" sz="2200" b="1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cs typeface="Arial" pitchFamily="34" charset="0"/>
              </a:rPr>
              <a:t>DAQ</a:t>
            </a:r>
            <a:endParaRPr lang="en-US" sz="2200" dirty="0"/>
          </a:p>
        </p:txBody>
      </p:sp>
      <p:sp>
        <p:nvSpPr>
          <p:cNvPr id="157" name="Rectangle 340"/>
          <p:cNvSpPr>
            <a:spLocks noChangeArrowheads="1"/>
          </p:cNvSpPr>
          <p:nvPr/>
        </p:nvSpPr>
        <p:spPr bwMode="auto">
          <a:xfrm>
            <a:off x="805974" y="6455895"/>
            <a:ext cx="571500" cy="2079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ko-KR" sz="1000" b="1">
                <a:ea typeface="Gulim" pitchFamily="34" charset="-127"/>
              </a:rPr>
              <a:t>DIN</a:t>
            </a:r>
          </a:p>
        </p:txBody>
      </p:sp>
      <p:sp>
        <p:nvSpPr>
          <p:cNvPr id="158" name="Rectangle 257"/>
          <p:cNvSpPr>
            <a:spLocks noChangeArrowheads="1"/>
          </p:cNvSpPr>
          <p:nvPr/>
        </p:nvSpPr>
        <p:spPr bwMode="auto">
          <a:xfrm>
            <a:off x="1455262" y="6452720"/>
            <a:ext cx="569912" cy="207963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ko-KR" sz="1000" b="1" dirty="0" smtClean="0">
                <a:ea typeface="Gulim" pitchFamily="34" charset="-127"/>
              </a:rPr>
              <a:t>NBO</a:t>
            </a:r>
            <a:endParaRPr lang="en-US" altLang="ko-KR" sz="1000" b="1" dirty="0">
              <a:ea typeface="Gulim" pitchFamily="34" charset="-127"/>
            </a:endParaRPr>
          </a:p>
        </p:txBody>
      </p:sp>
      <p:sp>
        <p:nvSpPr>
          <p:cNvPr id="159" name="Rectangle 257"/>
          <p:cNvSpPr>
            <a:spLocks noChangeArrowheads="1"/>
          </p:cNvSpPr>
          <p:nvPr/>
        </p:nvSpPr>
        <p:spPr bwMode="auto">
          <a:xfrm>
            <a:off x="2102962" y="6454308"/>
            <a:ext cx="647700" cy="207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ko-KR" sz="1000" b="1">
                <a:ea typeface="Gulim" pitchFamily="34" charset="-127"/>
              </a:rPr>
              <a:t>N</a:t>
            </a:r>
            <a:r>
              <a:rPr lang="en-US" altLang="zh-TW" sz="1000" b="1">
                <a:ea typeface="Gulim" pitchFamily="34" charset="-127"/>
              </a:rPr>
              <a:t>O</a:t>
            </a:r>
            <a:r>
              <a:rPr lang="en-US" altLang="ko-KR" sz="1000" b="1">
                <a:ea typeface="Gulim" pitchFamily="34" charset="-127"/>
              </a:rPr>
              <a:t> P</a:t>
            </a:r>
            <a:r>
              <a:rPr lang="en-US" altLang="zh-TW" sz="1000" b="1">
                <a:ea typeface="Gulim" pitchFamily="34" charset="-127"/>
              </a:rPr>
              <a:t>DT</a:t>
            </a:r>
            <a:endParaRPr lang="en-US" altLang="ko-KR" sz="1000" b="1">
              <a:ea typeface="Gulim" pitchFamily="34" charset="-127"/>
            </a:endParaRPr>
          </a:p>
        </p:txBody>
      </p:sp>
      <p:sp>
        <p:nvSpPr>
          <p:cNvPr id="160" name="Rectangle 257"/>
          <p:cNvSpPr>
            <a:spLocks noChangeArrowheads="1"/>
          </p:cNvSpPr>
          <p:nvPr/>
        </p:nvSpPr>
        <p:spPr bwMode="auto">
          <a:xfrm>
            <a:off x="2823687" y="6452720"/>
            <a:ext cx="569912" cy="2079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TW" sz="1000" b="1" dirty="0">
                <a:ea typeface="Gulim" pitchFamily="34" charset="-127"/>
              </a:rPr>
              <a:t>DLOSE</a:t>
            </a:r>
            <a:endParaRPr lang="en-US" altLang="ko-KR" sz="1000" b="1" dirty="0">
              <a:ea typeface="Gulim" pitchFamily="34" charset="-127"/>
            </a:endParaRPr>
          </a:p>
        </p:txBody>
      </p:sp>
      <p:sp>
        <p:nvSpPr>
          <p:cNvPr id="161" name="Rectangle 340"/>
          <p:cNvSpPr>
            <a:spLocks noChangeArrowheads="1"/>
          </p:cNvSpPr>
          <p:nvPr/>
        </p:nvSpPr>
        <p:spPr bwMode="auto">
          <a:xfrm>
            <a:off x="158274" y="6452720"/>
            <a:ext cx="571500" cy="207963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ko-KR" sz="1000" b="1" dirty="0">
                <a:ea typeface="Gulim" pitchFamily="34" charset="-127"/>
              </a:rPr>
              <a:t>D</a:t>
            </a:r>
            <a:r>
              <a:rPr lang="en-US" altLang="zh-TW" sz="1000" b="1" dirty="0">
                <a:ea typeface="Gulim" pitchFamily="34" charset="-127"/>
              </a:rPr>
              <a:t>WIN</a:t>
            </a:r>
            <a:endParaRPr lang="en-US" altLang="ko-KR" sz="1000" b="1" dirty="0">
              <a:ea typeface="Gulim" pitchFamily="34" charset="-127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6122767" y="125616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altLang="zh-TW" sz="1400" b="1" dirty="0" smtClean="0">
                <a:ea typeface="新細明體" pitchFamily="18" charset="-120"/>
              </a:rPr>
              <a:t>Customer: Advantech</a:t>
            </a:r>
          </a:p>
          <a:p>
            <a:pPr>
              <a:buFont typeface="Wingdings" pitchFamily="2" charset="2"/>
              <a:buChar char="v"/>
            </a:pPr>
            <a:r>
              <a:rPr lang="en-US" altLang="zh-TW" sz="1400" b="1" dirty="0" smtClean="0">
                <a:ea typeface="新細明體" pitchFamily="18" charset="-120"/>
              </a:rPr>
              <a:t>End equipment : DAQ (Vibration,</a:t>
            </a:r>
          </a:p>
          <a:p>
            <a:r>
              <a:rPr lang="en-US" altLang="zh-TW" sz="1400" b="1" dirty="0">
                <a:ea typeface="新細明體" pitchFamily="18" charset="-120"/>
              </a:rPr>
              <a:t> </a:t>
            </a:r>
            <a:r>
              <a:rPr lang="en-US" altLang="zh-TW" sz="1400" b="1" dirty="0" smtClean="0">
                <a:ea typeface="新細明體" pitchFamily="18" charset="-120"/>
              </a:rPr>
              <a:t>   Audio)</a:t>
            </a:r>
          </a:p>
          <a:p>
            <a:pPr>
              <a:buFont typeface="Wingdings" pitchFamily="2" charset="2"/>
              <a:buChar char="v"/>
            </a:pPr>
            <a:r>
              <a:rPr lang="en-US" altLang="zh-TW" sz="1400" b="1" dirty="0" smtClean="0">
                <a:ea typeface="新細明體" pitchFamily="18" charset="-120"/>
              </a:rPr>
              <a:t>Issue and support needs: N/A</a:t>
            </a:r>
          </a:p>
          <a:p>
            <a:pPr>
              <a:buFont typeface="Wingdings" pitchFamily="2" charset="2"/>
              <a:buChar char="v"/>
            </a:pPr>
            <a:r>
              <a:rPr lang="en-US" altLang="zh-TW" sz="1400" b="1" dirty="0" smtClean="0">
                <a:ea typeface="新細明體" pitchFamily="18" charset="-120"/>
              </a:rPr>
              <a:t>Business impact  $50K/Year</a:t>
            </a:r>
            <a:endParaRPr lang="en-US" altLang="zh-TW" sz="1400" b="1" dirty="0">
              <a:ea typeface="新細明體" pitchFamily="18" charset="-12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2411868" y="1778391"/>
            <a:ext cx="823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AD5290</a:t>
            </a:r>
            <a:endParaRPr lang="en-US" sz="1400" b="1" dirty="0">
              <a:solidFill>
                <a:srgbClr val="C00000"/>
              </a:solidFill>
            </a:endParaRPr>
          </a:p>
        </p:txBody>
      </p:sp>
      <p:cxnSp>
        <p:nvCxnSpPr>
          <p:cNvPr id="167" name="Straight Arrow Connector 166"/>
          <p:cNvCxnSpPr/>
          <p:nvPr/>
        </p:nvCxnSpPr>
        <p:spPr>
          <a:xfrm>
            <a:off x="5909765" y="2069764"/>
            <a:ext cx="660855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/>
          <p:nvPr/>
        </p:nvCxnSpPr>
        <p:spPr>
          <a:xfrm>
            <a:off x="5865877" y="2423403"/>
            <a:ext cx="698393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Isosceles Triangle 141"/>
          <p:cNvSpPr/>
          <p:nvPr/>
        </p:nvSpPr>
        <p:spPr>
          <a:xfrm rot="5400000">
            <a:off x="5710608" y="2049591"/>
            <a:ext cx="715400" cy="426804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72" name="TextBox 171"/>
          <p:cNvSpPr txBox="1"/>
          <p:nvPr/>
        </p:nvSpPr>
        <p:spPr>
          <a:xfrm>
            <a:off x="5536972" y="1381780"/>
            <a:ext cx="948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ADC</a:t>
            </a:r>
          </a:p>
          <a:p>
            <a:pPr algn="ctr"/>
            <a:r>
              <a:rPr lang="en-US" sz="1400" b="1" dirty="0" smtClean="0"/>
              <a:t>Driver</a:t>
            </a:r>
            <a:endParaRPr lang="en-US" sz="1400" b="1" dirty="0"/>
          </a:p>
        </p:txBody>
      </p:sp>
      <p:sp>
        <p:nvSpPr>
          <p:cNvPr id="179" name="TextBox 178"/>
          <p:cNvSpPr txBox="1"/>
          <p:nvPr/>
        </p:nvSpPr>
        <p:spPr>
          <a:xfrm>
            <a:off x="6561567" y="2740223"/>
            <a:ext cx="1097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PCM4220(1)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3827781" y="1524000"/>
            <a:ext cx="882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Buffer</a:t>
            </a:r>
            <a:endParaRPr lang="en-US" sz="1400" b="1" dirty="0"/>
          </a:p>
        </p:txBody>
      </p:sp>
      <p:cxnSp>
        <p:nvCxnSpPr>
          <p:cNvPr id="185" name="Straight Arrow Connector 184"/>
          <p:cNvCxnSpPr/>
          <p:nvPr/>
        </p:nvCxnSpPr>
        <p:spPr>
          <a:xfrm>
            <a:off x="4156156" y="2051806"/>
            <a:ext cx="581192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1772" y="2958767"/>
            <a:ext cx="5823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OCP</a:t>
            </a:r>
            <a:endParaRPr lang="en-US" sz="1400" b="1" dirty="0"/>
          </a:p>
        </p:txBody>
      </p:sp>
      <p:cxnSp>
        <p:nvCxnSpPr>
          <p:cNvPr id="10" name="Elbow Connector 9"/>
          <p:cNvCxnSpPr>
            <a:stCxn id="124" idx="3"/>
            <a:endCxn id="62" idx="5"/>
          </p:cNvCxnSpPr>
          <p:nvPr/>
        </p:nvCxnSpPr>
        <p:spPr>
          <a:xfrm flipV="1">
            <a:off x="3390844" y="2521283"/>
            <a:ext cx="101725" cy="911379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/>
          <p:nvPr/>
        </p:nvCxnSpPr>
        <p:spPr>
          <a:xfrm>
            <a:off x="4135227" y="2438400"/>
            <a:ext cx="589173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Isosceles Triangle 182"/>
          <p:cNvSpPr/>
          <p:nvPr/>
        </p:nvSpPr>
        <p:spPr>
          <a:xfrm rot="5400000">
            <a:off x="3955624" y="2060173"/>
            <a:ext cx="715400" cy="426804"/>
          </a:xfrm>
          <a:prstGeom prst="triangl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87" name="TextBox 186"/>
          <p:cNvSpPr txBox="1"/>
          <p:nvPr/>
        </p:nvSpPr>
        <p:spPr>
          <a:xfrm>
            <a:off x="3629026" y="2765170"/>
            <a:ext cx="1400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OPA209(1)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4722931" y="5440272"/>
            <a:ext cx="4149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I-V</a:t>
            </a:r>
            <a:endParaRPr lang="en-US" sz="1400" b="1" dirty="0"/>
          </a:p>
        </p:txBody>
      </p:sp>
      <p:sp>
        <p:nvSpPr>
          <p:cNvPr id="189" name="TextBox 188"/>
          <p:cNvSpPr txBox="1"/>
          <p:nvPr/>
        </p:nvSpPr>
        <p:spPr>
          <a:xfrm>
            <a:off x="3048000" y="3429000"/>
            <a:ext cx="184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DAC108S085 (2)</a:t>
            </a:r>
            <a:endParaRPr lang="en-US" sz="1400" b="1" dirty="0">
              <a:solidFill>
                <a:srgbClr val="0070C0"/>
              </a:solidFill>
            </a:endParaRPr>
          </a:p>
        </p:txBody>
      </p:sp>
      <p:cxnSp>
        <p:nvCxnSpPr>
          <p:cNvPr id="28" name="Elbow Connector 27"/>
          <p:cNvCxnSpPr>
            <a:stCxn id="180" idx="3"/>
            <a:endCxn id="105" idx="5"/>
          </p:cNvCxnSpPr>
          <p:nvPr/>
        </p:nvCxnSpPr>
        <p:spPr>
          <a:xfrm rot="10800000" flipV="1">
            <a:off x="3378485" y="4565172"/>
            <a:ext cx="660116" cy="758897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/>
          <p:cNvSpPr/>
          <p:nvPr/>
        </p:nvSpPr>
        <p:spPr>
          <a:xfrm>
            <a:off x="7004855" y="3082313"/>
            <a:ext cx="522817" cy="38935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Ref</a:t>
            </a:r>
            <a:endParaRPr lang="en-US" sz="1200" b="1" dirty="0">
              <a:solidFill>
                <a:schemeClr val="tx1"/>
              </a:solidFill>
            </a:endParaRPr>
          </a:p>
        </p:txBody>
      </p:sp>
      <p:grpSp>
        <p:nvGrpSpPr>
          <p:cNvPr id="192" name="Group 191"/>
          <p:cNvGrpSpPr/>
          <p:nvPr/>
        </p:nvGrpSpPr>
        <p:grpSpPr>
          <a:xfrm>
            <a:off x="6699122" y="4191000"/>
            <a:ext cx="166404" cy="277069"/>
            <a:chOff x="4124499" y="2007752"/>
            <a:chExt cx="166404" cy="277069"/>
          </a:xfrm>
        </p:grpSpPr>
        <p:grpSp>
          <p:nvGrpSpPr>
            <p:cNvPr id="196" name="Group 28"/>
            <p:cNvGrpSpPr>
              <a:grpSpLocks/>
            </p:cNvGrpSpPr>
            <p:nvPr/>
          </p:nvGrpSpPr>
          <p:grpSpPr bwMode="auto">
            <a:xfrm>
              <a:off x="4124499" y="2168075"/>
              <a:ext cx="166404" cy="116746"/>
              <a:chOff x="4648200" y="1828800"/>
              <a:chExt cx="304800" cy="152400"/>
            </a:xfrm>
          </p:grpSpPr>
          <p:cxnSp>
            <p:nvCxnSpPr>
              <p:cNvPr id="200" name="Straight Connector 199"/>
              <p:cNvCxnSpPr/>
              <p:nvPr/>
            </p:nvCxnSpPr>
            <p:spPr>
              <a:xfrm>
                <a:off x="4647161" y="1828528"/>
                <a:ext cx="305320" cy="0"/>
              </a:xfrm>
              <a:prstGeom prst="line">
                <a:avLst/>
              </a:prstGeom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 rot="16200000" flipH="1">
                <a:off x="4647542" y="1828148"/>
                <a:ext cx="153352" cy="154114"/>
              </a:xfrm>
              <a:prstGeom prst="line">
                <a:avLst/>
              </a:prstGeom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 rot="5400000">
                <a:off x="4800202" y="1829602"/>
                <a:ext cx="153352" cy="151206"/>
              </a:xfrm>
              <a:prstGeom prst="line">
                <a:avLst/>
              </a:prstGeom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199" name="Straight Connector 118"/>
            <p:cNvCxnSpPr>
              <a:cxnSpLocks noChangeShapeType="1"/>
            </p:cNvCxnSpPr>
            <p:nvPr/>
          </p:nvCxnSpPr>
          <p:spPr bwMode="auto">
            <a:xfrm rot="16200000">
              <a:off x="4070541" y="2144912"/>
              <a:ext cx="27432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05" name="Isosceles Triangle 204"/>
          <p:cNvSpPr/>
          <p:nvPr/>
        </p:nvSpPr>
        <p:spPr>
          <a:xfrm rot="16200000">
            <a:off x="6130148" y="3654351"/>
            <a:ext cx="408609" cy="304544"/>
          </a:xfrm>
          <a:prstGeom prst="triangle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pic>
        <p:nvPicPr>
          <p:cNvPr id="20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641578" y="3491012"/>
            <a:ext cx="287259" cy="114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638924" y="4021487"/>
            <a:ext cx="287259" cy="114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1" name="Straight Connector 210"/>
          <p:cNvCxnSpPr/>
          <p:nvPr/>
        </p:nvCxnSpPr>
        <p:spPr>
          <a:xfrm flipH="1">
            <a:off x="6774933" y="3691986"/>
            <a:ext cx="2654" cy="2432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Oval 212"/>
          <p:cNvSpPr/>
          <p:nvPr/>
        </p:nvSpPr>
        <p:spPr>
          <a:xfrm>
            <a:off x="6755229" y="3783764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6" name="Elbow Connector 215"/>
          <p:cNvCxnSpPr>
            <a:stCxn id="206" idx="1"/>
            <a:endCxn id="191" idx="1"/>
          </p:cNvCxnSpPr>
          <p:nvPr/>
        </p:nvCxnSpPr>
        <p:spPr>
          <a:xfrm rot="5400000" flipH="1" flipV="1">
            <a:off x="6831164" y="3231036"/>
            <a:ext cx="127734" cy="21964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>
            <a:stCxn id="205" idx="3"/>
            <a:endCxn id="213" idx="2"/>
          </p:cNvCxnSpPr>
          <p:nvPr/>
        </p:nvCxnSpPr>
        <p:spPr>
          <a:xfrm>
            <a:off x="6486725" y="3806623"/>
            <a:ext cx="26850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TextBox 218"/>
          <p:cNvSpPr txBox="1"/>
          <p:nvPr/>
        </p:nvSpPr>
        <p:spPr>
          <a:xfrm>
            <a:off x="6556438" y="3464733"/>
            <a:ext cx="1400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REF5010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5161393" y="3789114"/>
            <a:ext cx="1400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OPA2170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5670807" y="3498846"/>
            <a:ext cx="273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V</a:t>
            </a:r>
            <a:endParaRPr lang="en-US" sz="1400" b="1" dirty="0"/>
          </a:p>
        </p:txBody>
      </p:sp>
      <p:cxnSp>
        <p:nvCxnSpPr>
          <p:cNvPr id="222" name="Straight Arrow Connector 221"/>
          <p:cNvCxnSpPr/>
          <p:nvPr/>
        </p:nvCxnSpPr>
        <p:spPr>
          <a:xfrm flipH="1">
            <a:off x="5261300" y="3789114"/>
            <a:ext cx="92088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2836677" y="6065290"/>
            <a:ext cx="1400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OPA209(3)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2596826" y="1229380"/>
            <a:ext cx="14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Gain &amp; </a:t>
            </a:r>
          </a:p>
          <a:p>
            <a:pPr algn="ctr"/>
            <a:r>
              <a:rPr lang="en-US" sz="1400" b="1" dirty="0" smtClean="0"/>
              <a:t>Calibration </a:t>
            </a:r>
          </a:p>
        </p:txBody>
      </p:sp>
    </p:spTree>
    <p:extLst>
      <p:ext uri="{BB962C8B-B14F-4D97-AF65-F5344CB8AC3E}">
        <p14:creationId xmlns:p14="http://schemas.microsoft.com/office/powerpoint/2010/main" val="156079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20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0" animBg="1"/>
      <p:bldP spid="34" grpId="0" animBg="1"/>
      <p:bldP spid="205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3593</TotalTime>
  <Words>189</Words>
  <Application>Microsoft Office PowerPoint</Application>
  <PresentationFormat>On-screen Show (4:3)</PresentationFormat>
  <Paragraphs>84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HPA PA opportunity review  –  DAQ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SVA/Taiwan alignment meeting</dc:title>
  <dc:creator>Wang, Terence</dc:creator>
  <cp:lastModifiedBy>Wang, Andrew</cp:lastModifiedBy>
  <cp:revision>186</cp:revision>
  <dcterms:created xsi:type="dcterms:W3CDTF">2006-08-16T00:00:00Z</dcterms:created>
  <dcterms:modified xsi:type="dcterms:W3CDTF">2014-08-20T05:50:12Z</dcterms:modified>
</cp:coreProperties>
</file>