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0"/>
  </p:notesMasterIdLst>
  <p:handoutMasterIdLst>
    <p:handoutMasterId r:id="rId11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380" r:id="rId9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598" autoAdjust="0"/>
  </p:normalViewPr>
  <p:slideViewPr>
    <p:cSldViewPr snapToGrid="0">
      <p:cViewPr varScale="1">
        <p:scale>
          <a:sx n="151" d="100"/>
          <a:sy n="151" d="100"/>
        </p:scale>
        <p:origin x="456" y="138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-1512" y="-90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BA23CF-AA30-4A18-B744-605C3E9DBF07}" type="slidenum"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4705815" y="47801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247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06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494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43992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868" y="4782676"/>
            <a:ext cx="1563597" cy="1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25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4343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098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377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370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9362" y="4782264"/>
            <a:ext cx="1562364" cy="193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726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3" y="444279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C70261-DCF8-4A97-9502-E8EEF2364CDE}" type="slidenum"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4656947"/>
            <a:ext cx="892889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37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1" fontAlgn="base" hangingPunct="1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1" fontAlgn="base" hangingPunct="1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1" fontAlgn="base" hangingPunct="1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1" fontAlgn="base" hangingPunct="1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eaLnBrk="1" fontAlgn="base" hangingPunct="1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lsa.opensrc.org/Softvol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8A065-9139-244A-86CE-7E7BF673F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How to enable Record Volume Control 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on PCM290x devices </a:t>
            </a:r>
            <a:r>
              <a:rPr lang="en-US" altLang="zh-CN" dirty="0"/>
              <a:t>in</a:t>
            </a:r>
            <a:r>
              <a:rPr lang="en-US" dirty="0"/>
              <a:t> Linux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BF4BDD6C-DF5D-6045-B8B0-A93D8BE4129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67500" y="4448217"/>
            <a:ext cx="2133600" cy="154782"/>
          </a:xfrm>
        </p:spPr>
        <p:txBody>
          <a:bodyPr/>
          <a:lstStyle/>
          <a:p>
            <a:fld id="{07B5736C-021E-4EDA-A2F9-FF199D20DB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E46803E4-0049-4A83-A9E3-8FE876E25C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to PCM2900C, PCM2901, PCM2902C, PCM2903C, PCM2904 and PCM2906C Audio USB Converter devices</a:t>
            </a:r>
          </a:p>
        </p:txBody>
      </p:sp>
    </p:spTree>
    <p:extLst>
      <p:ext uri="{BB962C8B-B14F-4D97-AF65-F5344CB8AC3E}">
        <p14:creationId xmlns:p14="http://schemas.microsoft.com/office/powerpoint/2010/main" val="192917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01EFB-6559-4B4A-9B27-8164132A8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PCM290x Devices USB Audio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D54E8-A887-4CE4-AF13-0516B6E31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6950" y="810734"/>
            <a:ext cx="3994153" cy="3709449"/>
          </a:xfrm>
        </p:spPr>
        <p:txBody>
          <a:bodyPr/>
          <a:lstStyle/>
          <a:p>
            <a:r>
              <a:rPr lang="en-US" dirty="0"/>
              <a:t>Volume control which resides in USB Feature Unit (FU) only available in Data-Out path (Playback)</a:t>
            </a:r>
          </a:p>
          <a:p>
            <a:r>
              <a:rPr lang="en-US" dirty="0"/>
              <a:t>This feature is not supported for Data-In path (Record) in the device, a software implementation is normally used to enable this ability</a:t>
            </a:r>
          </a:p>
          <a:p>
            <a:r>
              <a:rPr lang="en-US" dirty="0"/>
              <a:t>In Windows OS this record volume control was implemented in software and user can adjust the volume through its sound setting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BE384-61ED-40D1-B2F2-47FAF2DDDF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17BD3D5-6D3A-4396-A3B9-C1B704F5CD65}"/>
              </a:ext>
            </a:extLst>
          </p:cNvPr>
          <p:cNvGrpSpPr/>
          <p:nvPr/>
        </p:nvGrpSpPr>
        <p:grpSpPr>
          <a:xfrm>
            <a:off x="231775" y="717953"/>
            <a:ext cx="4575175" cy="3879620"/>
            <a:chOff x="231775" y="717953"/>
            <a:chExt cx="4575175" cy="387962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7D46AFC-157A-4056-B723-FB9BF04A94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1775" y="717953"/>
              <a:ext cx="4575175" cy="387962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02F8B98-2A9B-4AFF-AA32-F851F5114CF5}"/>
                </a:ext>
              </a:extLst>
            </p:cNvPr>
            <p:cNvSpPr/>
            <p:nvPr/>
          </p:nvSpPr>
          <p:spPr>
            <a:xfrm>
              <a:off x="2406650" y="1758950"/>
              <a:ext cx="984250" cy="7556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D3C75DA-7E6A-49E9-B9F6-4DAC30B6AB8D}"/>
                </a:ext>
              </a:extLst>
            </p:cNvPr>
            <p:cNvSpPr/>
            <p:nvPr/>
          </p:nvSpPr>
          <p:spPr>
            <a:xfrm>
              <a:off x="2717800" y="2946400"/>
              <a:ext cx="374650" cy="2603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6661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7AC50-19EA-46D5-B9C6-219EA727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7163"/>
            <a:ext cx="9144000" cy="610791"/>
          </a:xfrm>
        </p:spPr>
        <p:txBody>
          <a:bodyPr/>
          <a:lstStyle/>
          <a:p>
            <a:r>
              <a:rPr lang="en-US" dirty="0"/>
              <a:t>In Linux: Summary of enabling Record Volume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9C88B-DEA6-4BBD-805F-6AFB8F6FF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ALSA </a:t>
            </a:r>
            <a:r>
              <a:rPr lang="en-US" dirty="0">
                <a:hlinkClick r:id="rId2"/>
              </a:rPr>
              <a:t>Softvol</a:t>
            </a:r>
            <a:r>
              <a:rPr lang="en-US" dirty="0"/>
              <a:t> plugin to add a new volume control when this control is not available in device/hardware</a:t>
            </a:r>
          </a:p>
          <a:p>
            <a:r>
              <a:rPr lang="en-US" dirty="0"/>
              <a:t>Softvol creates a new device which is connected to the sound card</a:t>
            </a:r>
          </a:p>
          <a:p>
            <a:r>
              <a:rPr lang="en-US" dirty="0"/>
              <a:t>User creates a new configuration file (asoundrc) for the new device</a:t>
            </a:r>
          </a:p>
          <a:p>
            <a:pPr lvl="1"/>
            <a:r>
              <a:rPr lang="en-US" dirty="0"/>
              <a:t>Place the asoundrc config file into the user directory (~/)</a:t>
            </a:r>
          </a:p>
          <a:p>
            <a:pPr lvl="1"/>
            <a:r>
              <a:rPr lang="en-US" dirty="0"/>
              <a:t>Run arecord to load the configuration of the new device</a:t>
            </a:r>
          </a:p>
          <a:p>
            <a:r>
              <a:rPr lang="en-US" dirty="0"/>
              <a:t>Check the newly added device in the sound list</a:t>
            </a:r>
          </a:p>
          <a:p>
            <a:r>
              <a:rPr lang="en-US" dirty="0"/>
              <a:t>Check the newly added control with ALSA mixer contents</a:t>
            </a:r>
          </a:p>
          <a:p>
            <a:pPr lvl="1"/>
            <a:r>
              <a:rPr lang="en-US" dirty="0"/>
              <a:t>Check the component in ALSA mixer capture view</a:t>
            </a:r>
          </a:p>
          <a:p>
            <a:r>
              <a:rPr lang="en-US" dirty="0"/>
              <a:t>Test the volume control feature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71CE39-2E7E-438D-91A2-6BA47C53AC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54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E2B6D-0EF2-441F-88F1-E211ACD4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Creating and loading asoundrc config file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802C6-78E0-4EDC-AD7C-F71E00256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“cat /proc/asound/cards” command to determine the correct card id number for USB AUDIO CODEC to add to the new control device e.g. card  1</a:t>
            </a:r>
          </a:p>
          <a:p>
            <a:r>
              <a:rPr lang="en-US" dirty="0"/>
              <a:t>Create asoundrc file for the new device of the correct card number and control as shown or modify and rename the attached file</a:t>
            </a:r>
          </a:p>
          <a:p>
            <a:r>
              <a:rPr lang="en-US" dirty="0"/>
              <a:t>Place this config in ~/.asoundrc</a:t>
            </a:r>
          </a:p>
          <a:p>
            <a:r>
              <a:rPr lang="en-US" dirty="0"/>
              <a:t>Run arecord command to load with the new device:</a:t>
            </a:r>
          </a:p>
          <a:p>
            <a:pPr lvl="1"/>
            <a:r>
              <a:rPr lang="en-US" dirty="0"/>
              <a:t>#arecord -D capture_mixer -d 1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DF9B6-B45E-4A69-A1CC-1679CBBAEB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665EB13-84C3-4264-98B2-52C319F9BA99}"/>
              </a:ext>
            </a:extLst>
          </p:cNvPr>
          <p:cNvGrpSpPr/>
          <p:nvPr/>
        </p:nvGrpSpPr>
        <p:grpSpPr>
          <a:xfrm>
            <a:off x="5864003" y="1837173"/>
            <a:ext cx="3006979" cy="2709517"/>
            <a:chOff x="2957385" y="1854691"/>
            <a:chExt cx="3006979" cy="270951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52DED6D9-12F0-4643-8517-E065E9B827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7385" y="1854691"/>
              <a:ext cx="3006979" cy="2709517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E219114-4B46-4F1B-AFE9-1E38ADC57B33}"/>
                </a:ext>
              </a:extLst>
            </p:cNvPr>
            <p:cNvSpPr/>
            <p:nvPr/>
          </p:nvSpPr>
          <p:spPr>
            <a:xfrm>
              <a:off x="4874812" y="2410074"/>
              <a:ext cx="630865" cy="177536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6665024-EA72-4EC6-B111-BF22C1210601}"/>
                </a:ext>
              </a:extLst>
            </p:cNvPr>
            <p:cNvSpPr/>
            <p:nvPr/>
          </p:nvSpPr>
          <p:spPr>
            <a:xfrm>
              <a:off x="4376722" y="3679684"/>
              <a:ext cx="630865" cy="177536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B2B265B-824C-4BEF-B5CC-071A844C8C18}"/>
                </a:ext>
              </a:extLst>
            </p:cNvPr>
            <p:cNvSpPr/>
            <p:nvPr/>
          </p:nvSpPr>
          <p:spPr>
            <a:xfrm>
              <a:off x="3898275" y="4143603"/>
              <a:ext cx="630865" cy="177536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AB67BAE-90A2-484D-99E9-A6B93E73B237}"/>
                </a:ext>
              </a:extLst>
            </p:cNvPr>
            <p:cNvSpPr/>
            <p:nvPr/>
          </p:nvSpPr>
          <p:spPr>
            <a:xfrm>
              <a:off x="4883380" y="2982563"/>
              <a:ext cx="969856" cy="163359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0F743CF-9987-4F76-9AE4-7D1FCFC2EF80}"/>
                </a:ext>
              </a:extLst>
            </p:cNvPr>
            <p:cNvSpPr/>
            <p:nvPr/>
          </p:nvSpPr>
          <p:spPr>
            <a:xfrm>
              <a:off x="4412635" y="3954814"/>
              <a:ext cx="1278675" cy="177536"/>
            </a:xfrm>
            <a:prstGeom prst="rect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BC8C004-CC4F-44EC-97AC-92CFFDE9AE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6194127"/>
              </p:ext>
            </p:extLst>
          </p:nvPr>
        </p:nvGraphicFramePr>
        <p:xfrm>
          <a:off x="263499" y="3576686"/>
          <a:ext cx="290512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Packager Shell Object" showAsIcon="1" r:id="rId4" imgW="1640160" imgH="532800" progId="Package">
                  <p:embed/>
                </p:oleObj>
              </mc:Choice>
              <mc:Fallback>
                <p:oleObj name="Packager Shell Object" showAsIcon="1" r:id="rId4" imgW="1640160" imgH="532800" progId="Package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9937792-4447-4EA1-A32B-4ABEFCC822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3499" y="3576686"/>
                        <a:ext cx="2905125" cy="944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122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0E4B9-0756-4F7A-8D37-952534FD5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Check the new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A6A6A-33D4-4BF8-B021-83304A290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3" y="780007"/>
            <a:ext cx="5649035" cy="3709449"/>
          </a:xfrm>
        </p:spPr>
        <p:txBody>
          <a:bodyPr/>
          <a:lstStyle/>
          <a:p>
            <a:r>
              <a:rPr lang="en-US" dirty="0"/>
              <a:t>Execute arecord –L command to view device names</a:t>
            </a:r>
          </a:p>
          <a:p>
            <a:pPr lvl="1"/>
            <a:r>
              <a:rPr lang="en-US" dirty="0"/>
              <a:t>#arecord –L</a:t>
            </a:r>
          </a:p>
          <a:p>
            <a:r>
              <a:rPr lang="en-US" dirty="0"/>
              <a:t>In Application like Audacity, the recording device will show the new device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altLang="zh-CN" dirty="0"/>
              <a:t>SW </a:t>
            </a:r>
            <a:r>
              <a:rPr lang="en-US" dirty="0"/>
              <a:t>developer want</a:t>
            </a:r>
            <a:r>
              <a:rPr lang="en-US" altLang="zh-CN" dirty="0"/>
              <a:t>s</a:t>
            </a:r>
            <a:r>
              <a:rPr lang="en-US" dirty="0"/>
              <a:t> to </a:t>
            </a:r>
            <a:r>
              <a:rPr lang="en-US" altLang="zh-CN" dirty="0"/>
              <a:t>reference</a:t>
            </a:r>
            <a:r>
              <a:rPr lang="en-US" dirty="0"/>
              <a:t> the recording device in the</a:t>
            </a:r>
            <a:r>
              <a:rPr lang="zh-CN" altLang="en-US" dirty="0"/>
              <a:t> </a:t>
            </a:r>
            <a:r>
              <a:rPr lang="en-US" altLang="zh-CN" dirty="0"/>
              <a:t>code: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09FE6B-5937-44CE-B8D5-85B0F199B0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CF75FB-A79D-4D52-897B-FF284D9837A9}"/>
              </a:ext>
            </a:extLst>
          </p:cNvPr>
          <p:cNvGrpSpPr/>
          <p:nvPr/>
        </p:nvGrpSpPr>
        <p:grpSpPr>
          <a:xfrm>
            <a:off x="5534321" y="538783"/>
            <a:ext cx="3377904" cy="1361060"/>
            <a:chOff x="1765596" y="1153540"/>
            <a:chExt cx="4114504" cy="1418210"/>
          </a:xfrm>
        </p:grpSpPr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824F4040-1200-4659-9686-3CCCB2C41AAF}"/>
                </a:ext>
              </a:extLst>
            </p:cNvPr>
            <p:cNvSpPr/>
            <p:nvPr/>
          </p:nvSpPr>
          <p:spPr>
            <a:xfrm>
              <a:off x="1765596" y="1810135"/>
              <a:ext cx="545805" cy="21159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8582DAC-FA54-46C2-BAEF-29A749B5C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71070" y="1153540"/>
              <a:ext cx="3409030" cy="1418210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014C537-14E6-494E-8809-DC662DA7D724}"/>
              </a:ext>
            </a:extLst>
          </p:cNvPr>
          <p:cNvGrpSpPr/>
          <p:nvPr/>
        </p:nvGrpSpPr>
        <p:grpSpPr>
          <a:xfrm>
            <a:off x="2990850" y="1808015"/>
            <a:ext cx="2905837" cy="1684485"/>
            <a:chOff x="5734971" y="1802281"/>
            <a:chExt cx="3202174" cy="208728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ADDD716-E265-4E54-A5D1-BDDDC24F3A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94453" y="1802281"/>
              <a:ext cx="2542692" cy="2087284"/>
            </a:xfrm>
            <a:prstGeom prst="rect">
              <a:avLst/>
            </a:prstGeom>
          </p:spPr>
        </p:pic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0A90A6A1-1EB8-4A2B-863E-0A164273073D}"/>
                </a:ext>
              </a:extLst>
            </p:cNvPr>
            <p:cNvSpPr/>
            <p:nvPr/>
          </p:nvSpPr>
          <p:spPr>
            <a:xfrm>
              <a:off x="5734970" y="2465954"/>
              <a:ext cx="545805" cy="21159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FDD2F44-AD6A-45E2-8438-DDD1198A0AF3}"/>
              </a:ext>
            </a:extLst>
          </p:cNvPr>
          <p:cNvSpPr txBox="1"/>
          <p:nvPr/>
        </p:nvSpPr>
        <p:spPr>
          <a:xfrm>
            <a:off x="2537450" y="3873852"/>
            <a:ext cx="6105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#include &lt;</a:t>
            </a:r>
            <a:r>
              <a:rPr lang="en-US" sz="1200" dirty="0" err="1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alsa</a:t>
            </a:r>
            <a: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/</a:t>
            </a:r>
            <a:r>
              <a:rPr lang="en-US" sz="1200" dirty="0" err="1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asoundlib.h</a:t>
            </a:r>
            <a: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&gt; </a:t>
            </a:r>
            <a:b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</a:br>
            <a:r>
              <a:rPr lang="en-US" sz="1200" dirty="0" err="1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snd_pcm_t</a:t>
            </a:r>
            <a: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 *</a:t>
            </a:r>
            <a:r>
              <a:rPr lang="en-US" sz="1200" dirty="0" err="1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snd_handle</a:t>
            </a:r>
            <a: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; </a:t>
            </a:r>
            <a:b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</a:br>
            <a: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err = </a:t>
            </a:r>
            <a:r>
              <a:rPr lang="en-US" sz="1200" dirty="0" err="1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snd_pcm_open</a:t>
            </a:r>
            <a: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(&amp;</a:t>
            </a:r>
            <a:r>
              <a:rPr lang="en-US" sz="1200" dirty="0" err="1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snd_handle</a:t>
            </a:r>
            <a: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, “</a:t>
            </a:r>
            <a:r>
              <a:rPr lang="en-US" sz="1200" dirty="0" err="1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capture_mixer</a:t>
            </a:r>
            <a:r>
              <a:rPr lang="en-US" sz="1200" dirty="0">
                <a:latin typeface="Microsoft New Tai Lue" panose="020B0502040204020203" pitchFamily="34" charset="0"/>
                <a:cs typeface="Microsoft New Tai Lue" panose="020B0502040204020203" pitchFamily="34" charset="0"/>
              </a:rPr>
              <a:t>", SND_PCM_STREAM_CAPTURE, 0) </a:t>
            </a:r>
          </a:p>
        </p:txBody>
      </p:sp>
    </p:spTree>
    <p:extLst>
      <p:ext uri="{BB962C8B-B14F-4D97-AF65-F5344CB8AC3E}">
        <p14:creationId xmlns:p14="http://schemas.microsoft.com/office/powerpoint/2010/main" val="70356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8A23-63E3-46F1-B214-3A42C87F6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75" y="107163"/>
            <a:ext cx="5154084" cy="610791"/>
          </a:xfrm>
        </p:spPr>
        <p:txBody>
          <a:bodyPr/>
          <a:lstStyle/>
          <a:p>
            <a:r>
              <a:rPr lang="en-US" dirty="0"/>
              <a:t>Step 3: Check the new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40450-C74D-4BE5-8377-C7B6572F7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41" y="717024"/>
            <a:ext cx="5332840" cy="3709449"/>
          </a:xfrm>
        </p:spPr>
        <p:txBody>
          <a:bodyPr/>
          <a:lstStyle/>
          <a:p>
            <a:r>
              <a:rPr lang="en-US" dirty="0"/>
              <a:t>Execute amixer contents command to display list of the card controls with their contents</a:t>
            </a:r>
          </a:p>
          <a:p>
            <a:pPr lvl="1"/>
            <a:r>
              <a:rPr lang="en-US" dirty="0"/>
              <a:t>#amixer contents</a:t>
            </a:r>
          </a:p>
          <a:p>
            <a:r>
              <a:rPr lang="en-US" dirty="0"/>
              <a:t>If the corresponding sound card id is 1, add -c 1 behind amixer: </a:t>
            </a:r>
          </a:p>
          <a:p>
            <a:pPr lvl="1"/>
            <a:r>
              <a:rPr lang="en-US" dirty="0"/>
              <a:t>#amixer -c 1 contents</a:t>
            </a:r>
          </a:p>
          <a:p>
            <a:r>
              <a:rPr lang="en-US" dirty="0"/>
              <a:t>Verify with ALSA GUI </a:t>
            </a:r>
          </a:p>
          <a:p>
            <a:pPr lvl="1"/>
            <a:r>
              <a:rPr lang="en-US" dirty="0"/>
              <a:t>#alsamixer --view=capture</a:t>
            </a:r>
          </a:p>
          <a:p>
            <a:pPr lvl="1"/>
            <a:r>
              <a:rPr lang="en-US" dirty="0"/>
              <a:t>or #alsamixer --view=capture -c 1 (card id)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BD8D8-67DA-4579-8C71-7EFB1F639F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E33FDA7-5B27-4179-8457-665079485272}"/>
              </a:ext>
            </a:extLst>
          </p:cNvPr>
          <p:cNvGrpSpPr/>
          <p:nvPr/>
        </p:nvGrpSpPr>
        <p:grpSpPr>
          <a:xfrm>
            <a:off x="5549684" y="104288"/>
            <a:ext cx="3658963" cy="3067978"/>
            <a:chOff x="5438746" y="290737"/>
            <a:chExt cx="3658963" cy="3067978"/>
          </a:xfrm>
        </p:grpSpPr>
        <p:pic>
          <p:nvPicPr>
            <p:cNvPr id="5" name="Content Placeholder 13">
              <a:extLst>
                <a:ext uri="{FF2B5EF4-FFF2-40B4-BE49-F238E27FC236}">
                  <a16:creationId xmlns:a16="http://schemas.microsoft.com/office/drawing/2014/main" id="{0B0DBC90-3131-42BA-BFC8-2ECB9C68F6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38746" y="290737"/>
              <a:ext cx="3431044" cy="11950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0C5340C5-85A8-4F65-B6ED-E6EF5E67D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51661" y="1784784"/>
              <a:ext cx="3460564" cy="1573931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E9734AE-084B-4A3D-A932-F951585DFC8C}"/>
                </a:ext>
              </a:extLst>
            </p:cNvPr>
            <p:cNvSpPr txBox="1"/>
            <p:nvPr/>
          </p:nvSpPr>
          <p:spPr>
            <a:xfrm>
              <a:off x="7850024" y="371362"/>
              <a:ext cx="1183591" cy="375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Before</a:t>
              </a:r>
            </a:p>
          </p:txBody>
        </p:sp>
        <p:sp>
          <p:nvSpPr>
            <p:cNvPr id="8" name="Arrow: Down 7">
              <a:extLst>
                <a:ext uri="{FF2B5EF4-FFF2-40B4-BE49-F238E27FC236}">
                  <a16:creationId xmlns:a16="http://schemas.microsoft.com/office/drawing/2014/main" id="{68AF33ED-B3EA-4C75-8D20-1B7A47634126}"/>
                </a:ext>
              </a:extLst>
            </p:cNvPr>
            <p:cNvSpPr/>
            <p:nvPr/>
          </p:nvSpPr>
          <p:spPr>
            <a:xfrm>
              <a:off x="6847318" y="1564348"/>
              <a:ext cx="802633" cy="19583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04E7541-77C1-456B-8427-4C1C6938C91B}"/>
                </a:ext>
              </a:extLst>
            </p:cNvPr>
            <p:cNvSpPr txBox="1"/>
            <p:nvPr/>
          </p:nvSpPr>
          <p:spPr>
            <a:xfrm>
              <a:off x="7914118" y="1831705"/>
              <a:ext cx="1183591" cy="375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After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C0FF84-499F-4A81-870A-D5F54AB75D7B}"/>
              </a:ext>
            </a:extLst>
          </p:cNvPr>
          <p:cNvGrpSpPr/>
          <p:nvPr/>
        </p:nvGrpSpPr>
        <p:grpSpPr>
          <a:xfrm>
            <a:off x="5562599" y="3276434"/>
            <a:ext cx="2978150" cy="1321139"/>
            <a:chOff x="5562599" y="3276434"/>
            <a:chExt cx="2978150" cy="1321139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1F23818-43D4-4FDE-AA33-0389E6ED6B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562599" y="3276434"/>
              <a:ext cx="2978150" cy="1321139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AB600A6-E23C-4C71-81A9-4433533345E6}"/>
                </a:ext>
              </a:extLst>
            </p:cNvPr>
            <p:cNvSpPr/>
            <p:nvPr/>
          </p:nvSpPr>
          <p:spPr>
            <a:xfrm>
              <a:off x="5575300" y="3327400"/>
              <a:ext cx="1587500" cy="2413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7880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4F70D-07CB-4D6F-AD00-CE8916378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4a: Test the new device and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A70D3-6431-47B0-9AAE-20F656EDC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775" y="717025"/>
            <a:ext cx="3902075" cy="3709449"/>
          </a:xfrm>
        </p:spPr>
        <p:txBody>
          <a:bodyPr/>
          <a:lstStyle/>
          <a:p>
            <a:r>
              <a:rPr lang="en-US" dirty="0"/>
              <a:t>Test with ALSA GUI and Audacity:</a:t>
            </a:r>
          </a:p>
          <a:p>
            <a:pPr lvl="1"/>
            <a:r>
              <a:rPr lang="en-US" dirty="0"/>
              <a:t>Select capture_mixer as recording device in Audacity</a:t>
            </a:r>
          </a:p>
          <a:p>
            <a:pPr lvl="1"/>
            <a:r>
              <a:rPr lang="en-US" dirty="0"/>
              <a:t>Record the incoming signal with Audacity</a:t>
            </a:r>
          </a:p>
          <a:p>
            <a:pPr lvl="1"/>
            <a:r>
              <a:rPr lang="en-US" dirty="0"/>
              <a:t>Adjust PCM Capture volume in alsamixer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8EFD62-942D-4CA7-83D6-5902106D1F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97888F-6AF7-4263-B69D-592D8C33BAC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58EC87A-F9C8-4187-ACD5-975C2F676F6A}"/>
              </a:ext>
            </a:extLst>
          </p:cNvPr>
          <p:cNvGrpSpPr/>
          <p:nvPr/>
        </p:nvGrpSpPr>
        <p:grpSpPr>
          <a:xfrm>
            <a:off x="3990976" y="755852"/>
            <a:ext cx="5153024" cy="3820266"/>
            <a:chOff x="3990976" y="755852"/>
            <a:chExt cx="5153024" cy="382026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95B065B-3F54-4F25-BFB3-66262EFA1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08476" y="755852"/>
              <a:ext cx="4572000" cy="2508250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C97F8B3-9F45-4941-B352-22C96A1FCC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16400" y="1276350"/>
              <a:ext cx="373063" cy="49136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2790836B-368A-46AB-B6C1-8107F799CF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75600" y="2649056"/>
              <a:ext cx="381000" cy="72673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291087E-04A0-4918-B233-704D3931F76C}"/>
                </a:ext>
              </a:extLst>
            </p:cNvPr>
            <p:cNvSpPr txBox="1"/>
            <p:nvPr/>
          </p:nvSpPr>
          <p:spPr>
            <a:xfrm>
              <a:off x="7200900" y="3375789"/>
              <a:ext cx="19431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Adjust Capture volume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D8D13D8-030D-4C60-816D-0E63DF97F4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60875" y="2501901"/>
              <a:ext cx="509586" cy="873888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AB98610-0B9C-4E7E-A263-6527FF807F8C}"/>
                </a:ext>
              </a:extLst>
            </p:cNvPr>
            <p:cNvSpPr txBox="1"/>
            <p:nvPr/>
          </p:nvSpPr>
          <p:spPr>
            <a:xfrm>
              <a:off x="3990976" y="3375789"/>
              <a:ext cx="19431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Capture volume changes as control volume was adjusted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5189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5A81-3C14-4EFE-A227-51F30C20B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4b: </a:t>
            </a:r>
            <a:r>
              <a:rPr lang="en-US" altLang="zh-CN" dirty="0"/>
              <a:t>Test with #arecord &amp; #amixer commands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075A0-1A5D-4379-A258-C3006812F3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3009" y="781929"/>
            <a:ext cx="4933953" cy="3930252"/>
          </a:xfrm>
        </p:spPr>
        <p:txBody>
          <a:bodyPr/>
          <a:lstStyle/>
          <a:p>
            <a:r>
              <a:rPr lang="en-US" sz="1800" dirty="0"/>
              <a:t>Create shell script as follow (see attachment)</a:t>
            </a:r>
          </a:p>
          <a:p>
            <a:pPr lvl="1"/>
            <a:r>
              <a:rPr lang="en-US" sz="1600" dirty="0"/>
              <a:t>Device in arecord changed to capture_mixer </a:t>
            </a:r>
          </a:p>
          <a:p>
            <a:pPr lvl="1"/>
            <a:r>
              <a:rPr lang="en-US" sz="1600" dirty="0"/>
              <a:t>If the corresponding sound card id is 1, add -c 1 after amixer</a:t>
            </a:r>
            <a:endParaRPr lang="en-US" sz="16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endParaRPr lang="en-US" sz="10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arecord -D capture_mixer -c 2 -r 48000 -f S16_LE -d 50 cap.wav &amp;</a:t>
            </a:r>
            <a:br>
              <a:rPr lang="en-US" sz="1800" b="1" dirty="0">
                <a:latin typeface="AngsanaUPC" panose="02020603050405020304" pitchFamily="18" charset="-34"/>
                <a:cs typeface="AngsanaUPC" panose="02020603050405020304" pitchFamily="18" charset="-34"/>
              </a:rPr>
            </a:br>
            <a:r>
              <a:rPr lang="en-US" altLang="zh-CN" sz="18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for((</a:t>
            </a:r>
            <a:r>
              <a:rPr lang="en-US" altLang="zh-CN" sz="1800" b="1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i</a:t>
            </a:r>
            <a:r>
              <a:rPr lang="en-US" altLang="zh-CN" sz="18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=0;i&lt;5;i++))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altLang="zh-CN" sz="18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do</a:t>
            </a:r>
            <a:endParaRPr lang="en-US" sz="18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     amixer -c 1 set “PCM Capture Volume”  25+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      sleep 10</a:t>
            </a:r>
          </a:p>
          <a:p>
            <a:pPr marL="0" indent="0">
              <a:lnSpc>
                <a:spcPts val="2000"/>
              </a:lnSpc>
              <a:spcBef>
                <a:spcPts val="0"/>
              </a:spcBef>
              <a:buNone/>
            </a:pPr>
            <a:r>
              <a:rPr lang="en-US" sz="18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Done</a:t>
            </a:r>
          </a:p>
          <a:p>
            <a:r>
              <a:rPr lang="en-US" sz="1800" dirty="0"/>
              <a:t>Open cap.wav and verify </a:t>
            </a:r>
            <a:r>
              <a:rPr lang="en-US" altLang="zh-CN" sz="1800" dirty="0"/>
              <a:t>the capture volume level changes per the script volume setting</a:t>
            </a:r>
            <a:endParaRPr lang="en-US" sz="18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985BE92-08B0-4D9C-A6BA-91A22106049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65750" y="781929"/>
            <a:ext cx="3515241" cy="1728447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00BBAB-D1E1-422C-A73F-346F55928B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548F6-AAA9-4A8D-A869-511B3DFE32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68ECBE-F197-4FA9-A277-AB4D25E935A3}"/>
              </a:ext>
            </a:extLst>
          </p:cNvPr>
          <p:cNvSpPr txBox="1"/>
          <p:nvPr/>
        </p:nvSpPr>
        <p:spPr>
          <a:xfrm>
            <a:off x="5454565" y="2781218"/>
            <a:ext cx="34264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Capture volume changes as control volume was adjusted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2938B34-D786-41B6-99F2-1C4860B19E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1075097"/>
              </p:ext>
            </p:extLst>
          </p:nvPr>
        </p:nvGraphicFramePr>
        <p:xfrm>
          <a:off x="6384925" y="3473450"/>
          <a:ext cx="15652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Packager Shell Object" showAsIcon="1" r:id="rId4" imgW="1195560" imgH="532800" progId="Package">
                  <p:embed/>
                </p:oleObj>
              </mc:Choice>
              <mc:Fallback>
                <p:oleObj name="Packager Shell Object" showAsIcon="1" r:id="rId4" imgW="1195560" imgH="532800" progId="Package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2938B34-D786-41B6-99F2-1C4860B19E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84925" y="3473450"/>
                        <a:ext cx="1565275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7780667"/>
      </p:ext>
    </p:extLst>
  </p:cSld>
  <p:clrMapOvr>
    <a:masterClrMapping/>
  </p:clrMapOvr>
</p:sld>
</file>

<file path=ppt/theme/theme1.xml><?xml version="1.0" encoding="utf-8"?>
<a:theme xmlns:a="http://schemas.openxmlformats.org/drawingml/2006/main" name="2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450184F-FECE-4F4E-9465-90FF95DEA0E4}" vid="{4EBE6972-D454-4FA8-9A2F-9FAFE2BB323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 - No CIP marking</Template>
  <TotalTime>531</TotalTime>
  <Words>641</Words>
  <Application>Microsoft Office PowerPoint</Application>
  <PresentationFormat>On-screen Show (16:9)</PresentationFormat>
  <Paragraphs>69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AngsanaUPC</vt:lpstr>
      <vt:lpstr>Arial</vt:lpstr>
      <vt:lpstr>Microsoft New Tai Lue</vt:lpstr>
      <vt:lpstr>2_FinalPowerpoint</vt:lpstr>
      <vt:lpstr>Packager Shell Object</vt:lpstr>
      <vt:lpstr>Package</vt:lpstr>
      <vt:lpstr>How to enable Record Volume Control   on PCM290x devices in Linux</vt:lpstr>
      <vt:lpstr>PCM290x Devices USB Audio Topology</vt:lpstr>
      <vt:lpstr>In Linux: Summary of enabling Record Volume Control</vt:lpstr>
      <vt:lpstr>Step 1: Creating and loading asoundrc config file </vt:lpstr>
      <vt:lpstr>Step 2: Check the new device</vt:lpstr>
      <vt:lpstr>Step 3: Check the new control</vt:lpstr>
      <vt:lpstr>Step 4a: Test the new device and control</vt:lpstr>
      <vt:lpstr>Step 4b: Test with #arecord &amp; #amixer commands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enable Record Volume Control   on PCM290x devices in Linux</dc:title>
  <dc:creator>Djuandi, Peter</dc:creator>
  <cp:lastModifiedBy>Djuandi, Peter</cp:lastModifiedBy>
  <cp:revision>31</cp:revision>
  <dcterms:created xsi:type="dcterms:W3CDTF">2022-11-10T16:03:11Z</dcterms:created>
  <dcterms:modified xsi:type="dcterms:W3CDTF">2022-11-11T04:43:28Z</dcterms:modified>
</cp:coreProperties>
</file>