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69" r:id="rId6"/>
    <p:sldId id="282" r:id="rId7"/>
    <p:sldId id="285" r:id="rId8"/>
    <p:sldId id="284" r:id="rId9"/>
    <p:sldId id="286" r:id="rId10"/>
    <p:sldId id="28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46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4881EA-39A0-405A-8AE8-1137923113F4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1E002A-5ED0-4785-A678-D794E0C90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71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E002A-5ED0-4785-A678-D794E0C9037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824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E885-DCF2-4233-9BF1-6DA36243DE47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E47B2-4AF0-442A-A24E-D8E85653B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655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E885-DCF2-4233-9BF1-6DA36243DE47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E47B2-4AF0-442A-A24E-D8E85653B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837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E885-DCF2-4233-9BF1-6DA36243DE47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E47B2-4AF0-442A-A24E-D8E85653B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48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E885-DCF2-4233-9BF1-6DA36243DE47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E47B2-4AF0-442A-A24E-D8E85653B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10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E885-DCF2-4233-9BF1-6DA36243DE47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E47B2-4AF0-442A-A24E-D8E85653B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250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E885-DCF2-4233-9BF1-6DA36243DE47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E47B2-4AF0-442A-A24E-D8E85653B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269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E885-DCF2-4233-9BF1-6DA36243DE47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E47B2-4AF0-442A-A24E-D8E85653B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103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E885-DCF2-4233-9BF1-6DA36243DE47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E47B2-4AF0-442A-A24E-D8E85653B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21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E885-DCF2-4233-9BF1-6DA36243DE47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E47B2-4AF0-442A-A24E-D8E85653B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90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E885-DCF2-4233-9BF1-6DA36243DE47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E47B2-4AF0-442A-A24E-D8E85653B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25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E885-DCF2-4233-9BF1-6DA36243DE47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E47B2-4AF0-442A-A24E-D8E85653B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41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FE885-DCF2-4233-9BF1-6DA36243DE47}" type="datetimeFigureOut">
              <a:rPr lang="en-US" smtClean="0"/>
              <a:t>7/31/2019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E47B2-4AF0-442A-A24E-D8E85653B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599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TAS5805 Address Detect</a:t>
            </a:r>
            <a:r>
              <a:rPr lang="en-US" altLang="zh-CN" b="1" dirty="0" smtClean="0">
                <a:solidFill>
                  <a:srgbClr val="FF0000"/>
                </a:solidFill>
              </a:rPr>
              <a:t>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Alix </a:t>
            </a:r>
            <a:r>
              <a:rPr lang="en-US" altLang="zh-CN" sz="1200" dirty="0" smtClean="0"/>
              <a:t>Wan</a:t>
            </a:r>
          </a:p>
          <a:p>
            <a:r>
              <a:rPr lang="en-US" sz="1200" dirty="0" smtClean="0"/>
              <a:t>2019/06/12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2943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Address Detect Table</a:t>
            </a:r>
          </a:p>
          <a:p>
            <a:r>
              <a:rPr lang="en-US" dirty="0" smtClean="0"/>
              <a:t>Digital Decoder Expected for Detection.</a:t>
            </a:r>
          </a:p>
          <a:p>
            <a:r>
              <a:rPr lang="en-US" dirty="0" smtClean="0"/>
              <a:t>Digital Feedback to Analog Schematic hook ups.</a:t>
            </a:r>
          </a:p>
          <a:p>
            <a:r>
              <a:rPr lang="en-US" dirty="0" smtClean="0"/>
              <a:t>Flow Chart of the Algorithm.</a:t>
            </a:r>
          </a:p>
          <a:p>
            <a:r>
              <a:rPr lang="en-US" dirty="0" smtClean="0"/>
              <a:t>Concerns/Assumptions for Address Detect.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38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0462" y="926142"/>
            <a:ext cx="5451201" cy="3341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1" descr="image0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648200"/>
            <a:ext cx="5791200" cy="955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6200" y="838200"/>
            <a:ext cx="38862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en-US" sz="1600" b="1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1600" b="1" dirty="0" smtClean="0"/>
              <a:t>Circuit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Voltage of ADR pin is divided by R1 and R2;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Voltage of ADR in compared with DVDD/2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1600" b="1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16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1600" b="1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1600" b="1" dirty="0" smtClean="0"/>
              <a:t>Analysis: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ADR PIN Resistor R1: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/>
              <a:t>4.7K : 15K : 47K : 120K~=1:3:9:27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R2 is internal variable resistor for ADR detection</a:t>
            </a:r>
          </a:p>
          <a:p>
            <a:endParaRPr lang="en-US" sz="1600" b="1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16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1600" b="1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1600" b="1" dirty="0" smtClean="0"/>
              <a:t>ADR </a:t>
            </a:r>
            <a:r>
              <a:rPr lang="en-US" sz="1600" b="1" dirty="0"/>
              <a:t>pin </a:t>
            </a:r>
            <a:r>
              <a:rPr lang="en-US" sz="1600" b="1" dirty="0" smtClean="0"/>
              <a:t>detection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TAS5805 set R2 twice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/>
              <a:t>Comparator outputs a 2-bit </a:t>
            </a:r>
            <a:r>
              <a:rPr lang="en-US" sz="1200" dirty="0" smtClean="0"/>
              <a:t>code to determine Address in table 4</a:t>
            </a:r>
            <a:endParaRPr lang="en-US" sz="1200" dirty="0"/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/>
              <a:t>00/01/10/11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endParaRPr lang="en-US" sz="1200" dirty="0"/>
          </a:p>
          <a:p>
            <a:endParaRPr lang="en-US" sz="1600" b="1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2" name="TextBox 1"/>
          <p:cNvSpPr txBox="1"/>
          <p:nvPr/>
        </p:nvSpPr>
        <p:spPr>
          <a:xfrm>
            <a:off x="130980" y="86380"/>
            <a:ext cx="3617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Internal circuit analysis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239000" y="4876800"/>
            <a:ext cx="10668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315200" y="2247900"/>
            <a:ext cx="304800" cy="876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7467600" y="3124200"/>
            <a:ext cx="0" cy="4572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Isosceles Triangle 6"/>
          <p:cNvSpPr/>
          <p:nvPr/>
        </p:nvSpPr>
        <p:spPr>
          <a:xfrm rot="10800000">
            <a:off x="7239000" y="3581400"/>
            <a:ext cx="457200" cy="4572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>
            <a:stCxn id="10" idx="4"/>
          </p:cNvCxnSpPr>
          <p:nvPr/>
        </p:nvCxnSpPr>
        <p:spPr>
          <a:xfrm flipH="1">
            <a:off x="7467599" y="4076700"/>
            <a:ext cx="1" cy="8001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20000" y="3657600"/>
            <a:ext cx="6740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Reverse</a:t>
            </a:r>
            <a:endParaRPr lang="en-US" dirty="0"/>
          </a:p>
        </p:txBody>
      </p:sp>
      <p:sp>
        <p:nvSpPr>
          <p:cNvPr id="10" name="Flowchart: Connector 9"/>
          <p:cNvSpPr/>
          <p:nvPr/>
        </p:nvSpPr>
        <p:spPr>
          <a:xfrm>
            <a:off x="7429500" y="4000500"/>
            <a:ext cx="76200" cy="76200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908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2631228" y="2082086"/>
            <a:ext cx="1524000" cy="6516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>
                <a:solidFill>
                  <a:schemeClr val="tx1"/>
                </a:solidFill>
              </a:rPr>
              <a:t>Set R2 = </a:t>
            </a:r>
            <a:r>
              <a:rPr lang="en-US" sz="800" b="1" dirty="0" smtClean="0">
                <a:solidFill>
                  <a:schemeClr val="tx1"/>
                </a:solidFill>
              </a:rPr>
              <a:t>27K</a:t>
            </a:r>
            <a:r>
              <a:rPr lang="en-US" sz="800" dirty="0" smtClean="0">
                <a:solidFill>
                  <a:schemeClr val="tx1"/>
                </a:solidFill>
              </a:rPr>
              <a:t> </a:t>
            </a:r>
            <a:r>
              <a:rPr lang="en-US" sz="800" dirty="0">
                <a:solidFill>
                  <a:schemeClr val="tx1"/>
                </a:solidFill>
              </a:rPr>
              <a:t>to </a:t>
            </a:r>
            <a:r>
              <a:rPr lang="en-US" sz="800" dirty="0" err="1" smtClean="0">
                <a:solidFill>
                  <a:schemeClr val="tx1"/>
                </a:solidFill>
              </a:rPr>
              <a:t>gnd</a:t>
            </a:r>
            <a:r>
              <a:rPr lang="en-US" sz="800" dirty="0" smtClean="0">
                <a:solidFill>
                  <a:schemeClr val="tx1"/>
                </a:solidFill>
              </a:rPr>
              <a:t> </a:t>
            </a:r>
            <a:r>
              <a:rPr lang="en-US" sz="800" dirty="0">
                <a:solidFill>
                  <a:schemeClr val="tx1"/>
                </a:solidFill>
              </a:rPr>
              <a:t>, Compare ADDR with </a:t>
            </a:r>
            <a:r>
              <a:rPr lang="en-US" sz="800" dirty="0" smtClean="0">
                <a:solidFill>
                  <a:schemeClr val="tx1"/>
                </a:solidFill>
              </a:rPr>
              <a:t>DVDD/2</a:t>
            </a:r>
          </a:p>
          <a:p>
            <a:r>
              <a:rPr lang="en-US" sz="800" dirty="0" smtClean="0">
                <a:solidFill>
                  <a:schemeClr val="tx1"/>
                </a:solidFill>
              </a:rPr>
              <a:t>(PIN_DET_RES_CTL&lt;1:0&gt;=01) 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6" name="Diamond 25"/>
          <p:cNvSpPr/>
          <p:nvPr/>
        </p:nvSpPr>
        <p:spPr>
          <a:xfrm>
            <a:off x="2326428" y="3195250"/>
            <a:ext cx="2133600" cy="914400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8" name="Straight Connector 27"/>
          <p:cNvCxnSpPr>
            <a:stCxn id="26" idx="1"/>
          </p:cNvCxnSpPr>
          <p:nvPr/>
        </p:nvCxnSpPr>
        <p:spPr>
          <a:xfrm flipH="1">
            <a:off x="1793028" y="365245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1793028" y="3652450"/>
            <a:ext cx="0" cy="4219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4460028" y="3652450"/>
            <a:ext cx="1407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5867988" y="3652450"/>
            <a:ext cx="0" cy="4219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718385" y="328311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65784" y="328298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1031027" y="4070593"/>
            <a:ext cx="2101913" cy="6516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>
                <a:solidFill>
                  <a:schemeClr val="tx1"/>
                </a:solidFill>
              </a:rPr>
              <a:t>Set R2 = </a:t>
            </a:r>
            <a:r>
              <a:rPr lang="en-US" sz="800" b="1" dirty="0" smtClean="0">
                <a:solidFill>
                  <a:schemeClr val="tx1"/>
                </a:solidFill>
              </a:rPr>
              <a:t>81K</a:t>
            </a:r>
            <a:r>
              <a:rPr lang="en-US" sz="800" dirty="0" smtClean="0">
                <a:solidFill>
                  <a:schemeClr val="tx1"/>
                </a:solidFill>
              </a:rPr>
              <a:t> </a:t>
            </a:r>
            <a:r>
              <a:rPr lang="en-US" sz="800" dirty="0">
                <a:solidFill>
                  <a:schemeClr val="tx1"/>
                </a:solidFill>
              </a:rPr>
              <a:t>to </a:t>
            </a:r>
            <a:r>
              <a:rPr lang="en-US" sz="800" dirty="0" err="1" smtClean="0">
                <a:solidFill>
                  <a:schemeClr val="tx1"/>
                </a:solidFill>
              </a:rPr>
              <a:t>gnd</a:t>
            </a:r>
            <a:r>
              <a:rPr lang="en-US" sz="800" dirty="0" smtClean="0">
                <a:solidFill>
                  <a:schemeClr val="tx1"/>
                </a:solidFill>
              </a:rPr>
              <a:t>, </a:t>
            </a:r>
            <a:r>
              <a:rPr lang="en-US" sz="800" dirty="0">
                <a:solidFill>
                  <a:schemeClr val="tx1"/>
                </a:solidFill>
              </a:rPr>
              <a:t>Compare ADDR with </a:t>
            </a:r>
            <a:r>
              <a:rPr lang="en-US" sz="800" dirty="0" smtClean="0">
                <a:solidFill>
                  <a:schemeClr val="tx1"/>
                </a:solidFill>
              </a:rPr>
              <a:t>DVDD/2</a:t>
            </a:r>
          </a:p>
          <a:p>
            <a:r>
              <a:rPr lang="en-US" sz="800" dirty="0" smtClean="0">
                <a:solidFill>
                  <a:schemeClr val="tx1"/>
                </a:solidFill>
              </a:rPr>
              <a:t>(PIN_DET_RES_CTL&lt;1:0&gt;=00) </a:t>
            </a:r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>
            <a:stCxn id="23" idx="2"/>
          </p:cNvCxnSpPr>
          <p:nvPr/>
        </p:nvCxnSpPr>
        <p:spPr>
          <a:xfrm flipH="1">
            <a:off x="3393227" y="2733761"/>
            <a:ext cx="1" cy="4614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Diamond 36"/>
          <p:cNvSpPr/>
          <p:nvPr/>
        </p:nvSpPr>
        <p:spPr>
          <a:xfrm>
            <a:off x="1252413" y="5175933"/>
            <a:ext cx="2079184" cy="881318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9" name="Straight Connector 38"/>
          <p:cNvCxnSpPr>
            <a:stCxn id="37" idx="1"/>
          </p:cNvCxnSpPr>
          <p:nvPr/>
        </p:nvCxnSpPr>
        <p:spPr>
          <a:xfrm flipH="1">
            <a:off x="719013" y="5616592"/>
            <a:ext cx="533400" cy="165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719013" y="5633133"/>
            <a:ext cx="0" cy="4219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3386013" y="5633133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3919413" y="5633133"/>
            <a:ext cx="0" cy="4219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95213" y="555995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501870" y="555995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2319212" y="4709380"/>
            <a:ext cx="1" cy="4665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241452" y="6055049"/>
            <a:ext cx="1524000" cy="4654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83328" y="6126509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120K to DVDD</a:t>
            </a:r>
            <a:endParaRPr lang="en-US" sz="1200" dirty="0"/>
          </a:p>
        </p:txBody>
      </p:sp>
      <p:sp>
        <p:nvSpPr>
          <p:cNvPr id="48" name="Rectangle 47"/>
          <p:cNvSpPr/>
          <p:nvPr/>
        </p:nvSpPr>
        <p:spPr>
          <a:xfrm>
            <a:off x="2642177" y="6053478"/>
            <a:ext cx="1524000" cy="4654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821728" y="6149267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47K to DVDD</a:t>
            </a:r>
            <a:endParaRPr lang="en-US" sz="1200" dirty="0"/>
          </a:p>
        </p:txBody>
      </p:sp>
      <p:sp>
        <p:nvSpPr>
          <p:cNvPr id="50" name="Rectangle 49"/>
          <p:cNvSpPr/>
          <p:nvPr/>
        </p:nvSpPr>
        <p:spPr>
          <a:xfrm>
            <a:off x="4802928" y="4057705"/>
            <a:ext cx="2130120" cy="6516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solidFill>
                  <a:schemeClr val="tx1"/>
                </a:solidFill>
              </a:rPr>
              <a:t>Short ADDR with </a:t>
            </a:r>
            <a:r>
              <a:rPr lang="en-US" sz="900" b="1" dirty="0" smtClean="0">
                <a:solidFill>
                  <a:schemeClr val="tx1"/>
                </a:solidFill>
              </a:rPr>
              <a:t>9K</a:t>
            </a:r>
            <a:r>
              <a:rPr lang="en-US" sz="900" dirty="0" smtClean="0">
                <a:solidFill>
                  <a:schemeClr val="tx1"/>
                </a:solidFill>
              </a:rPr>
              <a:t> </a:t>
            </a:r>
            <a:r>
              <a:rPr lang="en-US" sz="900" dirty="0">
                <a:solidFill>
                  <a:schemeClr val="tx1"/>
                </a:solidFill>
              </a:rPr>
              <a:t>to </a:t>
            </a:r>
            <a:r>
              <a:rPr lang="en-US" sz="900" dirty="0" err="1" smtClean="0">
                <a:solidFill>
                  <a:schemeClr val="tx1"/>
                </a:solidFill>
              </a:rPr>
              <a:t>gnd</a:t>
            </a:r>
            <a:r>
              <a:rPr lang="en-US" sz="900" dirty="0" smtClean="0">
                <a:solidFill>
                  <a:schemeClr val="tx1"/>
                </a:solidFill>
              </a:rPr>
              <a:t>, </a:t>
            </a:r>
            <a:r>
              <a:rPr lang="en-US" sz="900" dirty="0">
                <a:solidFill>
                  <a:schemeClr val="tx1"/>
                </a:solidFill>
              </a:rPr>
              <a:t>Compare ADDR with </a:t>
            </a:r>
            <a:r>
              <a:rPr lang="en-US" sz="900" dirty="0" smtClean="0">
                <a:solidFill>
                  <a:schemeClr val="tx1"/>
                </a:solidFill>
              </a:rPr>
              <a:t>DVDD/2</a:t>
            </a:r>
          </a:p>
          <a:p>
            <a:r>
              <a:rPr lang="en-US" sz="900" dirty="0" smtClean="0">
                <a:solidFill>
                  <a:schemeClr val="tx1"/>
                </a:solidFill>
              </a:rPr>
              <a:t>(PIN_DET_RES_CTL&lt;1:0&gt;=11) </a:t>
            </a:r>
            <a:endParaRPr lang="en-US" sz="900" dirty="0">
              <a:solidFill>
                <a:schemeClr val="tx1"/>
              </a:solidFill>
            </a:endParaRPr>
          </a:p>
          <a:p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52" name="Diamond 51"/>
          <p:cNvSpPr/>
          <p:nvPr/>
        </p:nvSpPr>
        <p:spPr>
          <a:xfrm>
            <a:off x="5024313" y="5163045"/>
            <a:ext cx="2133600" cy="914400"/>
          </a:xfrm>
          <a:prstGeom prst="diamo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4" name="Straight Connector 53"/>
          <p:cNvCxnSpPr>
            <a:stCxn id="52" idx="1"/>
          </p:cNvCxnSpPr>
          <p:nvPr/>
        </p:nvCxnSpPr>
        <p:spPr>
          <a:xfrm flipH="1">
            <a:off x="4490913" y="5620245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4490913" y="5620245"/>
            <a:ext cx="0" cy="4219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7157913" y="5620245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7691313" y="5620245"/>
            <a:ext cx="0" cy="4219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4567113" y="554706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273770" y="554706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6091112" y="4741129"/>
            <a:ext cx="0" cy="4219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4381846" y="6032291"/>
            <a:ext cx="1524000" cy="4654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646791" y="6127641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15K </a:t>
            </a:r>
            <a:r>
              <a:rPr lang="en-US" sz="1200" dirty="0"/>
              <a:t>to DVDD</a:t>
            </a:r>
          </a:p>
        </p:txBody>
      </p:sp>
      <p:sp>
        <p:nvSpPr>
          <p:cNvPr id="63" name="Rectangle 62"/>
          <p:cNvSpPr/>
          <p:nvPr/>
        </p:nvSpPr>
        <p:spPr>
          <a:xfrm>
            <a:off x="6326928" y="6040590"/>
            <a:ext cx="1524000" cy="4654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511770" y="6134808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4.7K </a:t>
            </a:r>
            <a:r>
              <a:rPr lang="en-US" sz="1200" dirty="0"/>
              <a:t>to DVDD</a:t>
            </a:r>
          </a:p>
        </p:txBody>
      </p:sp>
      <p:sp>
        <p:nvSpPr>
          <p:cNvPr id="2" name="Rectangle 1"/>
          <p:cNvSpPr/>
          <p:nvPr/>
        </p:nvSpPr>
        <p:spPr>
          <a:xfrm>
            <a:off x="6298542" y="473332"/>
            <a:ext cx="184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2730445" y="3502324"/>
            <a:ext cx="13880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V_</a:t>
            </a:r>
            <a:r>
              <a:rPr lang="en-US" sz="1000" dirty="0" smtClean="0"/>
              <a:t>ADR</a:t>
            </a:r>
            <a:r>
              <a:rPr lang="en-US" sz="1400" dirty="0" smtClean="0"/>
              <a:t>&gt;DVDD/2?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68" name="TextBox 67"/>
          <p:cNvSpPr txBox="1"/>
          <p:nvPr/>
        </p:nvSpPr>
        <p:spPr>
          <a:xfrm>
            <a:off x="1644190" y="5483007"/>
            <a:ext cx="136396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V_</a:t>
            </a:r>
            <a:r>
              <a:rPr lang="en-US" sz="1000" dirty="0"/>
              <a:t>ADR</a:t>
            </a:r>
            <a:r>
              <a:rPr lang="en-US" sz="1400" dirty="0"/>
              <a:t>&gt;DVDD/2?</a:t>
            </a:r>
          </a:p>
          <a:p>
            <a:endParaRPr lang="en-US" sz="1400" dirty="0"/>
          </a:p>
          <a:p>
            <a:endParaRPr lang="en-US" sz="1400" dirty="0"/>
          </a:p>
        </p:txBody>
      </p:sp>
      <p:sp>
        <p:nvSpPr>
          <p:cNvPr id="69" name="TextBox 68"/>
          <p:cNvSpPr txBox="1"/>
          <p:nvPr/>
        </p:nvSpPr>
        <p:spPr>
          <a:xfrm>
            <a:off x="5396024" y="5489353"/>
            <a:ext cx="13639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V_</a:t>
            </a:r>
            <a:r>
              <a:rPr lang="en-US" sz="1000" dirty="0"/>
              <a:t>ADR</a:t>
            </a:r>
            <a:r>
              <a:rPr lang="en-US" sz="1400" dirty="0"/>
              <a:t>&gt;DVDD/2</a:t>
            </a:r>
            <a:r>
              <a:rPr lang="en-US" sz="1400" dirty="0" smtClean="0"/>
              <a:t>?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51" name="TextBox 50"/>
          <p:cNvSpPr txBox="1"/>
          <p:nvPr/>
        </p:nvSpPr>
        <p:spPr>
          <a:xfrm>
            <a:off x="130980" y="86380"/>
            <a:ext cx="43661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Procedure of ADR Detection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53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5669" y="2210034"/>
            <a:ext cx="2897888" cy="177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4344130"/>
              </p:ext>
            </p:extLst>
          </p:nvPr>
        </p:nvGraphicFramePr>
        <p:xfrm>
          <a:off x="241452" y="1017498"/>
          <a:ext cx="4060020" cy="67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0220"/>
                <a:gridCol w="1219200"/>
                <a:gridCol w="99060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TAS5805 </a:t>
                      </a:r>
                      <a:r>
                        <a:rPr lang="en-US" sz="1100" dirty="0" smtClean="0">
                          <a:effectLst/>
                        </a:rPr>
                        <a:t>operation: R1=15K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</a:rPr>
                        <a:t>Vadr</a:t>
                      </a:r>
                      <a:r>
                        <a:rPr lang="en-US" sz="1100" dirty="0" smtClean="0">
                          <a:effectLst/>
                        </a:rPr>
                        <a:t>&gt;DVDD/2?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Output</a:t>
                      </a:r>
                      <a:endParaRPr lang="en-US" sz="1100" dirty="0" smtClean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Set </a:t>
                      </a:r>
                      <a:r>
                        <a:rPr lang="en-US" sz="1100" dirty="0" smtClean="0">
                          <a:effectLst/>
                        </a:rPr>
                        <a:t>R2=27K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Y (R1&lt;27K)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SimSun"/>
                        </a:rPr>
                        <a:t>1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Set </a:t>
                      </a:r>
                      <a:r>
                        <a:rPr lang="en-US" sz="1100" dirty="0" smtClean="0">
                          <a:effectLst/>
                        </a:rPr>
                        <a:t>R2= 9K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N (R1&gt;9K )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SimSun"/>
                        </a:rPr>
                        <a:t>0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Output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+mn-ea"/>
                        </a:rPr>
                        <a:t> Address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SimSun"/>
                        </a:rPr>
                        <a:t>10: 0x5a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335" y="432197"/>
            <a:ext cx="3739185" cy="1764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52400" y="657998"/>
            <a:ext cx="195194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Example</a:t>
            </a:r>
            <a:r>
              <a:rPr lang="en-US" sz="1200" b="1" dirty="0" smtClean="0"/>
              <a:t>: 0x5a </a:t>
            </a:r>
            <a:r>
              <a:rPr lang="en-US" altLang="zh-CN" sz="1200" b="1" dirty="0" smtClean="0"/>
              <a:t>with R1=15K</a:t>
            </a:r>
            <a:endParaRPr lang="en-US" sz="1200" b="1" dirty="0" smtClean="0"/>
          </a:p>
          <a:p>
            <a:endParaRPr lang="en-US" sz="1200" b="1" dirty="0"/>
          </a:p>
          <a:p>
            <a:endParaRPr lang="en-US" sz="1200" b="1" dirty="0" smtClean="0"/>
          </a:p>
          <a:p>
            <a:endParaRPr lang="en-US" sz="1200" b="1" dirty="0"/>
          </a:p>
          <a:p>
            <a:endParaRPr lang="en-US" sz="1200" b="1" dirty="0" smtClean="0"/>
          </a:p>
          <a:p>
            <a:endParaRPr lang="en-US" sz="1200" b="1" dirty="0"/>
          </a:p>
          <a:p>
            <a:endParaRPr lang="en-US" sz="1200" b="1" dirty="0" smtClean="0"/>
          </a:p>
          <a:p>
            <a:r>
              <a:rPr lang="en-US" sz="1200" b="1" dirty="0" smtClean="0"/>
              <a:t>Detailed procedures: </a:t>
            </a:r>
            <a:endParaRPr lang="en-US" sz="1200" b="1" dirty="0"/>
          </a:p>
        </p:txBody>
      </p:sp>
      <p:sp>
        <p:nvSpPr>
          <p:cNvPr id="9" name="Rectangle 8"/>
          <p:cNvSpPr/>
          <p:nvPr/>
        </p:nvSpPr>
        <p:spPr>
          <a:xfrm>
            <a:off x="7065588" y="533400"/>
            <a:ext cx="706811" cy="8382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lbow Connector 10"/>
          <p:cNvCxnSpPr>
            <a:endCxn id="7" idx="0"/>
          </p:cNvCxnSpPr>
          <p:nvPr/>
        </p:nvCxnSpPr>
        <p:spPr>
          <a:xfrm rot="10800000" flipV="1">
            <a:off x="2271463" y="533400"/>
            <a:ext cx="5147531" cy="484098"/>
          </a:xfrm>
          <a:prstGeom prst="bentConnector2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ight Arrow 11"/>
          <p:cNvSpPr/>
          <p:nvPr/>
        </p:nvSpPr>
        <p:spPr>
          <a:xfrm rot="16200000">
            <a:off x="7094359" y="1866900"/>
            <a:ext cx="609600" cy="228600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5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/>
          <p:cNvCxnSpPr/>
          <p:nvPr/>
        </p:nvCxnSpPr>
        <p:spPr>
          <a:xfrm>
            <a:off x="1252874" y="2403031"/>
            <a:ext cx="0" cy="430256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787123" y="4706233"/>
            <a:ext cx="914400" cy="304800"/>
          </a:xfrm>
          <a:prstGeom prst="rect">
            <a:avLst/>
          </a:prstGeom>
          <a:solidFill>
            <a:schemeClr val="bg1">
              <a:lumMod val="50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853923" y="4535467"/>
            <a:ext cx="12546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10.8k ohm</a:t>
            </a:r>
            <a:endParaRPr lang="en-US" dirty="0"/>
          </a:p>
          <a:p>
            <a:r>
              <a:rPr lang="en-US" dirty="0" smtClean="0"/>
              <a:t>7.2k ohm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853922" y="3621067"/>
            <a:ext cx="14070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32.4k ohm</a:t>
            </a:r>
            <a:endParaRPr lang="en-US" dirty="0"/>
          </a:p>
          <a:p>
            <a:r>
              <a:rPr lang="en-US" dirty="0" smtClean="0"/>
              <a:t>21.6k ohm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827516" y="2668567"/>
            <a:ext cx="12810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97.2k ohm</a:t>
            </a:r>
            <a:endParaRPr lang="en-US" dirty="0"/>
          </a:p>
          <a:p>
            <a:r>
              <a:rPr lang="en-US" dirty="0" smtClean="0"/>
              <a:t>64.8k ohm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787123" y="3791832"/>
            <a:ext cx="914400" cy="304800"/>
          </a:xfrm>
          <a:prstGeom prst="rect">
            <a:avLst/>
          </a:prstGeom>
          <a:solidFill>
            <a:schemeClr val="bg1">
              <a:lumMod val="50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741856" y="2839333"/>
            <a:ext cx="914400" cy="304800"/>
          </a:xfrm>
          <a:prstGeom prst="rect">
            <a:avLst/>
          </a:prstGeom>
          <a:solidFill>
            <a:schemeClr val="bg1">
              <a:lumMod val="50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127631" y="1302306"/>
            <a:ext cx="1820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R1: 10% variation</a:t>
            </a:r>
            <a:endParaRPr lang="en-US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609600" y="4401434"/>
            <a:ext cx="4191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609599" y="5331073"/>
            <a:ext cx="4191001" cy="588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09600" y="3487034"/>
            <a:ext cx="4191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90326" y="2344034"/>
            <a:ext cx="403407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715669" y="5158804"/>
            <a:ext cx="1374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4.7K ohm:00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4685828" y="4190803"/>
            <a:ext cx="1316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15K ohm:01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4650458" y="3267174"/>
            <a:ext cx="1316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47K ohm:10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4591948" y="2402697"/>
            <a:ext cx="1433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120K ohm:11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41815" y="228600"/>
            <a:ext cx="3906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Principles of choice of R1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8664" y="381000"/>
            <a:ext cx="2874477" cy="1618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533400" y="1317546"/>
            <a:ext cx="1820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R2: 20% variation</a:t>
            </a:r>
            <a:endParaRPr lang="en-US" dirty="0"/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3882113" y="2362200"/>
            <a:ext cx="278" cy="43434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416361" y="5260147"/>
            <a:ext cx="959667" cy="187573"/>
          </a:xfrm>
          <a:prstGeom prst="rect">
            <a:avLst/>
          </a:prstGeom>
          <a:solidFill>
            <a:schemeClr val="accent6">
              <a:lumMod val="60000"/>
              <a:lumOff val="40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416361" y="4345746"/>
            <a:ext cx="959667" cy="187573"/>
          </a:xfrm>
          <a:prstGeom prst="rect">
            <a:avLst/>
          </a:prstGeom>
          <a:solidFill>
            <a:schemeClr val="accent6">
              <a:lumMod val="60000"/>
              <a:lumOff val="40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371094" y="3393247"/>
            <a:ext cx="959667" cy="187573"/>
          </a:xfrm>
          <a:prstGeom prst="rect">
            <a:avLst/>
          </a:prstGeom>
          <a:solidFill>
            <a:schemeClr val="accent6">
              <a:lumMod val="60000"/>
              <a:lumOff val="40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3402279" y="2463910"/>
            <a:ext cx="959667" cy="187573"/>
          </a:xfrm>
          <a:prstGeom prst="rect">
            <a:avLst/>
          </a:prstGeom>
          <a:solidFill>
            <a:schemeClr val="accent6">
              <a:lumMod val="60000"/>
              <a:lumOff val="40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49932" y="2651483"/>
            <a:ext cx="3677744" cy="172333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4428469" y="2749143"/>
            <a:ext cx="1661293" cy="673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172199" y="2631781"/>
            <a:ext cx="28468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/>
              <a:t>Make sure no overlap between R2 and R1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326931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1815" y="228600"/>
            <a:ext cx="37958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Sagemcom</a:t>
            </a:r>
            <a:r>
              <a:rPr lang="en-US" sz="2800" b="1" dirty="0" smtClean="0">
                <a:solidFill>
                  <a:srgbClr val="FF0000"/>
                </a:solidFill>
              </a:rPr>
              <a:t> case analysis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066800"/>
            <a:ext cx="5334000" cy="244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028699"/>
              </p:ext>
            </p:extLst>
          </p:nvPr>
        </p:nvGraphicFramePr>
        <p:xfrm>
          <a:off x="1219200" y="4191000"/>
          <a:ext cx="5481638" cy="1066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0238"/>
                <a:gridCol w="1010031"/>
                <a:gridCol w="1199769"/>
                <a:gridCol w="1371600"/>
              </a:tblGrid>
              <a:tr h="266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TAS5805 </a:t>
                      </a:r>
                      <a:r>
                        <a:rPr lang="en-US" sz="1100" dirty="0" smtClean="0">
                          <a:effectLst/>
                        </a:rPr>
                        <a:t>operation: R1=15K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SimSun"/>
                        </a:rPr>
                        <a:t>    R3 || R2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</a:rPr>
                        <a:t>Vadr</a:t>
                      </a:r>
                      <a:r>
                        <a:rPr lang="en-US" sz="1100" dirty="0" smtClean="0">
                          <a:effectLst/>
                        </a:rPr>
                        <a:t>&gt;DVDD/2?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Output</a:t>
                      </a:r>
                      <a:endParaRPr lang="en-US" sz="1100" dirty="0" smtClean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Set </a:t>
                      </a:r>
                      <a:r>
                        <a:rPr lang="en-US" sz="1100" dirty="0" smtClean="0">
                          <a:effectLst/>
                        </a:rPr>
                        <a:t>R2=27K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SimSun"/>
                        </a:rPr>
                        <a:t>17.5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Y (R1&lt;17.5K)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SimSun"/>
                        </a:rPr>
                        <a:t>1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Set </a:t>
                      </a:r>
                      <a:r>
                        <a:rPr lang="en-US" sz="1100" dirty="0" smtClean="0">
                          <a:effectLst/>
                        </a:rPr>
                        <a:t>R2= 9K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SimSun"/>
                        </a:rPr>
                        <a:t>7.6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N (R1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+mn-ea"/>
                        </a:rPr>
                        <a:t> &gt; 7.6</a:t>
                      </a: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 )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SimSun"/>
                        </a:rPr>
                        <a:t>0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Output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+mn-ea"/>
                        </a:rPr>
                        <a:t> Address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SimSun"/>
                        </a:rPr>
                        <a:t>10: 0x5a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98586" y="805934"/>
            <a:ext cx="772621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Equivalent circuit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ADR detection analysis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R3=50K, R1=15K</a:t>
            </a:r>
          </a:p>
          <a:p>
            <a:pPr marL="800100" lvl="1" indent="-342900">
              <a:buFont typeface="+mj-lt"/>
              <a:buAutoNum type="arabicPeriod"/>
            </a:pPr>
            <a:endParaRPr lang="en-US" dirty="0"/>
          </a:p>
          <a:p>
            <a:pPr marL="800100" lvl="1" indent="-342900">
              <a:buFont typeface="+mj-lt"/>
              <a:buAutoNum type="arabicPeriod"/>
            </a:pP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endParaRPr lang="en-US" dirty="0"/>
          </a:p>
          <a:p>
            <a:pPr marL="800100" lvl="1" indent="-342900">
              <a:buFont typeface="+mj-lt"/>
              <a:buAutoNum type="arabicPeriod"/>
            </a:pPr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If </a:t>
            </a:r>
            <a:r>
              <a:rPr lang="en-US" b="1" dirty="0" smtClean="0"/>
              <a:t>R2=21.6K and R3=40K</a:t>
            </a:r>
            <a:r>
              <a:rPr lang="en-US" dirty="0" smtClean="0"/>
              <a:t>, then R2</a:t>
            </a:r>
            <a:r>
              <a:rPr lang="en-US" altLang="zh-CN" dirty="0" smtClean="0"/>
              <a:t>||R3=14K. 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400743"/>
              </p:ext>
            </p:extLst>
          </p:nvPr>
        </p:nvGraphicFramePr>
        <p:xfrm>
          <a:off x="1219200" y="5562600"/>
          <a:ext cx="5481638" cy="11353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0238"/>
                <a:gridCol w="1010031"/>
                <a:gridCol w="1199769"/>
                <a:gridCol w="1371600"/>
              </a:tblGrid>
              <a:tr h="266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TAS5805 </a:t>
                      </a:r>
                      <a:r>
                        <a:rPr lang="en-US" sz="1100" dirty="0" smtClean="0">
                          <a:effectLst/>
                        </a:rPr>
                        <a:t>operation: R1=15K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SimSun"/>
                        </a:rPr>
                        <a:t>    R3=40k || R2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</a:rPr>
                        <a:t>Vadr</a:t>
                      </a:r>
                      <a:r>
                        <a:rPr lang="en-US" sz="1100" dirty="0" smtClean="0">
                          <a:effectLst/>
                        </a:rPr>
                        <a:t>&gt;DVDD/2?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Output</a:t>
                      </a:r>
                      <a:endParaRPr lang="en-US" sz="1100" dirty="0" smtClean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Set </a:t>
                      </a:r>
                      <a:r>
                        <a:rPr lang="en-US" sz="1100" dirty="0" smtClean="0">
                          <a:effectLst/>
                        </a:rPr>
                        <a:t>R2=21.6K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SimSun"/>
                        </a:rPr>
                        <a:t>14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Y (R1&gt;14K)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SimSun"/>
                        </a:rPr>
                        <a:t>0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Set </a:t>
                      </a:r>
                      <a:r>
                        <a:rPr lang="en-US" sz="1100" dirty="0" smtClean="0">
                          <a:effectLst/>
                        </a:rPr>
                        <a:t>R2= 81K * 0.8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SimSun"/>
                        </a:rPr>
                        <a:t>24.7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N (R1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+mn-ea"/>
                        </a:rPr>
                        <a:t> &lt; 24.7</a:t>
                      </a: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 )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SimSun"/>
                        </a:rPr>
                        <a:t>1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Output</a:t>
                      </a:r>
                      <a:r>
                        <a:rPr lang="en-US" sz="1100" baseline="0" dirty="0" smtClean="0">
                          <a:effectLst/>
                          <a:latin typeface="+mn-lt"/>
                          <a:ea typeface="+mn-ea"/>
                        </a:rPr>
                        <a:t> Address</a:t>
                      </a: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SimSun"/>
                        </a:rPr>
                        <a:t>10: 0x5C</a:t>
                      </a:r>
                      <a:endParaRPr lang="en-US" sz="11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SimSu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4334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228600"/>
            <a:ext cx="28025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Variation 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analysis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1219200"/>
            <a:ext cx="7620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order to make sure the address is 0x5a, worse case strategy:</a:t>
            </a:r>
          </a:p>
          <a:p>
            <a:endParaRPr lang="en-US" altLang="zh-CN" dirty="0" smtClean="0"/>
          </a:p>
          <a:p>
            <a:pPr marL="342900" indent="-342900">
              <a:buFont typeface="+mj-lt"/>
              <a:buAutoNum type="arabicPeriod"/>
            </a:pPr>
            <a:r>
              <a:rPr lang="en-US" altLang="zh-CN" dirty="0" smtClean="0"/>
              <a:t>We need to make sure that: R2||R3&gt;R1, Hence: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zh-CN" dirty="0" smtClean="0"/>
              <a:t>R2||R3_min= 14.026K @ </a:t>
            </a:r>
            <a:r>
              <a:rPr lang="en-US" altLang="zh-CN" b="1" dirty="0" smtClean="0"/>
              <a:t>R2_min=27*0.8=21.6K</a:t>
            </a:r>
            <a:r>
              <a:rPr lang="en-US" altLang="zh-CN" b="1" dirty="0"/>
              <a:t>, </a:t>
            </a:r>
            <a:r>
              <a:rPr lang="en-US" altLang="zh-CN" b="1" dirty="0" smtClean="0"/>
              <a:t>R3_min= 40K</a:t>
            </a:r>
            <a:endParaRPr lang="en-US" altLang="zh-CN" dirty="0" smtClean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altLang="zh-CN" dirty="0" smtClean="0"/>
              <a:t>R1_max &lt; 14.026. Considering variation of R1=10%, then: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b="1" dirty="0" smtClean="0"/>
              <a:t>R1_max</a:t>
            </a:r>
            <a:r>
              <a:rPr lang="en-US" dirty="0" smtClean="0"/>
              <a:t>&lt;=14.026/1.1=12.8kohm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W</a:t>
            </a:r>
            <a:r>
              <a:rPr lang="en-US" dirty="0" smtClean="0"/>
              <a:t>e need to make sure that : R2|| R3 &lt; R1, hence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zh-CN" dirty="0"/>
              <a:t>R2||</a:t>
            </a:r>
            <a:r>
              <a:rPr lang="en-US" altLang="zh-CN" dirty="0" smtClean="0"/>
              <a:t>R3_max= 9.2K @ </a:t>
            </a:r>
            <a:r>
              <a:rPr lang="en-US" b="1" dirty="0" smtClean="0"/>
              <a:t>R2_max=9K*1.2=10.8K</a:t>
            </a:r>
            <a:r>
              <a:rPr lang="en-US" b="1" dirty="0"/>
              <a:t>; </a:t>
            </a:r>
            <a:r>
              <a:rPr lang="en-US" b="1" dirty="0" smtClean="0"/>
              <a:t>R3_max=60K</a:t>
            </a:r>
            <a:endParaRPr lang="en-US" b="1" dirty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dirty="0" smtClean="0"/>
              <a:t>R2=9K*1.2=10.8K; R3=60K; then R2||</a:t>
            </a:r>
            <a:r>
              <a:rPr lang="en-US" altLang="zh-CN" dirty="0" smtClean="0"/>
              <a:t>R3=9.2K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dirty="0" smtClean="0"/>
              <a:t>R1_min=R1*0.9&gt;9.2K, hence, </a:t>
            </a:r>
            <a:r>
              <a:rPr lang="en-US" b="1" dirty="0" smtClean="0"/>
              <a:t>R1_min&gt;10.2K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Hence, R1 can be set as </a:t>
            </a:r>
            <a:r>
              <a:rPr lang="en-US" b="1" dirty="0" smtClean="0"/>
              <a:t>[10.2K, 12.8K] </a:t>
            </a:r>
            <a:r>
              <a:rPr lang="en-US" dirty="0" smtClean="0"/>
              <a:t>with 10% variation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54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26A61D5DC34740B7F3A538C2BED8B0" ma:contentTypeVersion="" ma:contentTypeDescription="Create a new document." ma:contentTypeScope="" ma:versionID="553a65271d57c8d41bc6be363de30bc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3e687d5f98ee29b9cfcc2ff24550dc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612321C-35D4-4D77-956F-7300ABC0EAE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1FAF4A2-4EB2-4862-AB66-DB2E35A32752}">
  <ds:schemaRefs>
    <ds:schemaRef ds:uri="http://purl.org/dc/dcmitype/"/>
    <ds:schemaRef ds:uri="http://www.w3.org/XML/1998/namespace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8A06A70-B60E-4808-94C9-14CD8D45C7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22798</TotalTime>
  <Words>458</Words>
  <Application>Microsoft Office PowerPoint</Application>
  <PresentationFormat>On-screen Show (4:3)</PresentationFormat>
  <Paragraphs>146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TAS5805 Address Detection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Chawla, Mohit</dc:creator>
  <cp:lastModifiedBy>Qin, XIAOLIN(Linda)</cp:lastModifiedBy>
  <cp:revision>112</cp:revision>
  <dcterms:created xsi:type="dcterms:W3CDTF">2016-01-18T09:35:54Z</dcterms:created>
  <dcterms:modified xsi:type="dcterms:W3CDTF">2019-07-31T11:27:05Z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0x0101005626A61D5DC34740B7F3A538C2BED8B0</vt:lpwstr>
  </property>
</Properties>
</file>