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69" r:id="rId2"/>
    <p:sldId id="371" r:id="rId3"/>
    <p:sldId id="374" r:id="rId4"/>
    <p:sldId id="375" r:id="rId5"/>
    <p:sldId id="376" r:id="rId6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0000"/>
    <a:srgbClr val="7A0000"/>
    <a:srgbClr val="2768F9"/>
    <a:srgbClr val="00467A"/>
    <a:srgbClr val="DE0000"/>
    <a:srgbClr val="000000"/>
    <a:srgbClr val="D9D9D9"/>
    <a:srgbClr val="A8821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39" autoAdjust="0"/>
    <p:restoredTop sz="87927" autoAdjust="0"/>
  </p:normalViewPr>
  <p:slideViewPr>
    <p:cSldViewPr snapToGrid="0">
      <p:cViewPr>
        <p:scale>
          <a:sx n="150" d="100"/>
          <a:sy n="150" d="100"/>
        </p:scale>
        <p:origin x="-756" y="-496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1pPr>
            <a:lvl2pPr marL="1106561" indent="-425601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2pPr>
            <a:lvl3pPr marL="1702403" indent="-340481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3pPr>
            <a:lvl4pPr marL="2383364" indent="-340481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4pPr>
            <a:lvl5pPr marL="3064324" indent="-340481" eaLnBrk="0" hangingPunct="0">
              <a:spcBef>
                <a:spcPct val="30000"/>
              </a:spcBef>
              <a:defRPr sz="1800">
                <a:solidFill>
                  <a:schemeClr val="tx1"/>
                </a:solidFill>
                <a:latin typeface="Arial" charset="0"/>
              </a:defRPr>
            </a:lvl5pPr>
            <a:lvl6pPr marL="3745285" indent="-340481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4426245" indent="-340481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5107207" indent="-340481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5788168" indent="-340481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AF7B9D-3E3C-49B6-AB4D-CE12298A9962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23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07157"/>
            <a:ext cx="2141537" cy="430172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07157"/>
            <a:ext cx="6275388" cy="430172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elected_powerpoint_bg_2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571E-02C7-4909-A943-092A83DD3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 userDrawn="1"/>
        </p:nvSpPr>
        <p:spPr>
          <a:xfrm>
            <a:off x="198227" y="4806157"/>
            <a:ext cx="24234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TI Confidential – NDA Restrictions</a:t>
            </a:r>
            <a:endParaRPr lang="en-US" sz="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elected_powerpoint_bg_1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 userDrawn="1"/>
        </p:nvSpPr>
        <p:spPr>
          <a:xfrm>
            <a:off x="198227" y="4806157"/>
            <a:ext cx="24234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TI Confidential – NDA Restrictions</a:t>
            </a:r>
            <a:endParaRPr lang="en-US" sz="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lected_powerpoint_bg_1_grey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298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472"/>
            <a:ext cx="2133600" cy="15478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3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453747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https://www.ti.com/lit/an/sloa263a/sloa263a.pdf?ts=1607409452222&amp;ref_url=https://www.ti.com/product/TAS5805M?keyMatch%3DTAS5805%26tisearch%3DSearch-EN-everything%26usecase%3DGP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TAS58x5M 1.1 </a:t>
            </a:r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Alix Wan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E7816-A48B-4805-9A47-CE865F4F101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2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 bwMode="auto">
          <a:xfrm>
            <a:off x="146050" y="85956"/>
            <a:ext cx="53467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2800" kern="0" dirty="0" smtClean="0"/>
              <a:t>Speaker Configuration</a:t>
            </a:r>
            <a:endParaRPr lang="en-US" sz="2800" kern="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397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397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747126"/>
            <a:ext cx="5354782" cy="2874819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007885" y="353178"/>
            <a:ext cx="1838239" cy="1032018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7007883" y="1332035"/>
            <a:ext cx="1886732" cy="79934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7007878" y="2184536"/>
            <a:ext cx="1886737" cy="758999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7"/>
          <a:stretch>
            <a:fillRect/>
          </a:stretch>
        </p:blipFill>
        <p:spPr>
          <a:xfrm>
            <a:off x="7007879" y="2978936"/>
            <a:ext cx="1838242" cy="763531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8"/>
          <a:stretch>
            <a:fillRect/>
          </a:stretch>
        </p:blipFill>
        <p:spPr>
          <a:xfrm>
            <a:off x="7007885" y="3803970"/>
            <a:ext cx="1838243" cy="8648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21926" y="699910"/>
            <a:ext cx="1336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Stereo</a:t>
            </a:r>
            <a:r>
              <a:rPr lang="en-US" altLang="zh-CN" sz="1600" dirty="0" smtClean="0"/>
              <a:t> 2.0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770417" y="1562428"/>
            <a:ext cx="1336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Mono 1</a:t>
            </a:r>
            <a:r>
              <a:rPr lang="en-US" altLang="zh-CN" sz="1600" dirty="0" smtClean="0"/>
              <a:t>.1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770417" y="2394758"/>
            <a:ext cx="1336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Stereo</a:t>
            </a:r>
            <a:r>
              <a:rPr lang="en-US" altLang="zh-CN" sz="1600" dirty="0" smtClean="0"/>
              <a:t> 2.1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770417" y="3191424"/>
            <a:ext cx="1336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Stereo</a:t>
            </a:r>
            <a:r>
              <a:rPr lang="en-US" altLang="zh-CN" sz="1600" dirty="0" smtClean="0"/>
              <a:t> 2.2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819254" y="4067142"/>
            <a:ext cx="1336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Mono 1.0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2184400" y="1015302"/>
            <a:ext cx="1520825" cy="1222375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40265" y="1336975"/>
            <a:ext cx="3054350" cy="794400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7325" y="4067142"/>
            <a:ext cx="5340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AppNote</a:t>
            </a:r>
            <a:r>
              <a:rPr lang="en-US" sz="1200" dirty="0" smtClean="0"/>
              <a:t>: </a:t>
            </a:r>
            <a:r>
              <a:rPr lang="sv-SE" sz="1200" dirty="0">
                <a:solidFill>
                  <a:srgbClr val="007C8C"/>
                </a:solidFill>
                <a:hlinkClick r:id="rId9"/>
              </a:rPr>
              <a:t>TAS5805M, TAS5806M, and TAS5806MD Process Flows (Rev. A</a:t>
            </a:r>
            <a:r>
              <a:rPr lang="sv-SE" sz="1200" dirty="0" smtClean="0">
                <a:solidFill>
                  <a:srgbClr val="007C8C"/>
                </a:solidFill>
                <a:hlinkClick r:id="rId9"/>
              </a:rPr>
              <a:t>)</a:t>
            </a:r>
            <a:endParaRPr lang="sv-SE" sz="1200" dirty="0">
              <a:solidFill>
                <a:srgbClr val="5555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2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 bwMode="auto">
          <a:xfrm>
            <a:off x="146050" y="85956"/>
            <a:ext cx="53467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2800" kern="0" dirty="0" smtClean="0"/>
              <a:t>Internal Signal Path</a:t>
            </a:r>
            <a:endParaRPr lang="en-US" sz="2800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068832"/>
            <a:ext cx="7629525" cy="340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870575" y="1071658"/>
            <a:ext cx="187325" cy="164402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0250" y="1944783"/>
            <a:ext cx="7512050" cy="25033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Elbow Connector 3"/>
          <p:cNvCxnSpPr>
            <a:stCxn id="10" idx="2"/>
            <a:endCxn id="11" idx="0"/>
          </p:cNvCxnSpPr>
          <p:nvPr/>
        </p:nvCxnSpPr>
        <p:spPr>
          <a:xfrm rot="5400000">
            <a:off x="4870896" y="851440"/>
            <a:ext cx="708723" cy="147796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52937" y="742950"/>
            <a:ext cx="3121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Click here to understand the signal path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51" y="3322221"/>
            <a:ext cx="1294134" cy="137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22221"/>
            <a:ext cx="2177965" cy="135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3" y="700162"/>
            <a:ext cx="6673849" cy="254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 bwMode="auto">
          <a:xfrm>
            <a:off x="62706" y="0"/>
            <a:ext cx="87249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2400" kern="0" dirty="0" smtClean="0"/>
              <a:t>Crossover Configuration for Woofer and Tweeter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3157531" y="1964898"/>
            <a:ext cx="451883" cy="7919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14862" y="3059132"/>
            <a:ext cx="712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Woofer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064934" y="1000154"/>
            <a:ext cx="926040" cy="841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36" y="3333750"/>
            <a:ext cx="1230405" cy="132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74" y="3336131"/>
            <a:ext cx="2652358" cy="134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 flipH="1">
            <a:off x="358215" y="3322670"/>
            <a:ext cx="3998326" cy="13327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4643947" y="3322220"/>
            <a:ext cx="3553817" cy="13759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/>
          <p:nvPr/>
        </p:nvCxnSpPr>
        <p:spPr>
          <a:xfrm rot="16200000" flipH="1" flipV="1">
            <a:off x="481722" y="872167"/>
            <a:ext cx="2918244" cy="3174219"/>
          </a:xfrm>
          <a:prstGeom prst="bentConnector4">
            <a:avLst>
              <a:gd name="adj1" fmla="val -3590"/>
              <a:gd name="adj2" fmla="val 10673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1" idx="2"/>
            <a:endCxn id="16" idx="1"/>
          </p:cNvCxnSpPr>
          <p:nvPr/>
        </p:nvCxnSpPr>
        <p:spPr>
          <a:xfrm rot="16200000" flipH="1">
            <a:off x="5163932" y="976380"/>
            <a:ext cx="1253373" cy="4814292"/>
          </a:xfrm>
          <a:prstGeom prst="bentConnector4">
            <a:avLst>
              <a:gd name="adj1" fmla="val 22554"/>
              <a:gd name="adj2" fmla="val 104748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64318" y="3072645"/>
            <a:ext cx="753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Tweeter</a:t>
            </a:r>
            <a:endParaRPr lang="en-US" sz="1200" b="1" dirty="0"/>
          </a:p>
        </p:txBody>
      </p:sp>
      <p:sp>
        <p:nvSpPr>
          <p:cNvPr id="32" name="Rectangle 31"/>
          <p:cNvSpPr/>
          <p:nvPr/>
        </p:nvSpPr>
        <p:spPr>
          <a:xfrm flipH="1">
            <a:off x="3568138" y="4217088"/>
            <a:ext cx="717317" cy="35015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flipH="1">
            <a:off x="6019799" y="4300432"/>
            <a:ext cx="421481" cy="350150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840956" y="4006453"/>
            <a:ext cx="3481388" cy="3759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307681" y="4431506"/>
            <a:ext cx="1712119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2706" y="461576"/>
            <a:ext cx="4323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Example: 200Hz crossover point for woofer and tweeter. </a:t>
            </a:r>
            <a:endParaRPr lang="en-US" sz="1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692727" y="4229286"/>
            <a:ext cx="1207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Filter type match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0702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3" y="700162"/>
            <a:ext cx="6673849" cy="254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 bwMode="auto">
          <a:xfrm>
            <a:off x="62706" y="0"/>
            <a:ext cx="87249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2400" kern="0" dirty="0" smtClean="0"/>
              <a:t>EQ for both woofer and Tweeter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1944680" y="1420808"/>
            <a:ext cx="550869" cy="10239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2706" y="461576"/>
            <a:ext cx="4323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Example: 200Hz crossover point for woofer and tweeter. </a:t>
            </a:r>
            <a:endParaRPr lang="en-US" sz="1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802" y="3279774"/>
            <a:ext cx="1649083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 flipH="1">
            <a:off x="2747574" y="2047876"/>
            <a:ext cx="357573" cy="679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3257546" y="3273425"/>
            <a:ext cx="3568704" cy="14827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>
            <a:stCxn id="11" idx="2"/>
          </p:cNvCxnSpPr>
          <p:nvPr/>
        </p:nvCxnSpPr>
        <p:spPr>
          <a:xfrm>
            <a:off x="2220114" y="2444750"/>
            <a:ext cx="0" cy="10287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24510" y="3470274"/>
            <a:ext cx="2101850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EQ </a:t>
            </a:r>
            <a:r>
              <a:rPr lang="en-US" altLang="zh-CN" sz="1200" b="1" u="sng" dirty="0" smtClean="0"/>
              <a:t>Resources:</a:t>
            </a:r>
            <a:endParaRPr lang="en-US" sz="1200" b="1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u="sng" dirty="0" smtClean="0"/>
              <a:t>Tweeter: </a:t>
            </a:r>
            <a:r>
              <a:rPr lang="en-US" sz="1050" b="1" dirty="0" smtClean="0"/>
              <a:t>15 EQs can </a:t>
            </a:r>
            <a:r>
              <a:rPr lang="en-US" sz="1050" b="1" dirty="0"/>
              <a:t>be for </a:t>
            </a:r>
            <a:r>
              <a:rPr lang="en-US" sz="1050" b="1" dirty="0" smtClean="0"/>
              <a:t>tweeter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u="sng" dirty="0" smtClean="0"/>
              <a:t>Woofer : </a:t>
            </a:r>
            <a:r>
              <a:rPr lang="en-US" sz="1050" b="1" dirty="0" smtClean="0"/>
              <a:t>Need to choose </a:t>
            </a:r>
            <a:r>
              <a:rPr lang="en-US" sz="1050" b="1" i="1" u="sng" dirty="0" smtClean="0">
                <a:solidFill>
                  <a:srgbClr val="C00000"/>
                </a:solidFill>
              </a:rPr>
              <a:t>Left EQ </a:t>
            </a:r>
            <a:r>
              <a:rPr lang="en-US" sz="1050" b="1" dirty="0" smtClean="0"/>
              <a:t>in Mono Mixer. Then woofer has 15 </a:t>
            </a:r>
            <a:r>
              <a:rPr lang="en-US" sz="1050" b="1" dirty="0" err="1" smtClean="0"/>
              <a:t>Eqs</a:t>
            </a:r>
            <a:r>
              <a:rPr lang="en-US" sz="1050" b="1" dirty="0" smtClean="0"/>
              <a:t> + additional EQ in X-over</a:t>
            </a:r>
            <a:endParaRPr lang="en-US" sz="105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b="1" dirty="0"/>
          </a:p>
        </p:txBody>
      </p:sp>
      <p:sp>
        <p:nvSpPr>
          <p:cNvPr id="28" name="Rectangle 27"/>
          <p:cNvSpPr/>
          <p:nvPr/>
        </p:nvSpPr>
        <p:spPr>
          <a:xfrm flipH="1">
            <a:off x="903279" y="3431179"/>
            <a:ext cx="2023080" cy="12836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454396" y="4368799"/>
            <a:ext cx="539754" cy="1841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>
            <a:stCxn id="23" idx="2"/>
            <a:endCxn id="3074" idx="2"/>
          </p:cNvCxnSpPr>
          <p:nvPr/>
        </p:nvCxnSpPr>
        <p:spPr>
          <a:xfrm rot="16200000" flipH="1">
            <a:off x="3345795" y="2307891"/>
            <a:ext cx="520229" cy="1359098"/>
          </a:xfrm>
          <a:prstGeom prst="bentConnector3">
            <a:avLst>
              <a:gd name="adj1" fmla="val 6155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039917" y="4322374"/>
            <a:ext cx="1149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After 15 EQs 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4039917" y="3956752"/>
            <a:ext cx="29113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Come from Input mixer not from 15 EQs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 flipH="1">
            <a:off x="3454036" y="3956752"/>
            <a:ext cx="539754" cy="36562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3487</TotalTime>
  <Words>124</Words>
  <Application>Microsoft Office PowerPoint</Application>
  <PresentationFormat>On-screen Show (16:9)</PresentationFormat>
  <Paragraphs>25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FinalPowerpoint</vt:lpstr>
      <vt:lpstr>TAS58x5M 1.1 Configuration</vt:lpstr>
      <vt:lpstr>PowerPoint Presentation</vt:lpstr>
      <vt:lpstr>PowerPoint Presentation</vt:lpstr>
      <vt:lpstr>PowerPoint Presentation</vt:lpstr>
      <vt:lpstr>PowerPoint Presentation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Brollo, Clementina</dc:creator>
  <cp:lastModifiedBy>Fernandes de Pina, Luis</cp:lastModifiedBy>
  <cp:revision>732</cp:revision>
  <dcterms:created xsi:type="dcterms:W3CDTF">2007-12-19T20:51:45Z</dcterms:created>
  <dcterms:modified xsi:type="dcterms:W3CDTF">2020-12-08T23:39:57Z</dcterms:modified>
</cp:coreProperties>
</file>