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84" r:id="rId2"/>
    <p:sldId id="398" r:id="rId3"/>
    <p:sldId id="394" r:id="rId4"/>
    <p:sldId id="386" r:id="rId5"/>
    <p:sldId id="397" r:id="rId6"/>
    <p:sldId id="387" r:id="rId7"/>
    <p:sldId id="399" r:id="rId8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0289"/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4598" autoAdjust="0"/>
  </p:normalViewPr>
  <p:slideViewPr>
    <p:cSldViewPr snapToGrid="0">
      <p:cViewPr>
        <p:scale>
          <a:sx n="150" d="100"/>
          <a:sy n="150" d="100"/>
        </p:scale>
        <p:origin x="726" y="13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146311"/>
            <a:ext cx="8458200" cy="2248907"/>
          </a:xfrm>
        </p:spPr>
        <p:txBody>
          <a:bodyPr/>
          <a:lstStyle/>
          <a:p>
            <a:r>
              <a:rPr lang="en-US" altLang="zh-CN" dirty="0">
                <a:solidFill>
                  <a:srgbClr val="DE0000"/>
                </a:solidFill>
              </a:rPr>
              <a:t>TAS6584 RTLDG SW Flow and Script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3CD4D3-569E-4597-8CA6-6F645CCEC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TI-Audio-MPA</a:t>
            </a:r>
          </a:p>
        </p:txBody>
      </p:sp>
    </p:spTree>
    <p:extLst>
      <p:ext uri="{BB962C8B-B14F-4D97-AF65-F5344CB8AC3E}">
        <p14:creationId xmlns:p14="http://schemas.microsoft.com/office/powerpoint/2010/main" val="154374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F6BD0-20E4-48B0-945F-5C1BE00D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56EC9-CFF3-4873-A0CE-A966F37CB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/>
              <a:t>Improve pop noise when enable pilot tone.</a:t>
            </a:r>
          </a:p>
          <a:p>
            <a:pPr lvl="1"/>
            <a:r>
              <a:rPr lang="en-US" sz="1600" dirty="0"/>
              <a:t>Enable pilot tone before enter play mode.</a:t>
            </a:r>
          </a:p>
          <a:p>
            <a:pPr lvl="1"/>
            <a:r>
              <a:rPr lang="en-US" sz="1600" dirty="0"/>
              <a:t>Pop noise improvement: from 95mV to 26mV.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1600" b="1" dirty="0"/>
              <a:t>Clear RTLDG fault script improvement.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3C3FF-CCB8-415C-B27C-596791E5FD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FC43DEB-7295-44F5-83F7-2096C3E77F57}"/>
              </a:ext>
            </a:extLst>
          </p:cNvPr>
          <p:cNvGrpSpPr/>
          <p:nvPr/>
        </p:nvGrpSpPr>
        <p:grpSpPr>
          <a:xfrm>
            <a:off x="618953" y="1779480"/>
            <a:ext cx="2594147" cy="1762398"/>
            <a:chOff x="599903" y="3341311"/>
            <a:chExt cx="4191000" cy="272109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314D9DE-E4EF-43C8-B797-1B9B595B3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9903" y="3341311"/>
              <a:ext cx="4191000" cy="2721096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8F53ED8-1534-4625-8C62-FD51CE994D0B}"/>
                </a:ext>
              </a:extLst>
            </p:cNvPr>
            <p:cNvGrpSpPr/>
            <p:nvPr/>
          </p:nvGrpSpPr>
          <p:grpSpPr>
            <a:xfrm>
              <a:off x="901329" y="3442711"/>
              <a:ext cx="3359779" cy="1484806"/>
              <a:chOff x="1114996" y="3336469"/>
              <a:chExt cx="3355443" cy="154536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8F21EF6F-0C11-4B53-A609-7C786751795E}"/>
                  </a:ext>
                </a:extLst>
              </p:cNvPr>
              <p:cNvGrpSpPr/>
              <p:nvPr/>
            </p:nvGrpSpPr>
            <p:grpSpPr>
              <a:xfrm>
                <a:off x="1114996" y="3794566"/>
                <a:ext cx="918690" cy="1087263"/>
                <a:chOff x="876907" y="3636729"/>
                <a:chExt cx="1128164" cy="1260103"/>
              </a:xfrm>
            </p:grpSpPr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C1C52C05-60FD-4FB7-99AA-5EF5E2CDBF34}"/>
                    </a:ext>
                  </a:extLst>
                </p:cNvPr>
                <p:cNvSpPr txBox="1"/>
                <p:nvPr/>
              </p:nvSpPr>
              <p:spPr>
                <a:xfrm>
                  <a:off x="876907" y="4466932"/>
                  <a:ext cx="1128164" cy="4299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900" dirty="0">
                      <a:solidFill>
                        <a:srgbClr val="00B050"/>
                      </a:solidFill>
                    </a:rPr>
                    <a:t>OUT_P</a:t>
                  </a: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975C3F8-724F-410E-930F-40AB88604E31}"/>
                    </a:ext>
                  </a:extLst>
                </p:cNvPr>
                <p:cNvSpPr txBox="1"/>
                <p:nvPr/>
              </p:nvSpPr>
              <p:spPr>
                <a:xfrm>
                  <a:off x="876907" y="3636729"/>
                  <a:ext cx="826432" cy="4728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dirty="0" err="1">
                      <a:solidFill>
                        <a:srgbClr val="00B0F0"/>
                      </a:solidFill>
                    </a:rPr>
                    <a:t>Vcp</a:t>
                  </a:r>
                  <a:endParaRPr lang="en-US" sz="1050" dirty="0">
                    <a:solidFill>
                      <a:srgbClr val="00B0F0"/>
                    </a:solidFill>
                  </a:endParaRPr>
                </a:p>
              </p:txBody>
            </p:sp>
          </p:grp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6EF25EE-6D95-469A-8A63-60DB692EA800}"/>
                  </a:ext>
                </a:extLst>
              </p:cNvPr>
              <p:cNvSpPr/>
              <p:nvPr/>
            </p:nvSpPr>
            <p:spPr>
              <a:xfrm>
                <a:off x="1981200" y="3581400"/>
                <a:ext cx="228600" cy="6096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A58EBB1F-05A3-4AA8-B2CC-F42CC321973E}"/>
                  </a:ext>
                </a:extLst>
              </p:cNvPr>
              <p:cNvCxnSpPr/>
              <p:nvPr/>
            </p:nvCxnSpPr>
            <p:spPr>
              <a:xfrm flipH="1">
                <a:off x="2209800" y="3581400"/>
                <a:ext cx="304800" cy="76200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3584F7D-B142-4FAC-B454-8F10A6422EEC}"/>
                  </a:ext>
                </a:extLst>
              </p:cNvPr>
              <p:cNvSpPr txBox="1"/>
              <p:nvPr/>
            </p:nvSpPr>
            <p:spPr>
              <a:xfrm>
                <a:off x="2514600" y="3336469"/>
                <a:ext cx="1955839" cy="4080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solidFill>
                      <a:schemeClr val="tx2"/>
                    </a:solidFill>
                  </a:rPr>
                  <a:t>Pop noise: 95mV</a:t>
                </a:r>
              </a:p>
            </p:txBody>
          </p:sp>
        </p:grp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1FA0078A-35BF-414B-8B0E-EF1FC8AA5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2107" y="1740368"/>
            <a:ext cx="2524714" cy="1762398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B14126B0-E67C-41A5-8369-E39CF65BF163}"/>
              </a:ext>
            </a:extLst>
          </p:cNvPr>
          <p:cNvGrpSpPr/>
          <p:nvPr/>
        </p:nvGrpSpPr>
        <p:grpSpPr>
          <a:xfrm>
            <a:off x="4304495" y="1863959"/>
            <a:ext cx="2280493" cy="1254022"/>
            <a:chOff x="4304495" y="1863959"/>
            <a:chExt cx="2280493" cy="12540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B07B8F5-E221-4948-8BBE-D566B95F091B}"/>
                </a:ext>
              </a:extLst>
            </p:cNvPr>
            <p:cNvSpPr txBox="1"/>
            <p:nvPr/>
          </p:nvSpPr>
          <p:spPr>
            <a:xfrm>
              <a:off x="4304495" y="2887149"/>
              <a:ext cx="5693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solidFill>
                    <a:srgbClr val="AE0289"/>
                  </a:solidFill>
                </a:rPr>
                <a:t>OUT_P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49FFEB-6C5F-4FD3-9ACA-A88FDDA842B4}"/>
                </a:ext>
              </a:extLst>
            </p:cNvPr>
            <p:cNvSpPr txBox="1"/>
            <p:nvPr/>
          </p:nvSpPr>
          <p:spPr>
            <a:xfrm>
              <a:off x="4456780" y="2130227"/>
              <a:ext cx="41710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>
                  <a:solidFill>
                    <a:srgbClr val="00B0F0"/>
                  </a:solidFill>
                </a:rPr>
                <a:t>Vcp</a:t>
              </a:r>
              <a:endParaRPr lang="en-US" sz="1050" dirty="0">
                <a:solidFill>
                  <a:srgbClr val="00B0F0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C2D5899-E5EE-48F8-B43A-EE798A0FF7C2}"/>
                </a:ext>
              </a:extLst>
            </p:cNvPr>
            <p:cNvSpPr/>
            <p:nvPr/>
          </p:nvSpPr>
          <p:spPr>
            <a:xfrm>
              <a:off x="5037712" y="2130227"/>
              <a:ext cx="156587" cy="348196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A4F2C80-29DD-4CBC-A529-19F7B19DA9E9}"/>
                </a:ext>
              </a:extLst>
            </p:cNvPr>
            <p:cNvCxnSpPr/>
            <p:nvPr/>
          </p:nvCxnSpPr>
          <p:spPr>
            <a:xfrm flipH="1">
              <a:off x="5169221" y="2070456"/>
              <a:ext cx="188909" cy="47419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316B1A6-6CB7-4A98-AF69-E30DC5088D27}"/>
                </a:ext>
              </a:extLst>
            </p:cNvPr>
            <p:cNvSpPr txBox="1"/>
            <p:nvPr/>
          </p:nvSpPr>
          <p:spPr>
            <a:xfrm>
              <a:off x="5372797" y="1863959"/>
              <a:ext cx="121219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>
                  <a:solidFill>
                    <a:schemeClr val="tx2"/>
                  </a:solidFill>
                </a:rPr>
                <a:t>Pop noise: 26mV</a:t>
              </a:r>
            </a:p>
          </p:txBody>
        </p:sp>
      </p:grp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161FE2C6-25FB-4476-94BB-233995E205EB}"/>
              </a:ext>
            </a:extLst>
          </p:cNvPr>
          <p:cNvSpPr/>
          <p:nvPr/>
        </p:nvSpPr>
        <p:spPr>
          <a:xfrm>
            <a:off x="3321050" y="2384143"/>
            <a:ext cx="737226" cy="36540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21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09A33-AD11-4349-A345-B6E9987CF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Realtime diagnostic flow</a:t>
            </a:r>
            <a:endParaRPr lang="en-US" dirty="0"/>
          </a:p>
        </p:txBody>
      </p:sp>
      <p:sp>
        <p:nvSpPr>
          <p:cNvPr id="82" name="Content Placeholder 81">
            <a:extLst>
              <a:ext uri="{FF2B5EF4-FFF2-40B4-BE49-F238E27FC236}">
                <a16:creationId xmlns:a16="http://schemas.microsoft.com/office/drawing/2014/main" id="{F430F910-EC67-4A46-B8B9-92F801FD8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7" y="786358"/>
            <a:ext cx="3564681" cy="3487192"/>
          </a:xfrm>
        </p:spPr>
        <p:txBody>
          <a:bodyPr/>
          <a:lstStyle/>
          <a:p>
            <a:r>
              <a:rPr lang="en-US" sz="1000" dirty="0"/>
              <a:t>Initialization script is on page #4. The setting is basic configuration, could be updated according to application.</a:t>
            </a:r>
          </a:p>
          <a:p>
            <a:r>
              <a:rPr lang="en-US" sz="1000" dirty="0"/>
              <a:t>Before enable </a:t>
            </a:r>
            <a:r>
              <a:rPr lang="en-US" altLang="zh-CN" sz="1000" dirty="0"/>
              <a:t>Real-time </a:t>
            </a:r>
            <a:r>
              <a:rPr lang="en-US" altLang="zh-CN" sz="1000" dirty="0" err="1"/>
              <a:t>diag</a:t>
            </a:r>
            <a:r>
              <a:rPr lang="en-US" altLang="zh-CN" sz="1000" dirty="0"/>
              <a:t>, DC </a:t>
            </a:r>
            <a:r>
              <a:rPr lang="en-US" altLang="zh-CN" sz="1000" dirty="0" err="1"/>
              <a:t>diag</a:t>
            </a:r>
            <a:r>
              <a:rPr lang="en-US" altLang="zh-CN" sz="1000" dirty="0"/>
              <a:t> detection should have no error. DC diagnostic script is on page #5.</a:t>
            </a:r>
          </a:p>
          <a:p>
            <a:r>
              <a:rPr lang="en-US" altLang="zh-CN" sz="1000" dirty="0"/>
              <a:t>Read 0x72, 0x73 channels state registers and 0x8B, 0x8C RTLDG fault registers to confirm RTLDG fault triggered.</a:t>
            </a:r>
          </a:p>
          <a:p>
            <a:r>
              <a:rPr lang="en-US" altLang="zh-CN" sz="1000" dirty="0"/>
              <a:t>Once fault is triggered, Real-time should be disabled clear RTLDG fault firstly. Then run DC </a:t>
            </a:r>
            <a:r>
              <a:rPr lang="en-US" altLang="zh-CN" sz="1000" dirty="0" err="1"/>
              <a:t>diag</a:t>
            </a:r>
            <a:r>
              <a:rPr lang="en-US" altLang="zh-CN" sz="1000" dirty="0"/>
              <a:t> to check load connection. Set channels to play mode, release DSP buffer and re-enable RTLDG. The script is on page #7. </a:t>
            </a:r>
          </a:p>
          <a:p>
            <a:r>
              <a:rPr lang="en-US" altLang="zh-CN" sz="1000" dirty="0"/>
              <a:t>The reference scripts are attached, please see below scripts.</a:t>
            </a:r>
          </a:p>
          <a:p>
            <a:endParaRPr lang="en-US" altLang="zh-CN" sz="1000" dirty="0"/>
          </a:p>
          <a:p>
            <a:endParaRPr lang="en-US" altLang="zh-CN" sz="1000" dirty="0"/>
          </a:p>
          <a:p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90BE9-EFBF-4D69-8C70-8D10F0562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07CF21F-4C03-4475-91F5-DB04A5E03003}"/>
              </a:ext>
            </a:extLst>
          </p:cNvPr>
          <p:cNvGrpSpPr/>
          <p:nvPr/>
        </p:nvGrpSpPr>
        <p:grpSpPr>
          <a:xfrm>
            <a:off x="3808422" y="742658"/>
            <a:ext cx="5243748" cy="3658183"/>
            <a:chOff x="1076324" y="105389"/>
            <a:chExt cx="6333103" cy="459230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9B2A440-78FA-42EC-9A92-AA5B0140FD52}"/>
                </a:ext>
              </a:extLst>
            </p:cNvPr>
            <p:cNvGrpSpPr/>
            <p:nvPr/>
          </p:nvGrpSpPr>
          <p:grpSpPr>
            <a:xfrm>
              <a:off x="2504223" y="105389"/>
              <a:ext cx="1215193" cy="254917"/>
              <a:chOff x="2210924" y="170269"/>
              <a:chExt cx="1727479" cy="305901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E3C99995-93AE-44B0-84AD-4C7D6F178EEB}"/>
                  </a:ext>
                </a:extLst>
              </p:cNvPr>
              <p:cNvSpPr/>
              <p:nvPr/>
            </p:nvSpPr>
            <p:spPr>
              <a:xfrm>
                <a:off x="2210924" y="170269"/>
                <a:ext cx="1640540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BE95334A-C748-47F9-BE4E-20F0B3D9F950}"/>
                  </a:ext>
                </a:extLst>
              </p:cNvPr>
              <p:cNvSpPr txBox="1"/>
              <p:nvPr/>
            </p:nvSpPr>
            <p:spPr>
              <a:xfrm>
                <a:off x="2210924" y="197985"/>
                <a:ext cx="1727479" cy="278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Initialization(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#4</a:t>
                </a:r>
                <a:r>
                  <a:rPr lang="en-US" sz="600" dirty="0"/>
                  <a:t>)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71B494B-C089-46F1-81BA-B595365EC83E}"/>
                </a:ext>
              </a:extLst>
            </p:cNvPr>
            <p:cNvGrpSpPr/>
            <p:nvPr/>
          </p:nvGrpSpPr>
          <p:grpSpPr>
            <a:xfrm>
              <a:off x="2255107" y="542975"/>
              <a:ext cx="1659553" cy="395444"/>
              <a:chOff x="2225098" y="170268"/>
              <a:chExt cx="2359163" cy="317829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98123A3-CA10-4F32-90C4-1E78FE844CF7}"/>
                  </a:ext>
                </a:extLst>
              </p:cNvPr>
              <p:cNvSpPr/>
              <p:nvPr/>
            </p:nvSpPr>
            <p:spPr>
              <a:xfrm>
                <a:off x="2244027" y="170268"/>
                <a:ext cx="2287700" cy="31782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6C52A67-838E-4CDA-B324-5BED8B1EA11F}"/>
                  </a:ext>
                </a:extLst>
              </p:cNvPr>
              <p:cNvSpPr txBox="1"/>
              <p:nvPr/>
            </p:nvSpPr>
            <p:spPr>
              <a:xfrm>
                <a:off x="2225098" y="179438"/>
                <a:ext cx="2359163" cy="279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Run DC load diagnostic(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#5</a:t>
                </a:r>
                <a:r>
                  <a:rPr lang="en-US" sz="600" dirty="0"/>
                  <a:t>)</a:t>
                </a:r>
              </a:p>
              <a:p>
                <a:r>
                  <a:rPr lang="en-US" sz="600" dirty="0"/>
                  <a:t>(DC </a:t>
                </a:r>
                <a:r>
                  <a:rPr lang="en-US" sz="600" dirty="0" err="1"/>
                  <a:t>diag</a:t>
                </a:r>
                <a:r>
                  <a:rPr lang="en-US" sz="600" dirty="0"/>
                  <a:t> fail count++)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B1BA5E-95F8-47BB-9040-60505F27A3E4}"/>
                </a:ext>
              </a:extLst>
            </p:cNvPr>
            <p:cNvSpPr txBox="1"/>
            <p:nvPr/>
          </p:nvSpPr>
          <p:spPr>
            <a:xfrm>
              <a:off x="2603108" y="1736445"/>
              <a:ext cx="1045088" cy="463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Check 0x072, 0x73 </a:t>
              </a:r>
            </a:p>
            <a:p>
              <a:r>
                <a:rPr lang="en-US" sz="600" dirty="0"/>
                <a:t>channels status. </a:t>
              </a:r>
            </a:p>
            <a:p>
              <a:r>
                <a:rPr lang="en-US" sz="600" dirty="0"/>
                <a:t>Is in DC </a:t>
              </a:r>
              <a:r>
                <a:rPr lang="en-US" sz="600" dirty="0" err="1"/>
                <a:t>diag</a:t>
              </a:r>
              <a:r>
                <a:rPr lang="en-US" sz="600" dirty="0"/>
                <a:t>?</a:t>
              </a:r>
            </a:p>
          </p:txBody>
        </p:sp>
        <p:sp>
          <p:nvSpPr>
            <p:cNvPr id="9" name="Flowchart: Decision 8">
              <a:extLst>
                <a:ext uri="{FF2B5EF4-FFF2-40B4-BE49-F238E27FC236}">
                  <a16:creationId xmlns:a16="http://schemas.microsoft.com/office/drawing/2014/main" id="{7B648063-8539-44A1-92A9-D886A3C71CA5}"/>
                </a:ext>
              </a:extLst>
            </p:cNvPr>
            <p:cNvSpPr/>
            <p:nvPr/>
          </p:nvSpPr>
          <p:spPr>
            <a:xfrm>
              <a:off x="2268422" y="1643268"/>
              <a:ext cx="1633307" cy="622877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2B6B5DA-0B47-464D-AE69-00953FEBEEE6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>
              <a:off x="3085076" y="2266145"/>
              <a:ext cx="1" cy="2089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557606-5EC2-4372-9936-47AD4715F063}"/>
                </a:ext>
              </a:extLst>
            </p:cNvPr>
            <p:cNvSpPr txBox="1"/>
            <p:nvPr/>
          </p:nvSpPr>
          <p:spPr>
            <a:xfrm>
              <a:off x="3885648" y="168771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452730-805D-455A-BDEC-A51D2BE8F6D8}"/>
                </a:ext>
              </a:extLst>
            </p:cNvPr>
            <p:cNvSpPr txBox="1"/>
            <p:nvPr/>
          </p:nvSpPr>
          <p:spPr>
            <a:xfrm>
              <a:off x="3060148" y="2176669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815D3ED-9446-4718-A635-B12CE6319384}"/>
                </a:ext>
              </a:extLst>
            </p:cNvPr>
            <p:cNvCxnSpPr>
              <a:cxnSpLocks/>
            </p:cNvCxnSpPr>
            <p:nvPr/>
          </p:nvCxnSpPr>
          <p:spPr>
            <a:xfrm>
              <a:off x="3895380" y="1955050"/>
              <a:ext cx="308699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D9531BB-B1FD-45FD-A34A-799B918856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09027" y="1520241"/>
              <a:ext cx="0" cy="43836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ECAD7F-9F52-4207-8DFF-CAEBE5047714}"/>
                </a:ext>
              </a:extLst>
            </p:cNvPr>
            <p:cNvCxnSpPr>
              <a:cxnSpLocks/>
              <a:endCxn id="9" idx="0"/>
            </p:cNvCxnSpPr>
            <p:nvPr/>
          </p:nvCxnSpPr>
          <p:spPr>
            <a:xfrm flipH="1">
              <a:off x="3085076" y="1376568"/>
              <a:ext cx="2" cy="2667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A13B4B2-2CE3-41B2-8B9F-87EFEE216C72}"/>
                </a:ext>
              </a:extLst>
            </p:cNvPr>
            <p:cNvCxnSpPr>
              <a:cxnSpLocks/>
              <a:stCxn id="75" idx="2"/>
              <a:endCxn id="73" idx="0"/>
            </p:cNvCxnSpPr>
            <p:nvPr/>
          </p:nvCxnSpPr>
          <p:spPr>
            <a:xfrm flipH="1">
              <a:off x="3073064" y="357635"/>
              <a:ext cx="8178" cy="185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7A3348C-6F6F-4117-BFA0-CE20CC54CD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77611" y="1525001"/>
              <a:ext cx="11310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Flowchart: Decision 17">
              <a:extLst>
                <a:ext uri="{FF2B5EF4-FFF2-40B4-BE49-F238E27FC236}">
                  <a16:creationId xmlns:a16="http://schemas.microsoft.com/office/drawing/2014/main" id="{92461B8B-415E-4287-B698-88D365AFBAE2}"/>
                </a:ext>
              </a:extLst>
            </p:cNvPr>
            <p:cNvSpPr/>
            <p:nvPr/>
          </p:nvSpPr>
          <p:spPr>
            <a:xfrm>
              <a:off x="2262073" y="2475121"/>
              <a:ext cx="1633307" cy="622875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134C416-9091-4DA5-97A2-ECC4D0BC5DBC}"/>
                </a:ext>
              </a:extLst>
            </p:cNvPr>
            <p:cNvSpPr txBox="1"/>
            <p:nvPr/>
          </p:nvSpPr>
          <p:spPr>
            <a:xfrm>
              <a:off x="2538650" y="2603636"/>
              <a:ext cx="1339054" cy="347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Read DC </a:t>
              </a:r>
              <a:r>
                <a:rPr lang="en-US" sz="600" dirty="0" err="1"/>
                <a:t>diag</a:t>
              </a:r>
              <a:r>
                <a:rPr lang="en-US" sz="600" dirty="0"/>
                <a:t> result,</a:t>
              </a:r>
            </a:p>
            <a:p>
              <a:r>
                <a:rPr lang="en-US" sz="600" dirty="0"/>
                <a:t>Is load status good?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60ABE73-295E-48D5-AB1B-0076D0D88CB8}"/>
                </a:ext>
              </a:extLst>
            </p:cNvPr>
            <p:cNvSpPr txBox="1"/>
            <p:nvPr/>
          </p:nvSpPr>
          <p:spPr>
            <a:xfrm>
              <a:off x="3853898" y="2506870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A8921FD-79CC-4382-B8B9-C96806CE339C}"/>
                </a:ext>
              </a:extLst>
            </p:cNvPr>
            <p:cNvCxnSpPr>
              <a:cxnSpLocks/>
            </p:cNvCxnSpPr>
            <p:nvPr/>
          </p:nvCxnSpPr>
          <p:spPr>
            <a:xfrm>
              <a:off x="3899464" y="2796645"/>
              <a:ext cx="413221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4E262F9-3903-4984-A715-07E7B1A5D5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12685" y="423653"/>
              <a:ext cx="0" cy="237299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6D143E8-099E-4C0D-A1A2-7310315FA9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83962" y="426451"/>
              <a:ext cx="122078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Flowchart: Decision 23">
              <a:extLst>
                <a:ext uri="{FF2B5EF4-FFF2-40B4-BE49-F238E27FC236}">
                  <a16:creationId xmlns:a16="http://schemas.microsoft.com/office/drawing/2014/main" id="{02DFEFA1-62A8-4D78-9BD2-132A66C7205E}"/>
                </a:ext>
              </a:extLst>
            </p:cNvPr>
            <p:cNvSpPr/>
            <p:nvPr/>
          </p:nvSpPr>
          <p:spPr>
            <a:xfrm>
              <a:off x="2268423" y="1122569"/>
              <a:ext cx="1633307" cy="237711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8C481F6-C282-4CA3-9A9E-7AF74A345EA2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3085077" y="938419"/>
              <a:ext cx="0" cy="1841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49AE0E9-3758-47DC-AA37-D6A824B472EA}"/>
                </a:ext>
              </a:extLst>
            </p:cNvPr>
            <p:cNvSpPr/>
            <p:nvPr/>
          </p:nvSpPr>
          <p:spPr>
            <a:xfrm>
              <a:off x="2573351" y="1141846"/>
              <a:ext cx="974203" cy="2125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00" dirty="0"/>
                <a:t>DC </a:t>
              </a:r>
              <a:r>
                <a:rPr lang="en-US" sz="500" dirty="0" err="1"/>
                <a:t>diag</a:t>
              </a:r>
              <a:r>
                <a:rPr lang="en-US" sz="500" dirty="0"/>
                <a:t> fail count &gt; N</a:t>
              </a:r>
              <a:endParaRPr lang="en-US" sz="12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A70B018-B87D-440F-B17F-600C132BD296}"/>
                </a:ext>
              </a:extLst>
            </p:cNvPr>
            <p:cNvSpPr txBox="1"/>
            <p:nvPr/>
          </p:nvSpPr>
          <p:spPr>
            <a:xfrm>
              <a:off x="2844248" y="1319418"/>
              <a:ext cx="323702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B66139E-1E7B-40F2-AEA7-A64657574003}"/>
                </a:ext>
              </a:extLst>
            </p:cNvPr>
            <p:cNvSpPr txBox="1"/>
            <p:nvPr/>
          </p:nvSpPr>
          <p:spPr>
            <a:xfrm>
              <a:off x="2025097" y="102096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EB903A52-975B-4D53-81A7-5E98B2A026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59998" y="1239251"/>
              <a:ext cx="4119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B80795E-4461-4F6A-B502-DF72C17C0FBD}"/>
                </a:ext>
              </a:extLst>
            </p:cNvPr>
            <p:cNvGrpSpPr/>
            <p:nvPr/>
          </p:nvGrpSpPr>
          <p:grpSpPr>
            <a:xfrm>
              <a:off x="1076324" y="1127739"/>
              <a:ext cx="918656" cy="260285"/>
              <a:chOff x="2383635" y="170268"/>
              <a:chExt cx="1305926" cy="312342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750936A7-2B3B-4B84-A25F-3FCC593A1E78}"/>
                  </a:ext>
                </a:extLst>
              </p:cNvPr>
              <p:cNvSpPr/>
              <p:nvPr/>
            </p:nvSpPr>
            <p:spPr>
              <a:xfrm>
                <a:off x="2454563" y="170268"/>
                <a:ext cx="1039076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9BAEA32-ED77-42DD-A131-93BEC4305037}"/>
                  </a:ext>
                </a:extLst>
              </p:cNvPr>
              <p:cNvSpPr txBox="1"/>
              <p:nvPr/>
            </p:nvSpPr>
            <p:spPr>
              <a:xfrm>
                <a:off x="2383635" y="204426"/>
                <a:ext cx="1305926" cy="278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Notify end user</a:t>
                </a:r>
              </a:p>
            </p:txBody>
          </p:sp>
        </p:grp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24BC69DD-1033-41D6-8CBC-5A687801EB47}"/>
                </a:ext>
              </a:extLst>
            </p:cNvPr>
            <p:cNvCxnSpPr>
              <a:cxnSpLocks/>
            </p:cNvCxnSpPr>
            <p:nvPr/>
          </p:nvCxnSpPr>
          <p:spPr>
            <a:xfrm>
              <a:off x="1548848" y="1382919"/>
              <a:ext cx="0" cy="287765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60854B2-26D5-4D2A-8CEF-553C189F4B6F}"/>
                </a:ext>
              </a:extLst>
            </p:cNvPr>
            <p:cNvSpPr txBox="1"/>
            <p:nvPr/>
          </p:nvSpPr>
          <p:spPr>
            <a:xfrm>
              <a:off x="3041098" y="3015140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9E7CFC34-1102-4CB8-8633-3EEAF9C9C8D6}"/>
                </a:ext>
              </a:extLst>
            </p:cNvPr>
            <p:cNvCxnSpPr>
              <a:cxnSpLocks/>
            </p:cNvCxnSpPr>
            <p:nvPr/>
          </p:nvCxnSpPr>
          <p:spPr>
            <a:xfrm>
              <a:off x="3081242" y="3115144"/>
              <a:ext cx="0" cy="1969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562F7163-6F6D-4D7A-A08F-C960F1F64003}"/>
                </a:ext>
              </a:extLst>
            </p:cNvPr>
            <p:cNvGrpSpPr/>
            <p:nvPr/>
          </p:nvGrpSpPr>
          <p:grpSpPr>
            <a:xfrm>
              <a:off x="2119601" y="3293089"/>
              <a:ext cx="2066362" cy="406024"/>
              <a:chOff x="2277707" y="170268"/>
              <a:chExt cx="2844085" cy="266897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20DB290-3453-4ECB-80FE-C9D257CB209D}"/>
                  </a:ext>
                </a:extLst>
              </p:cNvPr>
              <p:cNvSpPr/>
              <p:nvPr/>
            </p:nvSpPr>
            <p:spPr>
              <a:xfrm>
                <a:off x="2341823" y="170268"/>
                <a:ext cx="2779969" cy="26689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9F9DC72-2A39-463C-8890-2ABF6777683B}"/>
                  </a:ext>
                </a:extLst>
              </p:cNvPr>
              <p:cNvSpPr txBox="1"/>
              <p:nvPr/>
            </p:nvSpPr>
            <p:spPr>
              <a:xfrm>
                <a:off x="2277707" y="232416"/>
                <a:ext cx="2755813" cy="152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" dirty="0"/>
                  <a:t>Initiation of pilot tone and RTLDG(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#6</a:t>
                </a:r>
                <a:r>
                  <a:rPr lang="en-US" sz="600" dirty="0"/>
                  <a:t>)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8CEAD5C-8FE5-46D1-96EB-E332FD6616B3}"/>
                </a:ext>
              </a:extLst>
            </p:cNvPr>
            <p:cNvGrpSpPr/>
            <p:nvPr/>
          </p:nvGrpSpPr>
          <p:grpSpPr>
            <a:xfrm>
              <a:off x="5775682" y="4445447"/>
              <a:ext cx="643236" cy="252248"/>
              <a:chOff x="2594907" y="288838"/>
              <a:chExt cx="914401" cy="302697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6E1B1DC-EB63-4CBE-9CA0-6927EBD44AC4}"/>
                  </a:ext>
                </a:extLst>
              </p:cNvPr>
              <p:cNvSpPr/>
              <p:nvPr/>
            </p:nvSpPr>
            <p:spPr>
              <a:xfrm>
                <a:off x="2594907" y="288838"/>
                <a:ext cx="914401" cy="30269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00C9657A-7A00-4D2E-BC87-D1DD109E884C}"/>
                  </a:ext>
                </a:extLst>
              </p:cNvPr>
              <p:cNvSpPr txBox="1"/>
              <p:nvPr/>
            </p:nvSpPr>
            <p:spPr>
              <a:xfrm>
                <a:off x="2805777" y="303770"/>
                <a:ext cx="553737" cy="2781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" dirty="0"/>
                  <a:t>End</a:t>
                </a: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6F8AF4C-AA2B-4B29-88F7-D89CCFAE00F9}"/>
                </a:ext>
              </a:extLst>
            </p:cNvPr>
            <p:cNvSpPr txBox="1"/>
            <p:nvPr/>
          </p:nvSpPr>
          <p:spPr>
            <a:xfrm>
              <a:off x="5572472" y="1218801"/>
              <a:ext cx="1246309" cy="579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Check 0x72, 0x73 channel state and  0x8B,</a:t>
              </a:r>
              <a:r>
                <a:rPr lang="zh-CN" altLang="en-US" sz="600" dirty="0"/>
                <a:t> </a:t>
              </a:r>
              <a:r>
                <a:rPr lang="en-US" altLang="zh-CN" sz="600" dirty="0"/>
                <a:t>0x8C </a:t>
              </a:r>
              <a:r>
                <a:rPr lang="en-US" sz="600" dirty="0"/>
                <a:t>RTLDG fault.</a:t>
              </a:r>
            </a:p>
            <a:p>
              <a:r>
                <a:rPr lang="en-US" sz="600" dirty="0"/>
                <a:t>Fault reported?</a:t>
              </a:r>
            </a:p>
          </p:txBody>
        </p:sp>
        <p:sp>
          <p:nvSpPr>
            <p:cNvPr id="37" name="Flowchart: Decision 36">
              <a:extLst>
                <a:ext uri="{FF2B5EF4-FFF2-40B4-BE49-F238E27FC236}">
                  <a16:creationId xmlns:a16="http://schemas.microsoft.com/office/drawing/2014/main" id="{8FB22166-B96F-4B57-916F-8A09A561C898}"/>
                </a:ext>
              </a:extLst>
            </p:cNvPr>
            <p:cNvSpPr/>
            <p:nvPr/>
          </p:nvSpPr>
          <p:spPr>
            <a:xfrm>
              <a:off x="5183495" y="1090819"/>
              <a:ext cx="1868387" cy="821644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DCA386-3D72-4815-B037-6CD783BE495F}"/>
                </a:ext>
              </a:extLst>
            </p:cNvPr>
            <p:cNvSpPr txBox="1"/>
            <p:nvPr/>
          </p:nvSpPr>
          <p:spPr>
            <a:xfrm>
              <a:off x="6908248" y="1179719"/>
              <a:ext cx="323702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C2561B14-2C2B-425D-947C-47A097FD4645}"/>
                </a:ext>
              </a:extLst>
            </p:cNvPr>
            <p:cNvCxnSpPr>
              <a:cxnSpLocks/>
              <a:stCxn id="37" idx="3"/>
            </p:cNvCxnSpPr>
            <p:nvPr/>
          </p:nvCxnSpPr>
          <p:spPr>
            <a:xfrm flipV="1">
              <a:off x="7051882" y="1493338"/>
              <a:ext cx="180960" cy="830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85ADF1E-FE92-46F1-B4EB-FE6CA14EFD6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31627" y="960575"/>
              <a:ext cx="324" cy="532762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3F03C11-68E5-4337-9049-828D922530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7677" y="959837"/>
              <a:ext cx="11310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5D3F8BF-EF84-4DCD-868A-473ED823C51D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>
              <a:off x="6114029" y="833644"/>
              <a:ext cx="3659" cy="257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FB6EACCE-D902-4450-B8D9-10903B42AEA1}"/>
                </a:ext>
              </a:extLst>
            </p:cNvPr>
            <p:cNvCxnSpPr>
              <a:cxnSpLocks/>
            </p:cNvCxnSpPr>
            <p:nvPr/>
          </p:nvCxnSpPr>
          <p:spPr>
            <a:xfrm>
              <a:off x="6106583" y="1912463"/>
              <a:ext cx="0" cy="507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A7B5F15-64B1-4A7E-9B84-055B64EBDF18}"/>
                </a:ext>
              </a:extLst>
            </p:cNvPr>
            <p:cNvSpPr txBox="1"/>
            <p:nvPr/>
          </p:nvSpPr>
          <p:spPr>
            <a:xfrm>
              <a:off x="6149144" y="2033191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210AE14-3CE0-43F1-9944-A037FE0390C8}"/>
                </a:ext>
              </a:extLst>
            </p:cNvPr>
            <p:cNvGrpSpPr/>
            <p:nvPr/>
          </p:nvGrpSpPr>
          <p:grpSpPr>
            <a:xfrm>
              <a:off x="5335505" y="2409984"/>
              <a:ext cx="1572371" cy="542349"/>
              <a:chOff x="2596206" y="495551"/>
              <a:chExt cx="2164168" cy="356509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F6D6DFC-624F-41C9-8348-A7851851C3DF}"/>
                  </a:ext>
                </a:extLst>
              </p:cNvPr>
              <p:cNvSpPr/>
              <p:nvPr/>
            </p:nvSpPr>
            <p:spPr>
              <a:xfrm>
                <a:off x="2596206" y="504775"/>
                <a:ext cx="2164168" cy="331303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078F8CA-4C7B-405E-AA6D-88BBB3382754}"/>
                  </a:ext>
                </a:extLst>
              </p:cNvPr>
              <p:cNvSpPr txBox="1"/>
              <p:nvPr/>
            </p:nvSpPr>
            <p:spPr>
              <a:xfrm>
                <a:off x="2716831" y="699674"/>
                <a:ext cx="1474100" cy="152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600" dirty="0"/>
                  <a:t>RTLDG fail count ++</a:t>
                </a:r>
                <a:endParaRPr lang="en-US" sz="600" dirty="0"/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089A199-9E95-425D-B996-12EA40CF3E8B}"/>
                  </a:ext>
                </a:extLst>
              </p:cNvPr>
              <p:cNvSpPr txBox="1"/>
              <p:nvPr/>
            </p:nvSpPr>
            <p:spPr>
              <a:xfrm>
                <a:off x="2714893" y="495551"/>
                <a:ext cx="1910738" cy="228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600" dirty="0"/>
                  <a:t>Disable RTLDG</a:t>
                </a:r>
              </a:p>
              <a:p>
                <a:r>
                  <a:rPr lang="en-US" altLang="zh-CN" sz="600" dirty="0"/>
                  <a:t>RTLDG Clear fault(</a:t>
                </a:r>
                <a:r>
                  <a:rPr lang="en-US" altLang="zh-CN" sz="600" dirty="0">
                    <a:solidFill>
                      <a:srgbClr val="0070C0"/>
                    </a:solidFill>
                  </a:rPr>
                  <a:t>page #7</a:t>
                </a:r>
                <a:r>
                  <a:rPr lang="en-US" altLang="zh-CN" sz="600" dirty="0"/>
                  <a:t>)</a:t>
                </a:r>
                <a:endParaRPr lang="en-US" sz="600" dirty="0"/>
              </a:p>
            </p:txBody>
          </p:sp>
        </p:grpSp>
        <p:sp>
          <p:nvSpPr>
            <p:cNvPr id="46" name="Flowchart: Decision 45">
              <a:extLst>
                <a:ext uri="{FF2B5EF4-FFF2-40B4-BE49-F238E27FC236}">
                  <a16:creationId xmlns:a16="http://schemas.microsoft.com/office/drawing/2014/main" id="{C1C4B3B4-6E0F-4A79-996E-3690438E723D}"/>
                </a:ext>
              </a:extLst>
            </p:cNvPr>
            <p:cNvSpPr/>
            <p:nvPr/>
          </p:nvSpPr>
          <p:spPr>
            <a:xfrm>
              <a:off x="5303722" y="3142695"/>
              <a:ext cx="1633307" cy="237711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9AE64DA-30C1-4030-8AD9-DDB4A19CAFAA}"/>
                </a:ext>
              </a:extLst>
            </p:cNvPr>
            <p:cNvSpPr/>
            <p:nvPr/>
          </p:nvSpPr>
          <p:spPr>
            <a:xfrm>
              <a:off x="5590902" y="3153507"/>
              <a:ext cx="1123278" cy="2125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00" dirty="0"/>
                <a:t>RTLDG </a:t>
              </a:r>
              <a:r>
                <a:rPr lang="en-US" sz="500" dirty="0" err="1"/>
                <a:t>diag</a:t>
              </a:r>
              <a:r>
                <a:rPr lang="en-US" sz="500" dirty="0"/>
                <a:t> fail count &gt; N</a:t>
              </a:r>
              <a:endParaRPr lang="en-US" sz="1200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C83E666-5813-4C53-B0EA-2D0986E47B7F}"/>
                </a:ext>
              </a:extLst>
            </p:cNvPr>
            <p:cNvGrpSpPr/>
            <p:nvPr/>
          </p:nvGrpSpPr>
          <p:grpSpPr>
            <a:xfrm>
              <a:off x="5604941" y="3609780"/>
              <a:ext cx="1024522" cy="252244"/>
              <a:chOff x="2349045" y="839870"/>
              <a:chExt cx="1456421" cy="302696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30E98AB2-AC84-42D7-A57B-6AA3711EBFD8}"/>
                  </a:ext>
                </a:extLst>
              </p:cNvPr>
              <p:cNvSpPr/>
              <p:nvPr/>
            </p:nvSpPr>
            <p:spPr>
              <a:xfrm>
                <a:off x="2409557" y="839870"/>
                <a:ext cx="1239386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2A43AF06-9114-4FE6-97D3-449C91130E8B}"/>
                  </a:ext>
                </a:extLst>
              </p:cNvPr>
              <p:cNvSpPr txBox="1"/>
              <p:nvPr/>
            </p:nvSpPr>
            <p:spPr>
              <a:xfrm>
                <a:off x="2349045" y="862401"/>
                <a:ext cx="1456421" cy="278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Notify end user</a:t>
                </a:r>
              </a:p>
            </p:txBody>
          </p: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44847EA-2A34-4974-990D-6EE590191A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25434" y="2931511"/>
              <a:ext cx="6350" cy="203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D09EF48-5CAA-4896-9946-946055AF86E8}"/>
                </a:ext>
              </a:extLst>
            </p:cNvPr>
            <p:cNvSpPr txBox="1"/>
            <p:nvPr/>
          </p:nvSpPr>
          <p:spPr>
            <a:xfrm>
              <a:off x="6952841" y="2997807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413CF6B3-8784-43B2-BDCD-E4FB76A392D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727" y="3399938"/>
              <a:ext cx="0" cy="2349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9383B3F-030C-437C-8E2F-82CFE0EC721D}"/>
                </a:ext>
              </a:extLst>
            </p:cNvPr>
            <p:cNvSpPr txBox="1"/>
            <p:nvPr/>
          </p:nvSpPr>
          <p:spPr>
            <a:xfrm>
              <a:off x="6138343" y="288146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D9454A1-7F92-4BAE-BEAF-F5FFC7C2FAE7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35" y="3697155"/>
              <a:ext cx="0" cy="45192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8BB637A-1C51-49C1-A551-595775D12EEB}"/>
                </a:ext>
              </a:extLst>
            </p:cNvPr>
            <p:cNvCxnSpPr>
              <a:cxnSpLocks/>
            </p:cNvCxnSpPr>
            <p:nvPr/>
          </p:nvCxnSpPr>
          <p:spPr>
            <a:xfrm>
              <a:off x="3072848" y="4141578"/>
              <a:ext cx="1752600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86B4A21F-4006-48AC-B501-D86D94ED9A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4977" y="830469"/>
              <a:ext cx="0" cy="330835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7200B206-B5F8-4C85-9164-DB451724C6FF}"/>
                </a:ext>
              </a:extLst>
            </p:cNvPr>
            <p:cNvCxnSpPr>
              <a:cxnSpLocks/>
            </p:cNvCxnSpPr>
            <p:nvPr/>
          </p:nvCxnSpPr>
          <p:spPr>
            <a:xfrm>
              <a:off x="4812748" y="833228"/>
              <a:ext cx="1308100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012239B-4379-4B1C-960D-F3CF20D20376}"/>
                </a:ext>
              </a:extLst>
            </p:cNvPr>
            <p:cNvCxnSpPr>
              <a:cxnSpLocks/>
            </p:cNvCxnSpPr>
            <p:nvPr/>
          </p:nvCxnSpPr>
          <p:spPr>
            <a:xfrm>
              <a:off x="6930680" y="3259415"/>
              <a:ext cx="457671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81D3FBFC-F210-4FFB-AF48-4B7FAB05E5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88351" y="424070"/>
              <a:ext cx="21076" cy="283534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984667E4-490A-414E-91CD-8E9A97E0204D}"/>
                </a:ext>
              </a:extLst>
            </p:cNvPr>
            <p:cNvCxnSpPr>
              <a:cxnSpLocks/>
            </p:cNvCxnSpPr>
            <p:nvPr/>
          </p:nvCxnSpPr>
          <p:spPr>
            <a:xfrm>
              <a:off x="4312685" y="423653"/>
              <a:ext cx="3094038" cy="0"/>
            </a:xfrm>
            <a:prstGeom prst="straightConnector1">
              <a:avLst/>
            </a:prstGeom>
            <a:ln>
              <a:headEnd type="triangle" w="sm" len="sm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BDF5E7F9-9CF2-4B5A-89A5-0B09E52B820F}"/>
                </a:ext>
              </a:extLst>
            </p:cNvPr>
            <p:cNvCxnSpPr>
              <a:cxnSpLocks/>
            </p:cNvCxnSpPr>
            <p:nvPr/>
          </p:nvCxnSpPr>
          <p:spPr>
            <a:xfrm>
              <a:off x="1542221" y="4247595"/>
              <a:ext cx="4584506" cy="2542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E2AC05E1-B8DF-49FF-A7F4-00CE80FB98B1}"/>
                </a:ext>
              </a:extLst>
            </p:cNvPr>
            <p:cNvCxnSpPr>
              <a:cxnSpLocks/>
              <a:stCxn id="63" idx="2"/>
              <a:endCxn id="68" idx="0"/>
            </p:cNvCxnSpPr>
            <p:nvPr/>
          </p:nvCxnSpPr>
          <p:spPr>
            <a:xfrm>
              <a:off x="6117202" y="3860392"/>
              <a:ext cx="1580" cy="5974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C4FCE926-9C4D-4E76-BA57-6DEBDE387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32041"/>
              </p:ext>
            </p:extLst>
          </p:nvPr>
        </p:nvGraphicFramePr>
        <p:xfrm>
          <a:off x="2480013" y="3305619"/>
          <a:ext cx="936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6" name="Packager Shell Object" showAsIcon="1" r:id="rId3" imgW="937080" imgH="456480" progId="Package">
                  <p:embed/>
                </p:oleObj>
              </mc:Choice>
              <mc:Fallback>
                <p:oleObj name="Packager Shell Object" showAsIcon="1" r:id="rId3" imgW="93708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0013" y="3305619"/>
                        <a:ext cx="9366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88761076-5279-43B0-980E-6F15762AE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166976"/>
              </p:ext>
            </p:extLst>
          </p:nvPr>
        </p:nvGraphicFramePr>
        <p:xfrm>
          <a:off x="703688" y="3349821"/>
          <a:ext cx="815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7" name="Packager Shell Object" showAsIcon="1" r:id="rId5" imgW="815760" imgH="456480" progId="Package">
                  <p:embed/>
                </p:oleObj>
              </mc:Choice>
              <mc:Fallback>
                <p:oleObj name="Packager Shell Object" showAsIcon="1" r:id="rId5" imgW="81576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3688" y="3349821"/>
                        <a:ext cx="8159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Rectangle 90">
            <a:extLst>
              <a:ext uri="{FF2B5EF4-FFF2-40B4-BE49-F238E27FC236}">
                <a16:creationId xmlns:a16="http://schemas.microsoft.com/office/drawing/2014/main" id="{DA741A25-5B18-472F-BEC3-33CEAAE3CAA0}"/>
              </a:ext>
            </a:extLst>
          </p:cNvPr>
          <p:cNvSpPr/>
          <p:nvPr/>
        </p:nvSpPr>
        <p:spPr>
          <a:xfrm>
            <a:off x="333377" y="3277560"/>
            <a:ext cx="3742267" cy="1239662"/>
          </a:xfrm>
          <a:prstGeom prst="rect">
            <a:avLst/>
          </a:prstGeom>
          <a:noFill/>
          <a:ln>
            <a:solidFill>
              <a:srgbClr val="AAAAA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2879374-14AE-4694-AB0F-54E790147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911"/>
              </p:ext>
            </p:extLst>
          </p:nvPr>
        </p:nvGraphicFramePr>
        <p:xfrm>
          <a:off x="223325" y="3963821"/>
          <a:ext cx="1995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8" name="Packager Shell Object" showAsIcon="1" r:id="rId7" imgW="1995480" imgH="456480" progId="Package">
                  <p:embed/>
                </p:oleObj>
              </mc:Choice>
              <mc:Fallback>
                <p:oleObj name="Packager Shell Object" showAsIcon="1" r:id="rId7" imgW="199548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3325" y="3963821"/>
                        <a:ext cx="19954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6851F962-C8B1-4CF7-8856-7D5AC5B63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233474"/>
              </p:ext>
            </p:extLst>
          </p:nvPr>
        </p:nvGraphicFramePr>
        <p:xfrm>
          <a:off x="1596169" y="3726737"/>
          <a:ext cx="2762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9" name="Packager Shell Object" showAsIcon="1" r:id="rId9" imgW="2761920" imgH="456480" progId="Package">
                  <p:embed/>
                </p:oleObj>
              </mc:Choice>
              <mc:Fallback>
                <p:oleObj name="Packager Shell Object" showAsIcon="1" r:id="rId9" imgW="276192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6169" y="3726737"/>
                        <a:ext cx="27622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508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6BB95-082F-4D62-97B1-13E1FB2B0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C98FA-7A49-4976-9A08-AECB3C8AC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7F 00 # Change to book 00. It's required to be in page 0 before changing a 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00 00 # Go to the page 0 in book 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01 01 #Clear reg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d 100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 Set Channels to SLEEP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03 22 # Set Channel 1#2 to SLEEP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04 22 # Set Channel 3#4 to SLEEP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9F 10 # Configure GPIO_1 to become SDIN2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05 00 # Current Sense disabled on all channels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61 02 # Enable Random Spread Spectrum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1D 00 # Sample rate: Auto detect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AA 04 # Disable Dynamic Range Boost (</a:t>
            </a:r>
            <a:r>
              <a:rPr lang="en-US" sz="900" dirty="0" err="1"/>
              <a:t>DRBoost</a:t>
            </a:r>
            <a:r>
              <a:rPr lang="en-US" sz="9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4E 80 # Enable Analog gain ramp </a:t>
            </a:r>
            <a:r>
              <a:rPr lang="en-US" sz="900" dirty="0" err="1"/>
              <a:t>up#down</a:t>
            </a:r>
            <a:r>
              <a:rPr lang="en-US" sz="900" dirty="0"/>
              <a:t>, set 60us#step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93 4F # Enable Clip detect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54 00 # Disable CBC Warn and CBC Fault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52 01 # Set </a:t>
            </a:r>
            <a:r>
              <a:rPr lang="en-US" sz="900" dirty="0" err="1"/>
              <a:t>Fsw</a:t>
            </a:r>
            <a:r>
              <a:rPr lang="en-US" sz="900" dirty="0"/>
              <a:t> to 480 </a:t>
            </a:r>
            <a:r>
              <a:rPr lang="en-US" sz="900" dirty="0" err="1"/>
              <a:t>KHz</a:t>
            </a:r>
            <a:endParaRPr lang="en-US" sz="900" dirty="0"/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02 01 # Set 1SPW Modulation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################## Set bandwidth depending on </a:t>
            </a:r>
            <a:r>
              <a:rPr lang="en-US" sz="900" dirty="0" err="1"/>
              <a:t>Fsw</a:t>
            </a:r>
            <a:endParaRPr lang="en-US" sz="900" dirty="0"/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6D 19 # Use for 480 kHz </a:t>
            </a:r>
            <a:r>
              <a:rPr lang="en-US" sz="900" dirty="0" err="1"/>
              <a:t>Fsw</a:t>
            </a:r>
            <a:r>
              <a:rPr lang="en-US" sz="900" dirty="0"/>
              <a:t>, Bandwidth setting to 150K.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##################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 Set Channels to Hi-Z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03 33 # Set Channel 1#2 to Hi-Z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04 33 # Set Channel 3#4 to Hi-Z state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D248B-E29F-488F-9EA2-7D1BDCF988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0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CA6F4-B0FC-424F-84DC-8D7855E6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 diagnostic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E1DD9-E9A8-4BE5-988C-21B6847BC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## Run channels DC </a:t>
            </a:r>
            <a:r>
              <a:rPr lang="en-US" sz="1600" dirty="0" err="1"/>
              <a:t>diag</a:t>
            </a:r>
            <a:r>
              <a:rPr lang="en-US" sz="1600" dirty="0"/>
              <a:t>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03 11 # Channel 1#2 run DC </a:t>
            </a:r>
            <a:r>
              <a:rPr lang="en-US" sz="1600" dirty="0" err="1"/>
              <a:t>diag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04 11 # Channel 3#4 run DC </a:t>
            </a:r>
            <a:r>
              <a:rPr lang="en-US" sz="1600" dirty="0" err="1"/>
              <a:t>diag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d 300 #delay 300ms and read 0x72 and 0x73 register to confirm DC </a:t>
            </a:r>
            <a:r>
              <a:rPr lang="en-US" sz="1600" dirty="0" err="1"/>
              <a:t>diag</a:t>
            </a:r>
            <a:r>
              <a:rPr lang="en-US" sz="1600" dirty="0"/>
              <a:t> finish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72 01 #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73 01 # 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</a:t>
            </a:r>
            <a:r>
              <a:rPr lang="en-US" sz="1600" dirty="0" err="1"/>
              <a:t>C0</a:t>
            </a:r>
            <a:r>
              <a:rPr lang="en-US" sz="1600" dirty="0"/>
              <a:t> 01 #  read channel 1#2 DC </a:t>
            </a:r>
            <a:r>
              <a:rPr lang="en-US" sz="1600" dirty="0" err="1"/>
              <a:t>diag</a:t>
            </a:r>
            <a:r>
              <a:rPr lang="en-US" sz="160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C1 01 #  read channel 3#4 DC </a:t>
            </a:r>
            <a:r>
              <a:rPr lang="en-US" sz="1600" dirty="0" err="1"/>
              <a:t>diag</a:t>
            </a:r>
            <a:r>
              <a:rPr lang="en-US" sz="160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## Set Channels to Hi-Z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03 33 # Set Channel 1#2 to Hi-Z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04 33 # Set Channel 3#4 to Hi-Z state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82A4B-396E-40AB-A6C7-BF5481D724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3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559D2-88FC-4A12-B633-C4C37E5F9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Initiation of pilot tone and RTLDG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72B12-3A85-4CB7-97E5-B0349AAC1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137" y="747588"/>
            <a:ext cx="8467725" cy="370944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pilot tone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8C # Change to book 8C. It's required to be in page 0 before changing a 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03 # Go to the page 03 in book 8C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48 00 00 00 00 # 32-bit value: 0x0 = Enable; 0x1 = Disable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Current Sense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D0 00 # RTLDG off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05 0F # Enable Current Sense on all 4 channels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5B 08 # Optimize for 4 x BTL configuration, leave RTLDG report disabled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5C 40 # Optimize for 4 x BTL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39 01 # Turn off DC blocking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03 44 # # Set Channel 1#2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04 44 # # Set Channel 3#4 to play state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Set Thresholds for OL and SL 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78 # Change to book 78. It's required to be in page 0 before changing a book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19 # Go to the page 19 in book 78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3C 10 00 00 00 # Write to offset 3C, 32-bit wide, to set Re </a:t>
            </a:r>
            <a:r>
              <a:rPr lang="en-US" sz="600" dirty="0" err="1"/>
              <a:t>init</a:t>
            </a:r>
            <a:r>
              <a:rPr lang="en-US" sz="600" dirty="0"/>
              <a:t> value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48 10 00 00 00 # Write to offset 48, 32-bit wide, to set Re </a:t>
            </a:r>
            <a:r>
              <a:rPr lang="en-US" sz="600" dirty="0" err="1"/>
              <a:t>init</a:t>
            </a:r>
            <a:r>
              <a:rPr lang="en-US" sz="600" dirty="0"/>
              <a:t>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Return to page 0 of book 78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8C # Change to book 8C. It's required to be in page 0 before changing a book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02 # Go to the page 02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88 1D 00 00 00 # Write to offset 88, 32-bit wide, set Open load threshold e.g. ~40ohm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8C 00 C5 00 00 # Write to offset 8C, 32-bit wide, set Short load threshold e.g. ~1ohm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Set Thresholds for S2P and S2G  ###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04 # Go to the page 04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58 00 00 00 01 # Enable S2P#S2G detection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64 04 2E D9 84 # Set S2P current threshold to ~1A (configurable)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05 # Go to the page 05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90 04 2E D9 84 # Set S2G current threshold to ~1A (configurable)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RTLDG 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5B 0A # Enable RTLDG Report, 4 x BTL configuration	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9F515-EA03-42BD-AFBF-004EE9949C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6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24E6E-6863-48B8-8256-5D2A3D70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Disable RTLDG, clear fault and Re-enable RTLDG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34A23-E6FB-43E7-9D9F-D12E23493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8" y="647175"/>
            <a:ext cx="8093071" cy="389029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 read channel state and RTLDG fault registers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0x72 01 # read CH1 and CH2 state to confirm fault triggered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0x73 01 # read CH3 and CH4 state to confirm fault triggered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0x8B 01 # read RTLDG fault register to confirm fault type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0x8C 01 # read RTLDG fault register to confirm fault type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 Disable RTLDG and clear fault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5B 08 # Disable RTLDG report (4 x BTL configuration)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01 08 # Clear Fault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  #delay 100ms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 Run channels DC </a:t>
            </a:r>
            <a:r>
              <a:rPr lang="en-US" sz="450" dirty="0" err="1"/>
              <a:t>diag</a:t>
            </a:r>
            <a:r>
              <a:rPr lang="en-US" sz="450" dirty="0"/>
              <a:t>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03 11 # Channel 1#2 run DC </a:t>
            </a:r>
            <a:r>
              <a:rPr lang="en-US" sz="450" dirty="0" err="1"/>
              <a:t>diag</a:t>
            </a: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04 11 # Channel 3#4 run DC </a:t>
            </a:r>
            <a:r>
              <a:rPr lang="en-US" sz="450" dirty="0" err="1"/>
              <a:t>diag</a:t>
            </a: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300 #delay 300ms and read 0x72 and 0x73 register to confirm DC </a:t>
            </a:r>
            <a:r>
              <a:rPr lang="en-US" sz="450" dirty="0" err="1"/>
              <a:t>diag</a:t>
            </a:r>
            <a:r>
              <a:rPr lang="en-US" sz="450" dirty="0"/>
              <a:t> finish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72 01 #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73 01 # 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</a:t>
            </a:r>
            <a:r>
              <a:rPr lang="en-US" sz="450" dirty="0" err="1"/>
              <a:t>C0</a:t>
            </a:r>
            <a:r>
              <a:rPr lang="en-US" sz="450" dirty="0"/>
              <a:t> 01 #  read channel 1#2 DC </a:t>
            </a:r>
            <a:r>
              <a:rPr lang="en-US" sz="450" dirty="0" err="1"/>
              <a:t>diag</a:t>
            </a:r>
            <a:r>
              <a:rPr lang="en-US" sz="45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r C0 C1 01 #  read channel 3#4 DC </a:t>
            </a:r>
            <a:r>
              <a:rPr lang="en-US" sz="450" dirty="0" err="1"/>
              <a:t>diag</a:t>
            </a:r>
            <a:r>
              <a:rPr lang="en-US" sz="45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03 44 # Set channels 1#2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04 44 # Set channels 3#4 to PLAY state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### Release DSP buffer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8c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5c 00 01 5d 85 #s2ps2g smooth 0.5s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78 # Change to book 78. It's required to be in page 0 before changing a 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19 # Go to the page 19 in book 78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3C 10 00 00 00 # Write to offset 3C, 32-bit wide, to set Re </a:t>
            </a:r>
            <a:r>
              <a:rPr lang="en-US" sz="450" dirty="0" err="1"/>
              <a:t>init</a:t>
            </a:r>
            <a:r>
              <a:rPr lang="en-US" sz="450" dirty="0"/>
              <a:t>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48 10 00 00 00 # Write to offset 48, 32-bit wide, to set Re </a:t>
            </a:r>
            <a:r>
              <a:rPr lang="en-US" sz="450" dirty="0" err="1"/>
              <a:t>init</a:t>
            </a:r>
            <a:r>
              <a:rPr lang="en-US" sz="450" dirty="0"/>
              <a:t>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10            #Move to page 16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78 00 00 00 00              #CH1 </a:t>
            </a:r>
            <a:r>
              <a:rPr lang="en-US" sz="450" dirty="0" err="1"/>
              <a:t>Pside</a:t>
            </a:r>
            <a:r>
              <a:rPr lang="en-US" sz="450" dirty="0"/>
              <a:t> offset current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7C 00 00 00 00              #CH2 </a:t>
            </a:r>
            <a:r>
              <a:rPr lang="en-US" sz="450" dirty="0" err="1"/>
              <a:t>Pside</a:t>
            </a:r>
            <a:r>
              <a:rPr lang="en-US" sz="450" dirty="0"/>
              <a:t> offset current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58 00 00 00 00              #CH1 </a:t>
            </a:r>
            <a:r>
              <a:rPr lang="en-US" sz="450" dirty="0" err="1"/>
              <a:t>Nside</a:t>
            </a:r>
            <a:r>
              <a:rPr lang="en-US" sz="450" dirty="0"/>
              <a:t> offset current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5C 00 00 00 00              #CH2 </a:t>
            </a:r>
            <a:r>
              <a:rPr lang="en-US" sz="450" dirty="0" err="1"/>
              <a:t>Nside</a:t>
            </a:r>
            <a:r>
              <a:rPr lang="en-US" sz="450" dirty="0"/>
              <a:t> offset current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### delay 500ms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d 100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### Enable RTLDG 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00 00 # Return to page 0 of book 8C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7F 00 # Return to book 0, page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50" dirty="0"/>
              <a:t>w C0 5B 0A # Enable RTLDG Report, 4 x BTL configuration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4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04584-A905-4C10-BEE2-5EC4C04A7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82082"/>
      </p:ext>
    </p:extLst>
  </p:cSld>
  <p:clrMapOvr>
    <a:masterClrMapping/>
  </p:clrMapOvr>
</p:sld>
</file>

<file path=ppt/theme/theme1.xml><?xml version="1.0" encoding="utf-8"?>
<a:theme xmlns:a="http://schemas.openxmlformats.org/drawingml/2006/main" name="TI_Selective_Disclosure_PowerPoint_16x9-v7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TI_Selective_Disclosure_PowerPoint_16x9-v7</Template>
  <TotalTime>4136</TotalTime>
  <Words>1841</Words>
  <Application>Microsoft Office PowerPoint</Application>
  <PresentationFormat>On-screen Show (16:9)</PresentationFormat>
  <Paragraphs>197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TI_Selective_Disclosure_PowerPoint_16x9-v7</vt:lpstr>
      <vt:lpstr>Packager Shell Object</vt:lpstr>
      <vt:lpstr>Package</vt:lpstr>
      <vt:lpstr>TAS6584 RTLDG SW Flow and Script</vt:lpstr>
      <vt:lpstr>Revision History</vt:lpstr>
      <vt:lpstr>Realtime diagnostic flow</vt:lpstr>
      <vt:lpstr>Initialization</vt:lpstr>
      <vt:lpstr>DC diagnostic</vt:lpstr>
      <vt:lpstr>Initiation of pilot tone and RTLDG</vt:lpstr>
      <vt:lpstr>Disable RTLDG, clear fault and Re-enable RTLDG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Gregg Scott</dc:creator>
  <cp:lastModifiedBy>Gong, Derek</cp:lastModifiedBy>
  <cp:revision>647</cp:revision>
  <dcterms:created xsi:type="dcterms:W3CDTF">2017-10-24T16:29:14Z</dcterms:created>
  <dcterms:modified xsi:type="dcterms:W3CDTF">2023-06-29T06:44:03Z</dcterms:modified>
</cp:coreProperties>
</file>