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4"/>
  </p:notesMasterIdLst>
  <p:handoutMasterIdLst>
    <p:handoutMasterId r:id="rId35"/>
  </p:handoutMasterIdLst>
  <p:sldIdLst>
    <p:sldId id="907" r:id="rId3"/>
    <p:sldId id="749" r:id="rId4"/>
    <p:sldId id="911" r:id="rId5"/>
    <p:sldId id="938" r:id="rId6"/>
    <p:sldId id="936" r:id="rId7"/>
    <p:sldId id="946" r:id="rId8"/>
    <p:sldId id="913" r:id="rId9"/>
    <p:sldId id="937" r:id="rId10"/>
    <p:sldId id="964" r:id="rId11"/>
    <p:sldId id="963" r:id="rId12"/>
    <p:sldId id="965" r:id="rId13"/>
    <p:sldId id="914" r:id="rId14"/>
    <p:sldId id="956" r:id="rId15"/>
    <p:sldId id="957" r:id="rId16"/>
    <p:sldId id="962" r:id="rId17"/>
    <p:sldId id="958" r:id="rId18"/>
    <p:sldId id="953" r:id="rId19"/>
    <p:sldId id="948" r:id="rId20"/>
    <p:sldId id="954" r:id="rId21"/>
    <p:sldId id="949" r:id="rId22"/>
    <p:sldId id="950" r:id="rId23"/>
    <p:sldId id="951" r:id="rId24"/>
    <p:sldId id="952" r:id="rId25"/>
    <p:sldId id="955" r:id="rId26"/>
    <p:sldId id="961" r:id="rId27"/>
    <p:sldId id="959" r:id="rId28"/>
    <p:sldId id="960" r:id="rId29"/>
    <p:sldId id="966" r:id="rId30"/>
    <p:sldId id="967" r:id="rId31"/>
    <p:sldId id="968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, Gust" initials="ZG" lastIdx="1" clrIdx="0">
    <p:extLst>
      <p:ext uri="{19B8F6BF-5375-455C-9EA6-DF929625EA0E}">
        <p15:presenceInfo xmlns:p15="http://schemas.microsoft.com/office/powerpoint/2012/main" userId="S-1-5-21-1315882459-817801392-1359842108-1217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9ABDB4-9846-42FC-B523-95B47D380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TEXAS INSTRUMENTS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C205E-D602-4783-89B8-AD8A9D5A50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5BEF-776E-4252-9791-D186826C18D7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AEEC3-D1B3-4437-8984-49D25F422C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502D8-844F-4EB4-AE07-98C079F866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E36F-D2CD-45A9-8AD9-E2AC51552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84604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TEXAS INSTRUMENTS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D459D-F482-4871-8809-54E3FA5FEC6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EDB5-3A5F-4872-9B20-F4331D8A7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86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Accelerating development (versus owning) – needs to be in real time </a:t>
            </a:r>
          </a:p>
          <a:p>
            <a:pPr lvl="1"/>
            <a:r>
              <a:rPr lang="en-US" sz="800" dirty="0"/>
              <a:t>Prepared to answer why we selected Degreed, benchmarking</a:t>
            </a:r>
            <a:r>
              <a:rPr lang="en-US" sz="800"/>
              <a:t>, capabilities (Air B&amp;B) 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Central access point for all things learning at TI to develop yourself professionally</a:t>
            </a:r>
          </a:p>
          <a:p>
            <a:pPr lvl="1"/>
            <a:r>
              <a:rPr lang="en-US" sz="800" dirty="0"/>
              <a:t>Long-term solution to building skills and owning your development</a:t>
            </a:r>
          </a:p>
          <a:p>
            <a:pPr lvl="1"/>
            <a:r>
              <a:rPr lang="en-US" sz="800" dirty="0"/>
              <a:t>Mimics the way people natural learn, by facilitating social learning (peer-to-peer knowledge sharing) </a:t>
            </a:r>
          </a:p>
          <a:p>
            <a:pPr lvl="1"/>
            <a:r>
              <a:rPr lang="en-US" sz="800" dirty="0"/>
              <a:t>Able to search for and access on-demand platforms, including: </a:t>
            </a:r>
          </a:p>
          <a:p>
            <a:pPr lvl="2"/>
            <a:r>
              <a:rPr lang="en-US" sz="800" dirty="0"/>
              <a:t>LinkedIn Learning, </a:t>
            </a:r>
            <a:r>
              <a:rPr lang="en-US" sz="800" dirty="0" err="1"/>
              <a:t>HarvardManage</a:t>
            </a:r>
            <a:r>
              <a:rPr lang="en-US" sz="800" dirty="0"/>
              <a:t> Mentor, IEEE and more</a:t>
            </a:r>
          </a:p>
          <a:p>
            <a:pPr lvl="2"/>
            <a:r>
              <a:rPr lang="en-US" sz="800" dirty="0"/>
              <a:t>Pulls in self-enrollment and required training (i.e. ECAP)</a:t>
            </a:r>
          </a:p>
          <a:p>
            <a:pPr lvl="2"/>
            <a:r>
              <a:rPr lang="en-US" sz="800" dirty="0"/>
              <a:t>Engineering Information Exchange on Confluence </a:t>
            </a:r>
          </a:p>
          <a:p>
            <a:pPr lvl="2"/>
            <a:r>
              <a:rPr lang="en-US" sz="800" dirty="0"/>
              <a:t>Training on training.ti.com</a:t>
            </a:r>
          </a:p>
          <a:p>
            <a:pPr lvl="2"/>
            <a:r>
              <a:rPr lang="en-US" sz="800" dirty="0"/>
              <a:t>myLearning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A3599ED-B03C-4B91-9A94-9D95EF741A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370106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Accelerating development (versus owning) – needs to be in real time </a:t>
            </a:r>
          </a:p>
          <a:p>
            <a:pPr lvl="1"/>
            <a:r>
              <a:rPr lang="en-US" sz="800" dirty="0"/>
              <a:t>Prepared to answer why we selected Degreed, benchmarking</a:t>
            </a:r>
            <a:r>
              <a:rPr lang="en-US" sz="800"/>
              <a:t>, capabilities (Air B&amp;B) 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Central access point for all things learning at TI to develop yourself professionally</a:t>
            </a:r>
          </a:p>
          <a:p>
            <a:pPr lvl="1"/>
            <a:r>
              <a:rPr lang="en-US" sz="800" dirty="0"/>
              <a:t>Long-term solution to building skills and owning your development</a:t>
            </a:r>
          </a:p>
          <a:p>
            <a:pPr lvl="1"/>
            <a:r>
              <a:rPr lang="en-US" sz="800" dirty="0"/>
              <a:t>Mimics the way people natural learn, by facilitating social learning (peer-to-peer knowledge sharing) </a:t>
            </a:r>
          </a:p>
          <a:p>
            <a:pPr lvl="1"/>
            <a:r>
              <a:rPr lang="en-US" sz="800" dirty="0"/>
              <a:t>Able to search for and access on-demand platforms, including: </a:t>
            </a:r>
          </a:p>
          <a:p>
            <a:pPr lvl="2"/>
            <a:r>
              <a:rPr lang="en-US" sz="800" dirty="0"/>
              <a:t>LinkedIn Learning, </a:t>
            </a:r>
            <a:r>
              <a:rPr lang="en-US" sz="800" dirty="0" err="1"/>
              <a:t>HarvardManage</a:t>
            </a:r>
            <a:r>
              <a:rPr lang="en-US" sz="800" dirty="0"/>
              <a:t> Mentor, IEEE and more</a:t>
            </a:r>
          </a:p>
          <a:p>
            <a:pPr lvl="2"/>
            <a:r>
              <a:rPr lang="en-US" sz="800" dirty="0"/>
              <a:t>Pulls in self-enrollment and required training (i.e. ECAP)</a:t>
            </a:r>
          </a:p>
          <a:p>
            <a:pPr lvl="2"/>
            <a:r>
              <a:rPr lang="en-US" sz="800" dirty="0"/>
              <a:t>Engineering Information Exchange on Confluence </a:t>
            </a:r>
          </a:p>
          <a:p>
            <a:pPr lvl="2"/>
            <a:r>
              <a:rPr lang="en-US" sz="800" dirty="0"/>
              <a:t>Training on training.ti.com</a:t>
            </a:r>
          </a:p>
          <a:p>
            <a:pPr lvl="2"/>
            <a:r>
              <a:rPr lang="en-US" sz="800" dirty="0"/>
              <a:t>myLearning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0D5160B-421C-400D-834A-E0A527C69D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188060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Accelerating development (versus owning) – needs to be in real time </a:t>
            </a:r>
          </a:p>
          <a:p>
            <a:pPr lvl="1"/>
            <a:r>
              <a:rPr lang="en-US" sz="800" dirty="0"/>
              <a:t>Prepared to answer why we selected Degreed, benchmarking</a:t>
            </a:r>
            <a:r>
              <a:rPr lang="en-US" sz="800"/>
              <a:t>, capabilities (Air B&amp;B) 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Central access point for all things learning at TI to develop yourself professionally</a:t>
            </a:r>
          </a:p>
          <a:p>
            <a:pPr lvl="1"/>
            <a:r>
              <a:rPr lang="en-US" sz="800" dirty="0"/>
              <a:t>Long-term solution to building skills and owning your development</a:t>
            </a:r>
          </a:p>
          <a:p>
            <a:pPr lvl="1"/>
            <a:r>
              <a:rPr lang="en-US" sz="800" dirty="0"/>
              <a:t>Mimics the way people natural learn, by facilitating social learning (peer-to-peer knowledge sharing) </a:t>
            </a:r>
          </a:p>
          <a:p>
            <a:pPr lvl="1"/>
            <a:r>
              <a:rPr lang="en-US" sz="800" dirty="0"/>
              <a:t>Able to search for and access on-demand platforms, including: </a:t>
            </a:r>
          </a:p>
          <a:p>
            <a:pPr lvl="2"/>
            <a:r>
              <a:rPr lang="en-US" sz="800" dirty="0"/>
              <a:t>LinkedIn Learning, </a:t>
            </a:r>
            <a:r>
              <a:rPr lang="en-US" sz="800" dirty="0" err="1"/>
              <a:t>HarvardManage</a:t>
            </a:r>
            <a:r>
              <a:rPr lang="en-US" sz="800" dirty="0"/>
              <a:t> Mentor, IEEE and more</a:t>
            </a:r>
          </a:p>
          <a:p>
            <a:pPr lvl="2"/>
            <a:r>
              <a:rPr lang="en-US" sz="800" dirty="0"/>
              <a:t>Pulls in self-enrollment and required training (i.e. ECAP)</a:t>
            </a:r>
          </a:p>
          <a:p>
            <a:pPr lvl="2"/>
            <a:r>
              <a:rPr lang="en-US" sz="800" dirty="0"/>
              <a:t>Engineering Information Exchange on Confluence </a:t>
            </a:r>
          </a:p>
          <a:p>
            <a:pPr lvl="2"/>
            <a:r>
              <a:rPr lang="en-US" sz="800" dirty="0"/>
              <a:t>Training on training.ti.com</a:t>
            </a:r>
          </a:p>
          <a:p>
            <a:pPr lvl="2"/>
            <a:r>
              <a:rPr lang="en-US" sz="800" dirty="0"/>
              <a:t>myLearning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0D5160B-421C-400D-834A-E0A527C69D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233426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Accelerating development (versus owning) – needs to be in real time </a:t>
            </a:r>
          </a:p>
          <a:p>
            <a:pPr lvl="1"/>
            <a:r>
              <a:rPr lang="en-US" sz="800" dirty="0"/>
              <a:t>Prepared to answer why we selected Degreed, benchmarking</a:t>
            </a:r>
            <a:r>
              <a:rPr lang="en-US" sz="800"/>
              <a:t>, capabilities (Air B&amp;B) 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Central access point for all things learning at TI to develop yourself professionally</a:t>
            </a:r>
          </a:p>
          <a:p>
            <a:pPr lvl="1"/>
            <a:r>
              <a:rPr lang="en-US" sz="800" dirty="0"/>
              <a:t>Long-term solution to building skills and owning your development</a:t>
            </a:r>
          </a:p>
          <a:p>
            <a:pPr lvl="1"/>
            <a:r>
              <a:rPr lang="en-US" sz="800" dirty="0"/>
              <a:t>Mimics the way people natural learn, by facilitating social learning (peer-to-peer knowledge sharing) </a:t>
            </a:r>
          </a:p>
          <a:p>
            <a:pPr lvl="1"/>
            <a:r>
              <a:rPr lang="en-US" sz="800" dirty="0"/>
              <a:t>Able to search for and access on-demand platforms, including: </a:t>
            </a:r>
          </a:p>
          <a:p>
            <a:pPr lvl="2"/>
            <a:r>
              <a:rPr lang="en-US" sz="800" dirty="0"/>
              <a:t>LinkedIn Learning, </a:t>
            </a:r>
            <a:r>
              <a:rPr lang="en-US" sz="800" dirty="0" err="1"/>
              <a:t>HarvardManage</a:t>
            </a:r>
            <a:r>
              <a:rPr lang="en-US" sz="800" dirty="0"/>
              <a:t> Mentor, IEEE and more</a:t>
            </a:r>
          </a:p>
          <a:p>
            <a:pPr lvl="2"/>
            <a:r>
              <a:rPr lang="en-US" sz="800" dirty="0"/>
              <a:t>Pulls in self-enrollment and required training (i.e. ECAP)</a:t>
            </a:r>
          </a:p>
          <a:p>
            <a:pPr lvl="2"/>
            <a:r>
              <a:rPr lang="en-US" sz="800" dirty="0"/>
              <a:t>Engineering Information Exchange on Confluence </a:t>
            </a:r>
          </a:p>
          <a:p>
            <a:pPr lvl="2"/>
            <a:r>
              <a:rPr lang="en-US" sz="800" dirty="0"/>
              <a:t>Training on training.ti.com</a:t>
            </a:r>
          </a:p>
          <a:p>
            <a:pPr lvl="2"/>
            <a:r>
              <a:rPr lang="en-US" sz="800" dirty="0"/>
              <a:t>myLearning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C66F6DF-B05E-45CB-92D7-741D1C1CEBA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323606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Accelerating development (versus owning) – needs to be in real time </a:t>
            </a:r>
          </a:p>
          <a:p>
            <a:pPr lvl="1"/>
            <a:r>
              <a:rPr lang="en-US" sz="800" dirty="0"/>
              <a:t>Prepared to answer why we selected Degreed, benchmarking</a:t>
            </a:r>
            <a:r>
              <a:rPr lang="en-US" sz="800"/>
              <a:t>, capabilities (Air B&amp;B) 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Central access point for all things learning at TI to develop yourself professionally</a:t>
            </a:r>
          </a:p>
          <a:p>
            <a:pPr lvl="1"/>
            <a:r>
              <a:rPr lang="en-US" sz="800" dirty="0"/>
              <a:t>Long-term solution to building skills and owning your development</a:t>
            </a:r>
          </a:p>
          <a:p>
            <a:pPr lvl="1"/>
            <a:r>
              <a:rPr lang="en-US" sz="800" dirty="0"/>
              <a:t>Mimics the way people natural learn, by facilitating social learning (peer-to-peer knowledge sharing) </a:t>
            </a:r>
          </a:p>
          <a:p>
            <a:pPr lvl="1"/>
            <a:r>
              <a:rPr lang="en-US" sz="800" dirty="0"/>
              <a:t>Able to search for and access on-demand platforms, including: </a:t>
            </a:r>
          </a:p>
          <a:p>
            <a:pPr lvl="2"/>
            <a:r>
              <a:rPr lang="en-US" sz="800" dirty="0"/>
              <a:t>LinkedIn Learning, </a:t>
            </a:r>
            <a:r>
              <a:rPr lang="en-US" sz="800" dirty="0" err="1"/>
              <a:t>HarvardManage</a:t>
            </a:r>
            <a:r>
              <a:rPr lang="en-US" sz="800" dirty="0"/>
              <a:t> Mentor, IEEE and more</a:t>
            </a:r>
          </a:p>
          <a:p>
            <a:pPr lvl="2"/>
            <a:r>
              <a:rPr lang="en-US" sz="800" dirty="0"/>
              <a:t>Pulls in self-enrollment and required training (i.e. ECAP)</a:t>
            </a:r>
          </a:p>
          <a:p>
            <a:pPr lvl="2"/>
            <a:r>
              <a:rPr lang="en-US" sz="800" dirty="0"/>
              <a:t>Engineering Information Exchange on Confluence </a:t>
            </a:r>
          </a:p>
          <a:p>
            <a:pPr lvl="2"/>
            <a:r>
              <a:rPr lang="en-US" sz="800" dirty="0"/>
              <a:t>Training on training.ti.com</a:t>
            </a:r>
          </a:p>
          <a:p>
            <a:pPr lvl="2"/>
            <a:r>
              <a:rPr lang="en-US" sz="800" dirty="0"/>
              <a:t>myLearning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C66F6DF-B05E-45CB-92D7-741D1C1CEBA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312927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Accelerating development (versus owning) – needs to be in real time </a:t>
            </a:r>
          </a:p>
          <a:p>
            <a:pPr lvl="1"/>
            <a:r>
              <a:rPr lang="en-US" sz="800" dirty="0"/>
              <a:t>Prepared to answer why we selected Degreed, benchmarking</a:t>
            </a:r>
            <a:r>
              <a:rPr lang="en-US" sz="800"/>
              <a:t>, capabilities (Air B&amp;B) 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Central access point for all things learning at TI to develop yourself professionally</a:t>
            </a:r>
          </a:p>
          <a:p>
            <a:pPr lvl="1"/>
            <a:r>
              <a:rPr lang="en-US" sz="800" dirty="0"/>
              <a:t>Long-term solution to building skills and owning your development</a:t>
            </a:r>
          </a:p>
          <a:p>
            <a:pPr lvl="1"/>
            <a:r>
              <a:rPr lang="en-US" sz="800" dirty="0"/>
              <a:t>Mimics the way people natural learn, by facilitating social learning (peer-to-peer knowledge sharing) </a:t>
            </a:r>
          </a:p>
          <a:p>
            <a:pPr lvl="1"/>
            <a:r>
              <a:rPr lang="en-US" sz="800" dirty="0"/>
              <a:t>Able to search for and access on-demand platforms, including: </a:t>
            </a:r>
          </a:p>
          <a:p>
            <a:pPr lvl="2"/>
            <a:r>
              <a:rPr lang="en-US" sz="800" dirty="0"/>
              <a:t>LinkedIn Learning, </a:t>
            </a:r>
            <a:r>
              <a:rPr lang="en-US" sz="800" dirty="0" err="1"/>
              <a:t>HarvardManage</a:t>
            </a:r>
            <a:r>
              <a:rPr lang="en-US" sz="800" dirty="0"/>
              <a:t> Mentor, IEEE and more</a:t>
            </a:r>
          </a:p>
          <a:p>
            <a:pPr lvl="2"/>
            <a:r>
              <a:rPr lang="en-US" sz="800" dirty="0"/>
              <a:t>Pulls in self-enrollment and required training (i.e. ECAP)</a:t>
            </a:r>
          </a:p>
          <a:p>
            <a:pPr lvl="2"/>
            <a:r>
              <a:rPr lang="en-US" sz="800" dirty="0"/>
              <a:t>Engineering Information Exchange on Confluence </a:t>
            </a:r>
          </a:p>
          <a:p>
            <a:pPr lvl="2"/>
            <a:r>
              <a:rPr lang="en-US" sz="800" dirty="0"/>
              <a:t>Training on training.ti.com</a:t>
            </a:r>
          </a:p>
          <a:p>
            <a:pPr lvl="2"/>
            <a:r>
              <a:rPr lang="en-US" sz="800" dirty="0"/>
              <a:t>myLearning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9DA8EB2-5830-4010-9AB7-414713D1FE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198771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/>
              <a:t>Accelerating development (versus owning) – needs to be in real time </a:t>
            </a:r>
          </a:p>
          <a:p>
            <a:pPr lvl="1"/>
            <a:r>
              <a:rPr lang="en-US" sz="800" dirty="0"/>
              <a:t>Prepared to answer why we selected Degreed, benchmarking</a:t>
            </a:r>
            <a:r>
              <a:rPr lang="en-US" sz="800"/>
              <a:t>, capabilities (Air B&amp;B) 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800" dirty="0"/>
              <a:t>Central access point for all things learning at TI to develop yourself professionally</a:t>
            </a:r>
          </a:p>
          <a:p>
            <a:pPr lvl="1"/>
            <a:r>
              <a:rPr lang="en-US" sz="800" dirty="0"/>
              <a:t>Long-term solution to building skills and owning your development</a:t>
            </a:r>
          </a:p>
          <a:p>
            <a:pPr lvl="1"/>
            <a:r>
              <a:rPr lang="en-US" sz="800" dirty="0"/>
              <a:t>Mimics the way people natural learn, by facilitating social learning (peer-to-peer knowledge sharing) </a:t>
            </a:r>
          </a:p>
          <a:p>
            <a:pPr lvl="1"/>
            <a:r>
              <a:rPr lang="en-US" sz="800" dirty="0"/>
              <a:t>Able to search for and access on-demand platforms, including: </a:t>
            </a:r>
          </a:p>
          <a:p>
            <a:pPr lvl="2"/>
            <a:r>
              <a:rPr lang="en-US" sz="800" dirty="0"/>
              <a:t>LinkedIn Learning, </a:t>
            </a:r>
            <a:r>
              <a:rPr lang="en-US" sz="800" dirty="0" err="1"/>
              <a:t>HarvardManage</a:t>
            </a:r>
            <a:r>
              <a:rPr lang="en-US" sz="800" dirty="0"/>
              <a:t> Mentor, IEEE and more</a:t>
            </a:r>
          </a:p>
          <a:p>
            <a:pPr lvl="2"/>
            <a:r>
              <a:rPr lang="en-US" sz="800" dirty="0"/>
              <a:t>Pulls in self-enrollment and required training (i.e. ECAP)</a:t>
            </a:r>
          </a:p>
          <a:p>
            <a:pPr lvl="2"/>
            <a:r>
              <a:rPr lang="en-US" sz="800" dirty="0"/>
              <a:t>Engineering Information Exchange on Confluence </a:t>
            </a:r>
          </a:p>
          <a:p>
            <a:pPr lvl="2"/>
            <a:r>
              <a:rPr lang="en-US" sz="800" dirty="0"/>
              <a:t>Training on training.ti.com</a:t>
            </a:r>
          </a:p>
          <a:p>
            <a:pPr lvl="2"/>
            <a:r>
              <a:rPr lang="en-US" sz="800" dirty="0"/>
              <a:t>myLearning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94B-E06C-4DC9-BCC2-551C3DED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2A5A44C-40B0-44C2-9210-BB74863BB9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212404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1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4"/>
          </a:xfrm>
        </p:spPr>
        <p:txBody>
          <a:bodyPr/>
          <a:lstStyle>
            <a:lvl1pPr marL="0" indent="0">
              <a:buNone/>
              <a:defRPr sz="2300"/>
            </a:lvl1pPr>
            <a:lvl2pPr marL="507750" indent="0">
              <a:buNone/>
              <a:defRPr sz="1300"/>
            </a:lvl2pPr>
            <a:lvl3pPr marL="1015492" indent="0">
              <a:buNone/>
              <a:defRPr sz="1100"/>
            </a:lvl3pPr>
            <a:lvl4pPr marL="1523235" indent="0">
              <a:buNone/>
              <a:defRPr sz="900"/>
            </a:lvl4pPr>
            <a:lvl5pPr marL="2030975" indent="0">
              <a:buNone/>
              <a:defRPr sz="900"/>
            </a:lvl5pPr>
            <a:lvl6pPr marL="2538715" indent="0">
              <a:buNone/>
              <a:defRPr sz="900"/>
            </a:lvl6pPr>
            <a:lvl7pPr marL="3046465" indent="0">
              <a:buNone/>
              <a:defRPr sz="900"/>
            </a:lvl7pPr>
            <a:lvl8pPr marL="3554210" indent="0">
              <a:buNone/>
              <a:defRPr sz="900"/>
            </a:lvl8pPr>
            <a:lvl9pPr marL="406194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8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7"/>
          </a:xfrm>
        </p:spPr>
        <p:txBody>
          <a:bodyPr anchor="b"/>
          <a:lstStyle>
            <a:lvl1pPr algn="l">
              <a:defRPr sz="3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7750" indent="0">
              <a:buNone/>
              <a:defRPr sz="3100"/>
            </a:lvl2pPr>
            <a:lvl3pPr marL="1015492" indent="0">
              <a:buNone/>
              <a:defRPr sz="2700"/>
            </a:lvl3pPr>
            <a:lvl4pPr marL="1523235" indent="0">
              <a:buNone/>
              <a:defRPr sz="2300"/>
            </a:lvl4pPr>
            <a:lvl5pPr marL="2030975" indent="0">
              <a:buNone/>
              <a:defRPr sz="2300"/>
            </a:lvl5pPr>
            <a:lvl6pPr marL="2538715" indent="0">
              <a:buNone/>
              <a:defRPr sz="2300"/>
            </a:lvl6pPr>
            <a:lvl7pPr marL="3046465" indent="0">
              <a:buNone/>
              <a:defRPr sz="2300"/>
            </a:lvl7pPr>
            <a:lvl8pPr marL="3554210" indent="0">
              <a:buNone/>
              <a:defRPr sz="2300"/>
            </a:lvl8pPr>
            <a:lvl9pPr marL="4061949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750" indent="0">
              <a:buNone/>
              <a:defRPr sz="1300"/>
            </a:lvl2pPr>
            <a:lvl3pPr marL="1015492" indent="0">
              <a:buNone/>
              <a:defRPr sz="1100"/>
            </a:lvl3pPr>
            <a:lvl4pPr marL="1523235" indent="0">
              <a:buNone/>
              <a:defRPr sz="900"/>
            </a:lvl4pPr>
            <a:lvl5pPr marL="2030975" indent="0">
              <a:buNone/>
              <a:defRPr sz="900"/>
            </a:lvl5pPr>
            <a:lvl6pPr marL="2538715" indent="0">
              <a:buNone/>
              <a:defRPr sz="900"/>
            </a:lvl6pPr>
            <a:lvl7pPr marL="3046465" indent="0">
              <a:buNone/>
              <a:defRPr sz="900"/>
            </a:lvl7pPr>
            <a:lvl8pPr marL="3554210" indent="0">
              <a:buNone/>
              <a:defRPr sz="900"/>
            </a:lvl8pPr>
            <a:lvl9pPr marL="4061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31" y="142876"/>
            <a:ext cx="2855383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76"/>
            <a:ext cx="8367184" cy="573563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8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Industrial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F9E6F-DF64-4DB3-B692-A8B123602438}"/>
              </a:ext>
            </a:extLst>
          </p:cNvPr>
          <p:cNvSpPr/>
          <p:nvPr userDrawn="1"/>
        </p:nvSpPr>
        <p:spPr bwMode="white">
          <a:xfrm>
            <a:off x="423342" y="5988028"/>
            <a:ext cx="2275345" cy="23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7D03-61AB-4018-BFA3-34AC83690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-15852"/>
            <a:ext cx="12192000" cy="6873855"/>
          </a:xfrm>
          <a:prstGeom prst="rect">
            <a:avLst/>
          </a:prstGeom>
        </p:spPr>
      </p:pic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52" y="5974610"/>
            <a:ext cx="2815167" cy="2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0" tIns="50756" rIns="101520" bIns="50756">
            <a:spAutoFit/>
          </a:bodyPr>
          <a:lstStyle/>
          <a:p>
            <a:pPr marL="0" marR="0" lvl="0" indent="0" algn="l" defTabSz="10151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 Information – Selective Disclosure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4"/>
            <a:ext cx="11277600" cy="1470025"/>
          </a:xfrm>
        </p:spPr>
        <p:txBody>
          <a:bodyPr/>
          <a:lstStyle>
            <a:lvl1pPr>
              <a:defRPr sz="45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20869" y="6003665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D5D735-6CE4-844D-819B-8690A1DEEACB}"/>
              </a:ext>
            </a:extLst>
          </p:cNvPr>
          <p:cNvGrpSpPr/>
          <p:nvPr userDrawn="1"/>
        </p:nvGrpSpPr>
        <p:grpSpPr>
          <a:xfrm>
            <a:off x="0" y="6209636"/>
            <a:ext cx="11768667" cy="518160"/>
            <a:chOff x="0" y="6261772"/>
            <a:chExt cx="10591800" cy="4663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0ABB5-43B7-E942-8AE7-42906A524DE9}"/>
                </a:ext>
              </a:extLst>
            </p:cNvPr>
            <p:cNvSpPr/>
            <p:nvPr userDrawn="1"/>
          </p:nvSpPr>
          <p:spPr>
            <a:xfrm>
              <a:off x="0" y="6261772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27" descr="ti_logo_powerpoint_1_line.png">
              <a:extLst>
                <a:ext uri="{FF2B5EF4-FFF2-40B4-BE49-F238E27FC236}">
                  <a16:creationId xmlns:a16="http://schemas.microsoft.com/office/drawing/2014/main" id="{C86C3E0F-889D-B543-A684-622D57E83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133" y="6380835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678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Automotive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C695D6-8507-4B35-BBAC-EB6E7982E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AF9E6F-DF64-4DB3-B692-A8B123602438}"/>
              </a:ext>
            </a:extLst>
          </p:cNvPr>
          <p:cNvSpPr/>
          <p:nvPr userDrawn="1"/>
        </p:nvSpPr>
        <p:spPr bwMode="white">
          <a:xfrm>
            <a:off x="423342" y="5988028"/>
            <a:ext cx="2275345" cy="23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52" y="5974610"/>
            <a:ext cx="2815167" cy="2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0" tIns="50756" rIns="101520" bIns="50756">
            <a:spAutoFit/>
          </a:bodyPr>
          <a:lstStyle/>
          <a:p>
            <a:pPr marL="0" marR="0" lvl="0" indent="0" algn="l" defTabSz="10151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 Information – Selective Disclosure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4"/>
            <a:ext cx="11277600" cy="1470025"/>
          </a:xfrm>
        </p:spPr>
        <p:txBody>
          <a:bodyPr/>
          <a:lstStyle>
            <a:lvl1pPr>
              <a:defRPr sz="45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20869" y="6003665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D5D735-6CE4-844D-819B-8690A1DEEACB}"/>
              </a:ext>
            </a:extLst>
          </p:cNvPr>
          <p:cNvGrpSpPr/>
          <p:nvPr userDrawn="1"/>
        </p:nvGrpSpPr>
        <p:grpSpPr>
          <a:xfrm>
            <a:off x="0" y="6209636"/>
            <a:ext cx="11768667" cy="518160"/>
            <a:chOff x="0" y="6261772"/>
            <a:chExt cx="10591800" cy="4663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0ABB5-43B7-E942-8AE7-42906A524DE9}"/>
                </a:ext>
              </a:extLst>
            </p:cNvPr>
            <p:cNvSpPr/>
            <p:nvPr userDrawn="1"/>
          </p:nvSpPr>
          <p:spPr>
            <a:xfrm>
              <a:off x="0" y="6261772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27" descr="ti_logo_powerpoint_1_line.png">
              <a:extLst>
                <a:ext uri="{FF2B5EF4-FFF2-40B4-BE49-F238E27FC236}">
                  <a16:creationId xmlns:a16="http://schemas.microsoft.com/office/drawing/2014/main" id="{C86C3E0F-889D-B543-A684-622D57E83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133" y="6380835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5774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7" y="1048483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11475" y="599980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9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15727" y="599470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19437-4112-45C4-B6E6-6EA25765E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12618" b="12963"/>
          <a:stretch/>
        </p:blipFill>
        <p:spPr>
          <a:xfrm>
            <a:off x="0" y="865325"/>
            <a:ext cx="12192000" cy="51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1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65" y="6431472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1" tIns="50773" rIns="101551" bIns="50773">
            <a:spAutoFit/>
          </a:bodyPr>
          <a:lstStyle/>
          <a:p>
            <a:pPr defTabSz="101549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22133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03633" y="5998585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D430B41-3034-4777-B6DE-71856D98569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507" y="1048483"/>
            <a:ext cx="11290300" cy="4945932"/>
          </a:xfrm>
          <a:prstGeom prst="rect">
            <a:avLst/>
          </a:prstGeo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9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1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65" y="6014912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1" tIns="50773" rIns="101551" bIns="50773">
            <a:spAutoFit/>
          </a:bodyPr>
          <a:lstStyle/>
          <a:p>
            <a:pPr defTabSz="101549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43697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3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1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65" y="6014912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1" tIns="50773" rIns="101551" bIns="50773">
            <a:spAutoFit/>
          </a:bodyPr>
          <a:lstStyle/>
          <a:p>
            <a:pPr defTabSz="101549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1461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7" y="1048479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9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4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07750" indent="0">
              <a:buNone/>
              <a:defRPr sz="2000"/>
            </a:lvl2pPr>
            <a:lvl3pPr marL="1015492" indent="0">
              <a:buNone/>
              <a:defRPr sz="1700"/>
            </a:lvl3pPr>
            <a:lvl4pPr marL="1523235" indent="0">
              <a:buNone/>
              <a:defRPr sz="1600"/>
            </a:lvl4pPr>
            <a:lvl5pPr marL="2030975" indent="0">
              <a:buNone/>
              <a:defRPr sz="1600"/>
            </a:lvl5pPr>
            <a:lvl6pPr marL="2538715" indent="0">
              <a:buNone/>
              <a:defRPr sz="1600"/>
            </a:lvl6pPr>
            <a:lvl7pPr marL="3046465" indent="0">
              <a:buNone/>
              <a:defRPr sz="1600"/>
            </a:lvl7pPr>
            <a:lvl8pPr marL="3554210" indent="0">
              <a:buNone/>
              <a:defRPr sz="1600"/>
            </a:lvl8pPr>
            <a:lvl9pPr marL="406194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6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14" y="1185865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185865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4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50" indent="0">
              <a:buNone/>
              <a:defRPr sz="2300" b="1"/>
            </a:lvl2pPr>
            <a:lvl3pPr marL="1015492" indent="0">
              <a:buNone/>
              <a:defRPr sz="2000" b="1"/>
            </a:lvl3pPr>
            <a:lvl4pPr marL="1523235" indent="0">
              <a:buNone/>
              <a:defRPr sz="1700" b="1"/>
            </a:lvl4pPr>
            <a:lvl5pPr marL="2030975" indent="0">
              <a:buNone/>
              <a:defRPr sz="1700" b="1"/>
            </a:lvl5pPr>
            <a:lvl6pPr marL="2538715" indent="0">
              <a:buNone/>
              <a:defRPr sz="1700" b="1"/>
            </a:lvl6pPr>
            <a:lvl7pPr marL="3046465" indent="0">
              <a:buNone/>
              <a:defRPr sz="1700" b="1"/>
            </a:lvl7pPr>
            <a:lvl8pPr marL="3554210" indent="0">
              <a:buNone/>
              <a:defRPr sz="1700" b="1"/>
            </a:lvl8pPr>
            <a:lvl9pPr marL="40619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50" indent="0">
              <a:buNone/>
              <a:defRPr sz="2300" b="1"/>
            </a:lvl2pPr>
            <a:lvl3pPr marL="1015492" indent="0">
              <a:buNone/>
              <a:defRPr sz="2000" b="1"/>
            </a:lvl3pPr>
            <a:lvl4pPr marL="1523235" indent="0">
              <a:buNone/>
              <a:defRPr sz="1700" b="1"/>
            </a:lvl4pPr>
            <a:lvl5pPr marL="2030975" indent="0">
              <a:buNone/>
              <a:defRPr sz="1700" b="1"/>
            </a:lvl5pPr>
            <a:lvl6pPr marL="2538715" indent="0">
              <a:buNone/>
              <a:defRPr sz="1700" b="1"/>
            </a:lvl6pPr>
            <a:lvl7pPr marL="3046465" indent="0">
              <a:buNone/>
              <a:defRPr sz="1700" b="1"/>
            </a:lvl7pPr>
            <a:lvl8pPr marL="3554210" indent="0">
              <a:buNone/>
              <a:defRPr sz="1700" b="1"/>
            </a:lvl8pPr>
            <a:lvl9pPr marL="40619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8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1" tIns="50773" rIns="101551" bIns="50773" rtlCol="0" anchor="ctr"/>
          <a:lstStyle/>
          <a:p>
            <a:pPr algn="ctr" defTabSz="914218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1" tIns="50773" rIns="101551" bIns="50773" rtlCol="0" anchor="ctr"/>
          <a:lstStyle/>
          <a:p>
            <a:pPr algn="ctr" defTabSz="914218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7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7" y="1058878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6133" y="604996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3" tIns="38086" rIns="76163" bIns="38086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defTabSz="914218"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 defTabSz="914218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65" y="6014912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1" tIns="50773" rIns="101551" bIns="50773">
            <a:spAutoFit/>
          </a:bodyPr>
          <a:lstStyle/>
          <a:p>
            <a:pPr defTabSz="101549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TI Confidential – NDA Restrictions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4952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75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492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23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097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10" indent="-252110" algn="l" rtl="0" eaLnBrk="0" fontAlgn="base" hangingPunct="0">
        <a:spcBef>
          <a:spcPts val="889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38207" indent="-259166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948491" indent="-183361" algn="l" rtl="0" eaLnBrk="0" fontAlgn="base" hangingPunct="0">
        <a:spcBef>
          <a:spcPct val="1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4591" indent="-259166" algn="l" rtl="0" eaLnBrk="0" fontAlgn="base" hangingPunct="0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53689" indent="-192181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61435" indent="-192181" algn="l" rtl="0" fontAlgn="base">
        <a:spcBef>
          <a:spcPct val="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69181" indent="-192181" algn="l" rtl="0" fontAlgn="base">
        <a:spcBef>
          <a:spcPct val="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176923" indent="-192181" algn="l" rtl="0" fontAlgn="base">
        <a:spcBef>
          <a:spcPct val="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684671" indent="-192181" algn="l" rtl="0" fontAlgn="base">
        <a:spcBef>
          <a:spcPct val="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50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492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35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975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715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465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210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1949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94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40" tIns="38067" rIns="76140" bIns="38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7" y="1058871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0" tIns="38067" rIns="76140" bIns="38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6133" y="5982752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0" tIns="38067" rIns="76140" bIns="38067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45352" y="5984431"/>
            <a:ext cx="2815167" cy="2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0" tIns="50756" rIns="101520" bIns="50756">
            <a:spAutoFit/>
          </a:bodyPr>
          <a:lstStyle/>
          <a:p>
            <a:pPr marL="0" marR="0" lvl="0" indent="0" algn="l" defTabSz="10151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 Information – Selective Disclosure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209636"/>
            <a:ext cx="11768667" cy="51816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9" tIns="60932" rIns="121859" bIns="60932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7" descr="ti_logo_powerpoint_1_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481" y="6341928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8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594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18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2771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0344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034" indent="-252034" algn="l" rtl="0" eaLnBrk="0" fontAlgn="base" hangingPunct="0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011" indent="-259088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199" indent="-183309" algn="l" rtl="0" eaLnBrk="0" fontAlgn="base" hangingPunct="0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177" indent="-259088" algn="l" rtl="0" eaLnBrk="0" fontAlgn="base" hangingPunct="0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3172" indent="-192129" algn="l" rtl="0" eaLnBrk="0" fontAlgn="base" hangingPunct="0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0763" indent="-192129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8355" indent="-192129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5943" indent="-192129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3535" indent="-192129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94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183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771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344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7931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5521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3106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0688" algn="l" defTabSz="1015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9B6D-F45F-41CA-B5A8-B61131C51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/>
              <a:t>Guideline for Audio Driver </a:t>
            </a:r>
            <a:r>
              <a:rPr lang="en-US" altLang="zh-CN"/>
              <a:t>on Linux</a:t>
            </a:r>
            <a:endParaRPr lang="zh-CN" altLang="en-US" dirty="0"/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B0005B86-74E7-8012-352C-D4E688C37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BeagleBone</a:t>
            </a:r>
            <a:r>
              <a:rPr lang="en-US" altLang="zh-CN" dirty="0"/>
              <a:t> Black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52F08-588C-488E-A5AB-DF69250DE8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7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3C934-AC08-E7D8-3663-F3520327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Kernel Driver compile V | DTS config I | Interrupt-free driver</a:t>
            </a:r>
            <a:endParaRPr lang="zh-CN" altLang="en-US" sz="3200" dirty="0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EF6A4A3F-296F-E19E-4472-6FA6C6497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“</a:t>
            </a:r>
            <a:r>
              <a:rPr lang="en-US" altLang="zh-CN" dirty="0" err="1"/>
              <a:t>ti,audev</a:t>
            </a:r>
            <a:r>
              <a:rPr lang="en-US" altLang="zh-CN" dirty="0"/>
              <a:t>” will bypass all the interrupt handling in the code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D73A31-1F25-9EF1-0772-F086A5920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3" name="内容占位符 17">
            <a:extLst>
              <a:ext uri="{FF2B5EF4-FFF2-40B4-BE49-F238E27FC236}">
                <a16:creationId xmlns:a16="http://schemas.microsoft.com/office/drawing/2014/main" id="{1FBB7C5E-0626-60A5-AD7A-5933BA8C0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09" y="1706653"/>
            <a:ext cx="4071429" cy="26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3C934-AC08-E7D8-3663-F3520327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Kernel Driver compile VI | DTS config II | Interruptible driver</a:t>
            </a:r>
            <a:endParaRPr lang="zh-CN" altLang="en-US" sz="32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1ADB2D-69F5-B3AB-307B-37A727F5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compatible is different from the setting for interrupt-free driver.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Do not forget set the </a:t>
            </a:r>
            <a:r>
              <a:rPr lang="en-US" altLang="zh-CN" dirty="0" err="1"/>
              <a:t>irq-gpio</a:t>
            </a:r>
            <a:r>
              <a:rPr lang="en-US" altLang="zh-CN" dirty="0"/>
              <a:t> to input mode.</a:t>
            </a:r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D73A31-1F25-9EF1-0772-F086A5920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DFF4D1-D7C8-4DA0-2C52-A566BCD0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929" y="1593641"/>
            <a:ext cx="3922286" cy="1556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93B2DF-0EAD-E376-D716-779EE562A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14" y="3882885"/>
            <a:ext cx="7640116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1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39CB-E2D0-4207-A576-5425BAFF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Kernel Driver compile VII | DTS config I | 32-bit 8-slot </a:t>
            </a:r>
            <a:r>
              <a:rPr lang="en-US" altLang="zh-CN" sz="2800" dirty="0" err="1"/>
              <a:t>dsp</a:t>
            </a:r>
            <a:r>
              <a:rPr lang="en-US" altLang="zh-CN" sz="2800" dirty="0"/>
              <a:t>-a</a:t>
            </a:r>
            <a:endParaRPr lang="zh-CN" alt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C2060-C3BC-48B6-9662-FB2CDD10E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52F08-588C-488E-A5AB-DF69250DE8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5FC7BDD2-D4B1-4899-A9A1-C15FD694A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0079" y="2434263"/>
            <a:ext cx="6813803" cy="371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148D8F-B4EF-4596-B4E4-5B9C7A2D0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42" y="2612607"/>
            <a:ext cx="4259603" cy="3333930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9EF8409-6860-4EB4-9C20-4A493851BB3A}"/>
              </a:ext>
            </a:extLst>
          </p:cNvPr>
          <p:cNvCxnSpPr>
            <a:cxnSpLocks/>
          </p:cNvCxnSpPr>
          <p:nvPr/>
        </p:nvCxnSpPr>
        <p:spPr>
          <a:xfrm>
            <a:off x="2685743" y="3903289"/>
            <a:ext cx="4240351" cy="116894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0EBB574-62CF-4E41-B2ED-1BA5A3742560}"/>
              </a:ext>
            </a:extLst>
          </p:cNvPr>
          <p:cNvCxnSpPr>
            <a:cxnSpLocks/>
          </p:cNvCxnSpPr>
          <p:nvPr/>
        </p:nvCxnSpPr>
        <p:spPr>
          <a:xfrm flipV="1">
            <a:off x="1553392" y="5223753"/>
            <a:ext cx="6997221" cy="8649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E9695709-C709-4041-A6B4-CC638D086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67" y="829909"/>
            <a:ext cx="3018989" cy="1678635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C82D7FD-BBB9-4E2C-AAB4-CB15A5554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08516"/>
              </p:ext>
            </p:extLst>
          </p:nvPr>
        </p:nvGraphicFramePr>
        <p:xfrm>
          <a:off x="7304237" y="1491364"/>
          <a:ext cx="2269685" cy="59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包装程序外壳对象" showAsIcon="1" r:id="rId7" imgW="1367280" imgH="360360" progId="Package">
                  <p:embed/>
                </p:oleObj>
              </mc:Choice>
              <mc:Fallback>
                <p:oleObj name="包装程序外壳对象" showAsIcon="1" r:id="rId7" imgW="1367280" imgH="360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4237" y="1491364"/>
                        <a:ext cx="2269685" cy="598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87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FB9633-8BE4-4A25-A54D-D5646A8A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Kernel Driver compile VIII | DTS config II | 16-bit 8-slot </a:t>
            </a:r>
            <a:r>
              <a:rPr lang="en-US" altLang="zh-CN" sz="2800" dirty="0" err="1"/>
              <a:t>dsp</a:t>
            </a:r>
            <a:r>
              <a:rPr lang="en-US" altLang="zh-CN" sz="2800" dirty="0"/>
              <a:t>-a</a:t>
            </a:r>
            <a:endParaRPr lang="zh-CN" altLang="en-US" sz="2800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30384577-87CE-4280-A443-174A28D0B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06" y="1075235"/>
            <a:ext cx="5372850" cy="4248743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12C6A23-DCBB-4E84-8443-6189E1E91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All the settings can follow previous pages, except </a:t>
            </a:r>
            <a:r>
              <a:rPr lang="en-US" altLang="zh-CN" dirty="0" err="1"/>
              <a:t>dai</a:t>
            </a:r>
            <a:r>
              <a:rPr lang="en-US" altLang="zh-CN" dirty="0"/>
              <a:t>-tdm-slot-width. See the highlighted part in the right picture.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F261B-3D09-4A71-B52B-1F76875A8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39AE9EFA-CFF3-4BEE-A2C1-84A2923E3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504678"/>
              </p:ext>
            </p:extLst>
          </p:nvPr>
        </p:nvGraphicFramePr>
        <p:xfrm>
          <a:off x="1528515" y="4289888"/>
          <a:ext cx="2763331" cy="60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包装程序外壳对象" showAsIcon="1" r:id="rId4" imgW="1644840" imgH="360360" progId="Package">
                  <p:embed/>
                </p:oleObj>
              </mc:Choice>
              <mc:Fallback>
                <p:oleObj name="包装程序外壳对象" showAsIcon="1" r:id="rId4" imgW="1644840" imgH="360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8515" y="4289888"/>
                        <a:ext cx="2763331" cy="605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86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84A7A-61D5-4043-ABC4-3DD31F46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Kernel Driver compile IX | DTS config III | 32-bit 2-slot </a:t>
            </a:r>
            <a:r>
              <a:rPr lang="en-US" altLang="zh-CN" sz="2800" dirty="0" err="1"/>
              <a:t>dsp</a:t>
            </a:r>
            <a:r>
              <a:rPr lang="en-US" altLang="zh-CN" sz="2800" dirty="0"/>
              <a:t>-a</a:t>
            </a:r>
            <a:endParaRPr lang="zh-CN" altLang="en-US" sz="28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8127DF-280D-448E-AFCF-B178DF2A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All the settings can follow previous pages, except </a:t>
            </a:r>
            <a:r>
              <a:rPr lang="en-US" altLang="zh-CN" dirty="0" err="1"/>
              <a:t>dai</a:t>
            </a:r>
            <a:r>
              <a:rPr lang="en-US" altLang="zh-CN" dirty="0"/>
              <a:t>-tdm-slot-num, </a:t>
            </a:r>
            <a:r>
              <a:rPr lang="en-US" altLang="zh-CN" dirty="0" err="1"/>
              <a:t>dai</a:t>
            </a:r>
            <a:r>
              <a:rPr lang="en-US" altLang="zh-CN" dirty="0"/>
              <a:t>-tdm-slot-</a:t>
            </a:r>
            <a:r>
              <a:rPr lang="en-US" altLang="zh-CN" dirty="0" err="1"/>
              <a:t>tx</a:t>
            </a:r>
            <a:r>
              <a:rPr lang="en-US" altLang="zh-CN" dirty="0"/>
              <a:t>-mask, </a:t>
            </a:r>
            <a:r>
              <a:rPr lang="en-US" altLang="zh-CN" dirty="0" err="1"/>
              <a:t>dai</a:t>
            </a:r>
            <a:r>
              <a:rPr lang="en-US" altLang="zh-CN" dirty="0"/>
              <a:t>-tdm-slot-</a:t>
            </a:r>
            <a:r>
              <a:rPr lang="en-US" altLang="zh-CN" dirty="0" err="1"/>
              <a:t>rx</a:t>
            </a:r>
            <a:r>
              <a:rPr lang="en-US" altLang="zh-CN" dirty="0"/>
              <a:t>-mask and tdm-slots. See the highlighted part in the right pictures.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866FA0-8A16-449E-9BD0-A8250A3A4F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9A3C40C8-5C37-4F53-A3AB-FE4CB380C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4" y="429859"/>
            <a:ext cx="3648394" cy="3425478"/>
          </a:xfr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80C1EE-C38A-498A-AD60-73CC41A4C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4" y="4038002"/>
            <a:ext cx="3597142" cy="2011961"/>
          </a:xfrm>
          <a:prstGeom prst="rect">
            <a:avLst/>
          </a:prstGeom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FF28351A-A026-4FF1-AC3A-38A15213D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556119"/>
              </p:ext>
            </p:extLst>
          </p:nvPr>
        </p:nvGraphicFramePr>
        <p:xfrm>
          <a:off x="1384618" y="4494129"/>
          <a:ext cx="2679869" cy="70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包装程序外壳对象" showAsIcon="1" r:id="rId5" imgW="1367280" imgH="360360" progId="Package">
                  <p:embed/>
                </p:oleObj>
              </mc:Choice>
              <mc:Fallback>
                <p:oleObj name="包装程序外壳对象" showAsIcon="1" r:id="rId5" imgW="1367280" imgH="360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4618" y="4494129"/>
                        <a:ext cx="2679869" cy="706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06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84A7A-61D5-4043-ABC4-3DD31F46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Kernel Driver compile X | DTS config IV | flexible </a:t>
            </a:r>
            <a:r>
              <a:rPr lang="en-US" altLang="zh-CN" sz="2800" dirty="0" err="1"/>
              <a:t>dsp</a:t>
            </a:r>
            <a:r>
              <a:rPr lang="en-US" altLang="zh-CN" sz="2800" dirty="0"/>
              <a:t>-a</a:t>
            </a:r>
            <a:endParaRPr lang="zh-CN" altLang="en-US" sz="28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8127DF-280D-448E-AFCF-B178DF2A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All the settings can follow previous pages, except </a:t>
            </a:r>
            <a:r>
              <a:rPr lang="en-US" altLang="zh-CN" dirty="0" err="1"/>
              <a:t>dai</a:t>
            </a:r>
            <a:r>
              <a:rPr lang="en-US" altLang="zh-CN" dirty="0"/>
              <a:t>-tdm-slot-num, </a:t>
            </a:r>
            <a:r>
              <a:rPr lang="en-US" altLang="zh-CN" dirty="0" err="1"/>
              <a:t>dai</a:t>
            </a:r>
            <a:r>
              <a:rPr lang="en-US" altLang="zh-CN" dirty="0"/>
              <a:t>-tdm-slot-</a:t>
            </a:r>
            <a:r>
              <a:rPr lang="en-US" altLang="zh-CN" dirty="0" err="1"/>
              <a:t>tx</a:t>
            </a:r>
            <a:r>
              <a:rPr lang="en-US" altLang="zh-CN" dirty="0"/>
              <a:t>-mask, </a:t>
            </a:r>
            <a:r>
              <a:rPr lang="en-US" altLang="zh-CN" dirty="0" err="1"/>
              <a:t>dai</a:t>
            </a:r>
            <a:r>
              <a:rPr lang="en-US" altLang="zh-CN" dirty="0"/>
              <a:t>-tdm-slot-</a:t>
            </a:r>
            <a:r>
              <a:rPr lang="en-US" altLang="zh-CN" dirty="0" err="1"/>
              <a:t>rx</a:t>
            </a:r>
            <a:r>
              <a:rPr lang="en-US" altLang="zh-CN" dirty="0"/>
              <a:t>-mask and tdm-slots. See the highlighted part in the right pictures.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866FA0-8A16-449E-9BD0-A8250A3A4F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C72A4E-1F4F-BA71-3063-BB287BA5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915" y="2184032"/>
            <a:ext cx="3755755" cy="2095316"/>
          </a:xfrm>
          <a:prstGeom prst="rect">
            <a:avLst/>
          </a:prstGeom>
        </p:spPr>
      </p:pic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C348E78C-90B5-2B47-F231-76FD316C2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87" y="1076008"/>
            <a:ext cx="3435385" cy="4485472"/>
          </a:xfrm>
        </p:spPr>
      </p:pic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1AC3F6C6-CADF-E43A-D193-8BC88AFCD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18283"/>
              </p:ext>
            </p:extLst>
          </p:nvPr>
        </p:nvGraphicFramePr>
        <p:xfrm>
          <a:off x="1903379" y="4732805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包装程序外壳对象" showAsIcon="1" r:id="rId5" imgW="914400" imgH="828823" progId="Package">
                  <p:embed/>
                </p:oleObj>
              </mc:Choice>
              <mc:Fallback>
                <p:oleObj name="包装程序外壳对象" showAsIcon="1" r:id="rId5" imgW="914400" imgH="828823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3379" y="4732805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09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576B-71B7-4818-953F-1BD6E67E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822579"/>
          </a:xfrm>
        </p:spPr>
        <p:txBody>
          <a:bodyPr/>
          <a:lstStyle/>
          <a:p>
            <a:r>
              <a:rPr lang="en-US" altLang="zh-CN" sz="2800" dirty="0"/>
              <a:t>Kernel Driver compile XI | DTS config V | I2S</a:t>
            </a:r>
            <a:endParaRPr lang="zh-CN" altLang="en-US" sz="280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A080243-4D41-45D7-88F8-5287B0AA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54" y="1370551"/>
            <a:ext cx="4686954" cy="3658111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9B13F2-4700-4012-92B3-561CB1680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All the settings can follow previous pages, except format and </a:t>
            </a:r>
            <a:r>
              <a:rPr lang="en-US" altLang="zh-CN" dirty="0" err="1"/>
              <a:t>cpu</a:t>
            </a:r>
            <a:r>
              <a:rPr lang="en-US" altLang="zh-CN" dirty="0"/>
              <a:t> settings. See the highlighted part in the right pictures.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D236BE-CA79-43E0-A779-22626701D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6E960339-DB85-416C-A229-5C97B8707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87338"/>
              </p:ext>
            </p:extLst>
          </p:nvPr>
        </p:nvGraphicFramePr>
        <p:xfrm>
          <a:off x="1417113" y="3948400"/>
          <a:ext cx="2778422" cy="65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包装程序外壳对象" showAsIcon="1" r:id="rId4" imgW="1535040" imgH="360360" progId="Package">
                  <p:embed/>
                </p:oleObj>
              </mc:Choice>
              <mc:Fallback>
                <p:oleObj name="包装程序外壳对象" showAsIcon="1" r:id="rId4" imgW="1535040" imgH="360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7113" y="3948400"/>
                        <a:ext cx="2778422" cy="652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44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FB061-268F-45A6-9424-671BD0D5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053"/>
            <a:ext cx="8343898" cy="1162051"/>
          </a:xfrm>
        </p:spPr>
        <p:txBody>
          <a:bodyPr anchor="ctr"/>
          <a:lstStyle/>
          <a:p>
            <a:r>
              <a:rPr lang="en-US" altLang="zh-CN" dirty="0"/>
              <a:t>How to Check Sound Card register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611D90A-F3FC-45F4-97D0-AE91744C0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2233422"/>
            <a:ext cx="6815137" cy="1932369"/>
          </a:xfr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67D1F12-EC5C-48AD-9183-D299DCB2B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ls /dev/</a:t>
            </a:r>
            <a:r>
              <a:rPr lang="en-US" altLang="zh-CN" dirty="0" err="1"/>
              <a:t>snd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ls /sys/bus/i2c/devices/2-0048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cat proc/</a:t>
            </a:r>
            <a:r>
              <a:rPr lang="en-US" altLang="zh-CN" dirty="0" err="1"/>
              <a:t>asound</a:t>
            </a:r>
            <a:r>
              <a:rPr lang="en-US" altLang="zh-CN" dirty="0"/>
              <a:t>/</a:t>
            </a:r>
            <a:r>
              <a:rPr lang="en-US" altLang="zh-CN" dirty="0" err="1"/>
              <a:t>pcm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cat proc/</a:t>
            </a:r>
            <a:r>
              <a:rPr lang="en-US" altLang="zh-CN" dirty="0" err="1"/>
              <a:t>asound</a:t>
            </a:r>
            <a:r>
              <a:rPr lang="en-US" altLang="zh-CN" dirty="0"/>
              <a:t>/cards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D530F9-86F5-4159-AD40-F95B15131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8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6F6AC84-A378-485C-A3D5-469F0AB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trike="noStrike" spc="-1" dirty="0">
                <a:solidFill>
                  <a:srgbClr val="DE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Driver nodes I ---- introduction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8EE38F9-0269-4DD7-B0FE-B771F2A3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In order to debug driver freely, several driver nodes have been defined</a:t>
            </a:r>
          </a:p>
          <a:p>
            <a:pPr lvl="1"/>
            <a:r>
              <a:rPr lang="en-US" altLang="zh-CN" sz="1900" dirty="0"/>
              <a:t>reg</a:t>
            </a:r>
          </a:p>
          <a:p>
            <a:pPr lvl="1"/>
            <a:r>
              <a:rPr lang="en-US" altLang="zh-CN" sz="1900" dirty="0" err="1"/>
              <a:t>regdump</a:t>
            </a:r>
            <a:endParaRPr lang="en-US" altLang="zh-CN" sz="1900" dirty="0"/>
          </a:p>
          <a:p>
            <a:pPr lvl="1"/>
            <a:r>
              <a:rPr lang="en-US" altLang="zh-CN" sz="1900" dirty="0" err="1"/>
              <a:t>regbininfo_list</a:t>
            </a:r>
            <a:endParaRPr lang="en-US" altLang="zh-CN" sz="1900" dirty="0"/>
          </a:p>
          <a:p>
            <a:pPr lvl="1"/>
            <a:r>
              <a:rPr lang="en-US" altLang="zh-CN" sz="1900" dirty="0" err="1"/>
              <a:t>regcfg_list</a:t>
            </a:r>
            <a:endParaRPr lang="en-US" altLang="zh-CN" sz="1900" dirty="0"/>
          </a:p>
          <a:p>
            <a:pPr lvl="1"/>
            <a:r>
              <a:rPr lang="en-US" altLang="zh-CN" sz="1900" dirty="0" err="1"/>
              <a:t>fwload</a:t>
            </a:r>
            <a:endParaRPr lang="en-US" altLang="zh-CN" sz="1900" dirty="0"/>
          </a:p>
          <a:p>
            <a:pPr lvl="1"/>
            <a:r>
              <a:rPr lang="en-US" altLang="zh-CN" sz="1900" dirty="0"/>
              <a:t>i2caddr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location of driver nodes</a:t>
            </a:r>
          </a:p>
          <a:p>
            <a:pPr marR="0" lvl="1" defTabSz="914400" latinLnBrk="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altLang="zh-CN" sz="1900" dirty="0"/>
              <a:t>/sys/bus/i2c/devices/2-0048, /sys/class/i2c-adapter/i2c-2/2-0048 or /sys/bus/i2c/devices/2-0048</a:t>
            </a:r>
          </a:p>
          <a:p>
            <a:pPr marR="0" lvl="2" defTabSz="914400" latinLnBrk="0">
              <a:lnSpc>
                <a:spcPct val="90000"/>
              </a:lnSpc>
              <a:buClrTx/>
              <a:buSzTx/>
              <a:buFont typeface="+mj-lt"/>
              <a:buChar char="•"/>
              <a:tabLst/>
              <a:defRPr/>
            </a:pPr>
            <a:r>
              <a:rPr lang="en-US" altLang="zh-CN" sz="1800" dirty="0"/>
              <a:t>the 2 is the i2c bus number where </a:t>
            </a:r>
            <a:r>
              <a:rPr lang="en-US" altLang="zh-CN" sz="1800" dirty="0" err="1"/>
              <a:t>pcmdevice</a:t>
            </a:r>
            <a:r>
              <a:rPr lang="en-US" altLang="zh-CN" sz="1800" dirty="0"/>
              <a:t> deployed</a:t>
            </a:r>
          </a:p>
          <a:p>
            <a:pPr lvl="2">
              <a:lnSpc>
                <a:spcPct val="90000"/>
              </a:lnSpc>
              <a:buFont typeface="+mj-lt"/>
              <a:buChar char="•"/>
              <a:defRPr/>
            </a:pPr>
            <a:r>
              <a:rPr lang="en-US" altLang="zh-CN" sz="1800" dirty="0"/>
              <a:t>0048 is the 7-bit i2c address for </a:t>
            </a:r>
            <a:r>
              <a:rPr lang="en-US" altLang="zh-CN" sz="1800" dirty="0" err="1"/>
              <a:t>pcmdevice</a:t>
            </a:r>
            <a:endParaRPr lang="en-US" altLang="zh-CN" sz="1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EB225E-7E2D-49AB-9C04-CAB0FF98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7F064C-F3D7-4A8B-AA52-9B6594A1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7" y="4885145"/>
            <a:ext cx="10778300" cy="6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5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6F6AC84-A378-485C-A3D5-469F0AB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trike="noStrike" spc="-1" dirty="0">
                <a:solidFill>
                  <a:srgbClr val="DE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Driver nodes II ---- </a:t>
            </a:r>
            <a:r>
              <a:rPr lang="en-US" altLang="zh-CN" sz="3600" dirty="0" err="1"/>
              <a:t>fwload</a:t>
            </a:r>
            <a:r>
              <a:rPr lang="en-US" altLang="zh-CN" sz="3600" dirty="0"/>
              <a:t>/i2caddr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8EE38F9-0269-4DD7-B0FE-B771F2A3C2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2400" dirty="0"/>
              <a:t>echo &gt; </a:t>
            </a:r>
            <a:r>
              <a:rPr lang="en-US" altLang="zh-CN" sz="2400" dirty="0" err="1"/>
              <a:t>fwload</a:t>
            </a:r>
            <a:endParaRPr lang="en-US" altLang="zh-CN" sz="2400" dirty="0"/>
          </a:p>
          <a:p>
            <a:pPr marL="454846" lvl="1" indent="0">
              <a:buNone/>
            </a:pPr>
            <a:r>
              <a:rPr lang="en-US" altLang="zh-CN" sz="1800" dirty="0"/>
              <a:t>Illustration: Use for debug if firmware has not been compiled into </a:t>
            </a:r>
            <a:r>
              <a:rPr lang="en-US" altLang="zh-CN" sz="1800" dirty="0" err="1"/>
              <a:t>rootfs</a:t>
            </a:r>
            <a:r>
              <a:rPr lang="en-US" altLang="zh-CN" sz="1800" dirty="0"/>
              <a:t>.</a:t>
            </a:r>
          </a:p>
          <a:p>
            <a:pPr marL="454846" lvl="1" indent="0">
              <a:buNone/>
            </a:pPr>
            <a:endParaRPr lang="en-US" altLang="zh-CN" sz="1800" dirty="0"/>
          </a:p>
          <a:p>
            <a:pPr marL="454846" lvl="1" indent="0">
              <a:buNone/>
            </a:pPr>
            <a:endParaRPr lang="en-US" altLang="zh-CN" sz="1800" dirty="0"/>
          </a:p>
          <a:p>
            <a:pPr marL="454846" lvl="1" indent="0">
              <a:buNone/>
            </a:pPr>
            <a:endParaRPr lang="en-US" altLang="zh-CN" sz="1800" dirty="0"/>
          </a:p>
          <a:p>
            <a:pPr marL="454846" lvl="1" indent="0">
              <a:buNone/>
            </a:pPr>
            <a:r>
              <a:rPr lang="en-US" altLang="zh-CN" sz="1800" dirty="0"/>
              <a:t>How to check firmware load successfully</a:t>
            </a:r>
          </a:p>
          <a:p>
            <a:pPr marL="797746" lvl="1" indent="-342900">
              <a:buFont typeface="+mj-lt"/>
              <a:buAutoNum type="arabicPeriod"/>
            </a:pPr>
            <a:r>
              <a:rPr lang="en-US" altLang="zh-CN" sz="1800" dirty="0" err="1"/>
              <a:t>amixer</a:t>
            </a:r>
            <a:r>
              <a:rPr lang="en-US" altLang="zh-CN" sz="1800" dirty="0"/>
              <a:t> contents</a:t>
            </a:r>
          </a:p>
          <a:p>
            <a:pPr marL="454846" lvl="1" indent="0">
              <a:buNone/>
            </a:pPr>
            <a:endParaRPr lang="en-US" altLang="zh-CN" sz="1800" dirty="0"/>
          </a:p>
          <a:p>
            <a:pPr marL="454846" lvl="1" indent="0">
              <a:buNone/>
            </a:pPr>
            <a:endParaRPr lang="en-US" altLang="zh-CN" sz="1800" dirty="0"/>
          </a:p>
          <a:p>
            <a:pPr marL="454846" lvl="1" indent="0">
              <a:buNone/>
            </a:pPr>
            <a:endParaRPr lang="en-US" altLang="zh-CN" sz="1800" dirty="0"/>
          </a:p>
          <a:p>
            <a:pPr marL="797746" lvl="1" indent="-342900">
              <a:buFont typeface="+mj-lt"/>
              <a:buAutoNum type="arabicPeriod" startAt="2"/>
            </a:pPr>
            <a:r>
              <a:rPr lang="en-US" altLang="zh-CN" sz="1800" dirty="0" err="1"/>
              <a:t>amixer</a:t>
            </a:r>
            <a:r>
              <a:rPr lang="en-US" altLang="zh-CN" sz="1800" dirty="0"/>
              <a:t> controls</a:t>
            </a:r>
          </a:p>
          <a:p>
            <a:pPr marL="797746" lvl="1" indent="-342900">
              <a:buFont typeface="+mj-lt"/>
              <a:buAutoNum type="arabicPeriod" startAt="2"/>
            </a:pPr>
            <a:endParaRPr lang="en-US" altLang="zh-CN" sz="1800" dirty="0"/>
          </a:p>
          <a:p>
            <a:pPr marL="797746" lvl="1" indent="-342900">
              <a:buFont typeface="+mj-lt"/>
              <a:buAutoNum type="arabicPeriod" startAt="2"/>
            </a:pPr>
            <a:endParaRPr lang="en-US" altLang="zh-CN" sz="1800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56A71DF-A4C2-4CFD-B5BB-EB96FD0D48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z="2400" dirty="0"/>
              <a:t>cat i2caddr</a:t>
            </a:r>
          </a:p>
          <a:p>
            <a:pPr marL="454846" lvl="1" indent="0">
              <a:buNone/>
            </a:pPr>
            <a:r>
              <a:rPr lang="en-US" altLang="zh-CN" sz="1800" dirty="0"/>
              <a:t>Illustration: show the active i2c address</a:t>
            </a:r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EB225E-7E2D-49AB-9C04-CAB0FF98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51326E-3BE8-45E8-AC2D-5A9F8D73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66" y="2087187"/>
            <a:ext cx="5123334" cy="4088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ACA08B-F145-4A3C-A316-44DA285A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44" y="2291616"/>
            <a:ext cx="5405809" cy="6642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109CA5-ED29-456E-8C4E-F4CFCF94D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14" y="5195777"/>
            <a:ext cx="5507641" cy="5704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C14013-211B-4039-AD78-A541D1750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44" y="3902098"/>
            <a:ext cx="5383911" cy="9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7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A744261-B4A9-42FF-84B9-785D60C31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Revision history</a:t>
            </a:r>
            <a:endParaRPr lang="en-US" altLang="zh-CN" b="0" dirty="0">
              <a:ea typeface="宋体" panose="02010600030101010101" pitchFamily="2" charset="-122"/>
            </a:endParaRPr>
          </a:p>
        </p:txBody>
      </p:sp>
      <p:sp>
        <p:nvSpPr>
          <p:cNvPr id="21507" name="Date Placeholder 3">
            <a:extLst>
              <a:ext uri="{FF2B5EF4-FFF2-40B4-BE49-F238E27FC236}">
                <a16:creationId xmlns:a16="http://schemas.microsoft.com/office/drawing/2014/main" id="{68E90D5D-4693-4E94-A63F-9A969FAD70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45000"/>
              </a:spcBef>
              <a:buClr>
                <a:srgbClr val="FAB400"/>
              </a:buClr>
              <a:buSzPct val="75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CE6B6-1658-486F-9DB3-F2771EE42EAD}" type="datetime1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5/13/2022</a:t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B1023447-1CA7-41A9-B8CB-33333B1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48663" y="6345238"/>
            <a:ext cx="4381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79A36-8856-49A5-B02C-E9357982FC03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CE66D2-DDA2-4364-B4F6-D79D03109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24002"/>
              </p:ext>
            </p:extLst>
          </p:nvPr>
        </p:nvGraphicFramePr>
        <p:xfrm>
          <a:off x="2667000" y="914400"/>
          <a:ext cx="7010400" cy="4605146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68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Ver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Date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Author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Description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18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2020/3/16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Initial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44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1.1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2021/4/6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 Firmware download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1.2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2022/2/26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73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2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2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2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2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2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2"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6F6AC84-A378-485C-A3D5-469F0AB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trike="noStrike" spc="-1" dirty="0">
                <a:solidFill>
                  <a:srgbClr val="DE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Driver nodes II ---- reg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8EE38F9-0269-4DD7-B0FE-B771F2A3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echo 0xPG 0xRG 0xXX &gt; reg</a:t>
            </a:r>
          </a:p>
          <a:p>
            <a:pPr marL="454846" lvl="1" indent="0">
              <a:buNone/>
            </a:pPr>
            <a:r>
              <a:rPr lang="en-US" altLang="zh-CN" sz="1600" dirty="0"/>
              <a:t>Illustration: Write a value to a certain register</a:t>
            </a:r>
          </a:p>
          <a:p>
            <a:pPr lvl="1"/>
            <a:r>
              <a:rPr lang="en-US" altLang="zh-CN" sz="1600" dirty="0"/>
              <a:t>PG, RG &amp; XX must be 2-digital HEX</a:t>
            </a:r>
          </a:p>
          <a:p>
            <a:pPr lvl="1"/>
            <a:r>
              <a:rPr lang="en-US" altLang="zh-CN" sz="1600" dirty="0" err="1"/>
              <a:t>eg</a:t>
            </a:r>
            <a:r>
              <a:rPr lang="en-US" altLang="zh-CN" sz="1600" dirty="0"/>
              <a:t>: 0x00 0x2 0xE1 &gt; reg</a:t>
            </a:r>
          </a:p>
          <a:p>
            <a:r>
              <a:rPr lang="en-US" altLang="zh-CN" sz="2400" dirty="0"/>
              <a:t>cat reg</a:t>
            </a:r>
          </a:p>
          <a:p>
            <a:pPr marL="454846" lvl="1" indent="0">
              <a:buNone/>
            </a:pPr>
            <a:r>
              <a:rPr lang="en-US" altLang="zh-CN" sz="1600" dirty="0"/>
              <a:t>Illustration: Read back the value from the register which have been echoed before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EB225E-7E2D-49AB-9C04-CAB0FF98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3F20A4-6F3D-4313-A9C1-4D7E6AAE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5" y="3199143"/>
            <a:ext cx="11099524" cy="15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6F6AC84-A378-485C-A3D5-469F0AB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trike="noStrike" spc="-1" dirty="0">
                <a:solidFill>
                  <a:srgbClr val="DE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Driver nodes III ---- </a:t>
            </a:r>
            <a:r>
              <a:rPr lang="en-US" altLang="zh-CN" sz="3600" dirty="0" err="1"/>
              <a:t>regdump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8EE38F9-0269-4DD7-B0FE-B771F2A3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echo 0xPG &gt; </a:t>
            </a:r>
            <a:r>
              <a:rPr lang="en-US" altLang="zh-CN" sz="2400" dirty="0" err="1"/>
              <a:t>regdump</a:t>
            </a:r>
            <a:endParaRPr lang="en-US" altLang="zh-CN" sz="2400" dirty="0"/>
          </a:p>
          <a:p>
            <a:pPr marL="454846" lvl="1" indent="0">
              <a:buNone/>
            </a:pPr>
            <a:r>
              <a:rPr lang="en-US" altLang="zh-CN" sz="2000" dirty="0"/>
              <a:t>Illustration: the command dump all the registers of the specific page</a:t>
            </a:r>
          </a:p>
          <a:p>
            <a:pPr lvl="1"/>
            <a:r>
              <a:rPr lang="en-US" altLang="zh-CN" dirty="0"/>
              <a:t>PG must be 2-digital HEX</a:t>
            </a:r>
          </a:p>
          <a:p>
            <a:pPr lvl="1"/>
            <a:r>
              <a:rPr lang="en-US" altLang="zh-CN" dirty="0" err="1"/>
              <a:t>eg</a:t>
            </a:r>
            <a:r>
              <a:rPr lang="en-US" altLang="zh-CN" dirty="0"/>
              <a:t>: echo 0x00 &gt; reg</a:t>
            </a:r>
          </a:p>
          <a:p>
            <a:r>
              <a:rPr lang="en-US" altLang="zh-CN" sz="2400" dirty="0"/>
              <a:t>cat </a:t>
            </a:r>
            <a:r>
              <a:rPr lang="en-US" altLang="zh-CN" sz="2400" dirty="0" err="1"/>
              <a:t>regdump</a:t>
            </a:r>
            <a:endParaRPr lang="en-US" altLang="zh-CN" sz="2400" dirty="0"/>
          </a:p>
          <a:p>
            <a:pPr marL="454846" lvl="1" indent="0">
              <a:buNone/>
            </a:pPr>
            <a:r>
              <a:rPr lang="en-US" altLang="zh-CN" sz="2000" dirty="0"/>
              <a:t>Illustration: run the echo command, show the 7-bit i2c address of the chip and dump the registers</a:t>
            </a:r>
          </a:p>
          <a:p>
            <a:endParaRPr lang="en-US" altLang="zh-CN" sz="20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EB225E-7E2D-49AB-9C04-CAB0FF98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E204299-CBFE-4479-B7AD-6287588AB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7197"/>
              </p:ext>
            </p:extLst>
          </p:nvPr>
        </p:nvGraphicFramePr>
        <p:xfrm>
          <a:off x="1527242" y="4105066"/>
          <a:ext cx="1618488" cy="146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包装程序外壳对象" showAsIcon="1" r:id="rId3" imgW="914400" imgH="828823" progId="Package">
                  <p:embed/>
                </p:oleObj>
              </mc:Choice>
              <mc:Fallback>
                <p:oleObj name="包装程序外壳对象" showAsIcon="1" r:id="rId3" imgW="914400" imgH="828823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7242" y="4105066"/>
                        <a:ext cx="1618488" cy="1467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7825F16-FE1A-43C3-9FB5-4E31084E5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59303"/>
              </p:ext>
            </p:extLst>
          </p:nvPr>
        </p:nvGraphicFramePr>
        <p:xfrm>
          <a:off x="6883940" y="4105066"/>
          <a:ext cx="1618488" cy="146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包装程序外壳对象" showAsIcon="1" r:id="rId5" imgW="914400" imgH="828823" progId="Package">
                  <p:embed/>
                </p:oleObj>
              </mc:Choice>
              <mc:Fallback>
                <p:oleObj name="包装程序外壳对象" showAsIcon="1" r:id="rId5" imgW="914400" imgH="828823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3940" y="4105066"/>
                        <a:ext cx="1618488" cy="1467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82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6F6AC84-A378-485C-A3D5-469F0AB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trike="noStrike" spc="-1" dirty="0">
                <a:solidFill>
                  <a:srgbClr val="DE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Driver nodes IV ---- </a:t>
            </a:r>
            <a:r>
              <a:rPr lang="en-US" altLang="zh-CN" sz="3600" dirty="0" err="1"/>
              <a:t>regbininfo_list</a:t>
            </a:r>
            <a:r>
              <a:rPr lang="en-US" altLang="zh-CN" sz="3600" dirty="0"/>
              <a:t> 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8EE38F9-0269-4DD7-B0FE-B771F2A3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cat </a:t>
            </a:r>
            <a:r>
              <a:rPr lang="en-US" altLang="zh-CN" sz="2400" dirty="0" err="1"/>
              <a:t>regbininfo_list</a:t>
            </a:r>
            <a:endParaRPr lang="en-US" altLang="zh-CN" sz="2400" dirty="0"/>
          </a:p>
          <a:p>
            <a:pPr marL="454846" lvl="1" indent="0">
              <a:buNone/>
            </a:pPr>
            <a:r>
              <a:rPr lang="en-US" altLang="zh-CN" dirty="0"/>
              <a:t>Illustration: list the </a:t>
            </a:r>
            <a:r>
              <a:rPr lang="en-US" altLang="zh-CN" dirty="0" err="1"/>
              <a:t>regbin</a:t>
            </a:r>
            <a:r>
              <a:rPr lang="en-US" altLang="zh-CN" dirty="0"/>
              <a:t> version and dump the name of all the audio cases from </a:t>
            </a:r>
            <a:r>
              <a:rPr lang="en-US" altLang="zh-CN" dirty="0" err="1"/>
              <a:t>regbin</a:t>
            </a:r>
            <a:r>
              <a:rPr lang="en-US" altLang="zh-CN" dirty="0"/>
              <a:t> file</a:t>
            </a:r>
          </a:p>
          <a:p>
            <a:pPr marL="765130" lvl="2" indent="0">
              <a:buNone/>
            </a:pPr>
            <a:r>
              <a:rPr lang="en-US" altLang="zh-CN" sz="1600" dirty="0"/>
              <a:t>PS: If wanted detailed info from specific audio case, kindly use the drive node </a:t>
            </a:r>
            <a:r>
              <a:rPr lang="en-US" altLang="zh-CN" sz="1600" b="1" dirty="0" err="1"/>
              <a:t>regcfg_list</a:t>
            </a:r>
            <a:endParaRPr lang="en-US" altLang="zh-CN" sz="1600" b="1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EB225E-7E2D-49AB-9C04-CAB0FF98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2D2543-2CA3-4556-93B5-932C5D81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53" y="2118457"/>
            <a:ext cx="9934286" cy="22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6F6AC84-A378-485C-A3D5-469F0AB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trike="noStrike" spc="-1" dirty="0">
                <a:solidFill>
                  <a:srgbClr val="DE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Driver nodes V ---- </a:t>
            </a:r>
            <a:r>
              <a:rPr lang="en-US" altLang="zh-CN" dirty="0" err="1"/>
              <a:t>regcfg_list</a:t>
            </a:r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61F798E-EE81-4E3B-B663-876F59714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zh-CN" sz="2000" dirty="0"/>
              <a:t>echo CG &gt; regcfg_list</a:t>
            </a:r>
          </a:p>
          <a:p>
            <a:pPr marL="850650" lvl="1" indent="-342900">
              <a:buFont typeface="Arial" panose="020B0604020202020204" pitchFamily="34" charset="0"/>
              <a:buChar char="•"/>
            </a:pPr>
            <a:r>
              <a:rPr lang="pt-BR" altLang="zh-CN" sz="1800" dirty="0"/>
              <a:t>CG is conf NO, it should be 2-digital decimal</a:t>
            </a:r>
          </a:p>
          <a:p>
            <a:pPr marL="850650" lvl="1" indent="-342900">
              <a:buFont typeface="Arial" panose="020B0604020202020204" pitchFamily="34" charset="0"/>
              <a:buChar char="•"/>
            </a:pPr>
            <a:r>
              <a:rPr lang="pt-BR" altLang="zh-CN" sz="1800" dirty="0"/>
              <a:t>eg: echo 01 &gt; regcfg_list</a:t>
            </a:r>
            <a:endParaRPr lang="en-US" altLang="zh-CN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cat </a:t>
            </a:r>
            <a:r>
              <a:rPr lang="en-US" altLang="zh-CN" sz="2000" dirty="0" err="1"/>
              <a:t>regcfg_list</a:t>
            </a:r>
            <a:endParaRPr lang="en-US" altLang="zh-CN" sz="2000" dirty="0"/>
          </a:p>
          <a:p>
            <a:pPr marL="454846" lvl="1"/>
            <a:r>
              <a:rPr lang="en-US" altLang="zh-CN" sz="1800" dirty="0"/>
              <a:t>Illustration: dump the register setting of the audio case specified by echo command</a:t>
            </a:r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EB225E-7E2D-49AB-9C04-CAB0FF98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D6B365C-53EF-4372-AD9D-C56306D0F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411" y="339346"/>
            <a:ext cx="5748286" cy="2944857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594293-9CFC-4A85-989A-729B7EBD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26" y="3405768"/>
            <a:ext cx="5754571" cy="2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22BA34C-679B-442C-889E-F4B2DB9E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Commands I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2194CC9-6394-489E-B626-B204064C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If </a:t>
            </a:r>
            <a:r>
              <a:rPr lang="en-US" altLang="zh-CN" sz="2000" dirty="0" err="1"/>
              <a:t>pcmreg.bin</a:t>
            </a:r>
            <a:r>
              <a:rPr lang="en-US" altLang="zh-CN" sz="2000" dirty="0"/>
              <a:t> file has not been compiled into </a:t>
            </a:r>
            <a:r>
              <a:rPr lang="en-US" altLang="zh-CN" sz="2000" dirty="0" err="1"/>
              <a:t>zImage</a:t>
            </a:r>
            <a:r>
              <a:rPr lang="en-US" altLang="zh-CN" sz="2000" dirty="0"/>
              <a:t>, </a:t>
            </a:r>
            <a:r>
              <a:rPr lang="en-US" altLang="zh-CN" sz="2000" b="1" dirty="0"/>
              <a:t>DO NOT </a:t>
            </a:r>
            <a:r>
              <a:rPr lang="en-US" altLang="zh-CN" sz="2000" dirty="0"/>
              <a:t>forget to run:</a:t>
            </a:r>
          </a:p>
          <a:p>
            <a:pPr lvl="1"/>
            <a:r>
              <a:rPr lang="en-US" altLang="zh-CN" sz="1800" dirty="0"/>
              <a:t>echo &gt; /sys/bus/i2c/devices/2-0048/</a:t>
            </a:r>
            <a:r>
              <a:rPr lang="en-US" altLang="zh-CN" sz="1800" dirty="0" err="1"/>
              <a:t>fwload</a:t>
            </a:r>
            <a:endParaRPr lang="en-US" altLang="zh-CN" sz="1800" dirty="0"/>
          </a:p>
          <a:p>
            <a:pPr marR="0" lvl="2" defTabSz="914400" latinLnBrk="0">
              <a:lnSpc>
                <a:spcPct val="90000"/>
              </a:lnSpc>
              <a:buClrTx/>
              <a:buSzTx/>
              <a:buFont typeface="+mj-lt"/>
              <a:buChar char="•"/>
              <a:tabLst/>
              <a:defRPr/>
            </a:pPr>
            <a:r>
              <a:rPr lang="en-US" altLang="zh-CN" sz="1600" dirty="0"/>
              <a:t>the 2 is the i2c bus number where </a:t>
            </a:r>
            <a:r>
              <a:rPr lang="en-US" altLang="zh-CN" sz="1600" dirty="0" err="1"/>
              <a:t>pcmdevice</a:t>
            </a:r>
            <a:r>
              <a:rPr lang="en-US" altLang="zh-CN" sz="1600" dirty="0"/>
              <a:t> deployed</a:t>
            </a:r>
          </a:p>
          <a:p>
            <a:pPr lvl="2">
              <a:lnSpc>
                <a:spcPct val="90000"/>
              </a:lnSpc>
              <a:buFont typeface="+mj-lt"/>
              <a:buChar char="•"/>
              <a:defRPr/>
            </a:pPr>
            <a:r>
              <a:rPr lang="en-US" altLang="zh-CN" sz="1600" dirty="0"/>
              <a:t>0048 is the 7-bit i2c address for </a:t>
            </a:r>
            <a:r>
              <a:rPr lang="en-US" altLang="zh-CN" sz="1600" dirty="0" err="1"/>
              <a:t>pcmdevice</a:t>
            </a:r>
            <a:endParaRPr lang="en-US" altLang="zh-CN" sz="1600" dirty="0"/>
          </a:p>
          <a:p>
            <a:pPr lvl="2">
              <a:lnSpc>
                <a:spcPct val="90000"/>
              </a:lnSpc>
              <a:buFont typeface="+mj-lt"/>
              <a:buChar char="•"/>
              <a:defRPr/>
            </a:pPr>
            <a:r>
              <a:rPr lang="en-US" altLang="zh-CN" sz="1600" dirty="0"/>
              <a:t>Above two items depends on the hardware connection.</a:t>
            </a:r>
          </a:p>
          <a:p>
            <a:r>
              <a:rPr lang="en-US" altLang="zh-CN" sz="2000" dirty="0"/>
              <a:t>32-bit 8-slot TDM(Use </a:t>
            </a:r>
            <a:r>
              <a:rPr lang="en-US" altLang="zh-CN" sz="2000" dirty="0">
                <a:hlinkClick r:id="rId2" action="ppaction://hlinksldjump"/>
              </a:rPr>
              <a:t>DTS setting for </a:t>
            </a:r>
            <a:r>
              <a:rPr lang="en-US" altLang="zh-CN" sz="2000" i="1" dirty="0">
                <a:hlinkClick r:id="rId2" action="ppaction://hlinksldjump"/>
              </a:rPr>
              <a:t>32</a:t>
            </a:r>
            <a:r>
              <a:rPr lang="en-US" altLang="zh-CN" sz="2000" dirty="0">
                <a:hlinkClick r:id="rId2" action="ppaction://hlinksldjump"/>
              </a:rPr>
              <a:t>-bit 8-slot </a:t>
            </a:r>
            <a:r>
              <a:rPr lang="en-US" altLang="zh-CN" sz="2000" dirty="0" err="1">
                <a:hlinkClick r:id="rId2" action="ppaction://hlinksldjump"/>
              </a:rPr>
              <a:t>dsp</a:t>
            </a:r>
            <a:r>
              <a:rPr lang="en-US" altLang="zh-CN" sz="2000" dirty="0">
                <a:hlinkClick r:id="rId2" action="ppaction://hlinksldjump"/>
              </a:rPr>
              <a:t>-a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dirty="0" err="1"/>
              <a:t>amixer</a:t>
            </a:r>
            <a:r>
              <a:rPr lang="en-US" altLang="zh-CN" dirty="0"/>
              <a:t> </a:t>
            </a:r>
            <a:r>
              <a:rPr lang="en-US" altLang="zh-CN" dirty="0" err="1"/>
              <a:t>cset</a:t>
            </a:r>
            <a:r>
              <a:rPr lang="en-US" altLang="zh-CN" dirty="0"/>
              <a:t> </a:t>
            </a:r>
            <a:r>
              <a:rPr lang="en-US" altLang="zh-CN" dirty="0" err="1"/>
              <a:t>numid</a:t>
            </a:r>
            <a:r>
              <a:rPr lang="en-US" altLang="zh-CN" dirty="0"/>
              <a:t>=1,iface=</a:t>
            </a:r>
            <a:r>
              <a:rPr lang="en-US" altLang="zh-CN" dirty="0" err="1"/>
              <a:t>MIXER,name</a:t>
            </a:r>
            <a:r>
              <a:rPr lang="en-US" altLang="zh-CN" dirty="0"/>
              <a:t>='PCMDEVICE Profile id’ </a:t>
            </a:r>
            <a:r>
              <a:rPr lang="en-US" altLang="zh-CN" b="1" i="1" dirty="0">
                <a:solidFill>
                  <a:srgbClr val="FF0000"/>
                </a:solidFill>
              </a:rPr>
              <a:t>0</a:t>
            </a:r>
          </a:p>
          <a:p>
            <a:pPr lvl="1"/>
            <a:r>
              <a:rPr lang="pt-BR" altLang="zh-CN" dirty="0"/>
              <a:t>arecord </a:t>
            </a:r>
            <a:r>
              <a:rPr lang="pt-BR" altLang="zh-CN" b="1" i="1" dirty="0">
                <a:solidFill>
                  <a:srgbClr val="FF0000"/>
                </a:solidFill>
              </a:rPr>
              <a:t>-c 8 -f S32_LE </a:t>
            </a:r>
            <a:r>
              <a:rPr lang="pt-BR" altLang="zh-CN" dirty="0"/>
              <a:t>-r 48000 -d 15 --device="hw:0,0" TDM-8slot-32b-test.wav</a:t>
            </a:r>
          </a:p>
          <a:p>
            <a:r>
              <a:rPr lang="pt-BR" altLang="zh-CN" sz="2000" dirty="0"/>
              <a:t>32-bit 2-slot TDM(Use </a:t>
            </a:r>
            <a:r>
              <a:rPr lang="pt-BR" altLang="zh-CN" sz="2000" dirty="0">
                <a:hlinkClick r:id="rId3" action="ppaction://hlinksldjump"/>
              </a:rPr>
              <a:t>DTS setting for 32-bit 2-slot dsp-a</a:t>
            </a:r>
            <a:r>
              <a:rPr lang="pt-BR" altLang="zh-CN" sz="2000" dirty="0"/>
              <a:t>)</a:t>
            </a:r>
          </a:p>
          <a:p>
            <a:pPr lvl="1"/>
            <a:r>
              <a:rPr lang="pt-BR" altLang="zh-CN" dirty="0"/>
              <a:t>amixer cset numid=1,iface=MIXER,name='PCMDEVICE Profile id’ 2</a:t>
            </a:r>
          </a:p>
          <a:p>
            <a:pPr lvl="1"/>
            <a:r>
              <a:rPr lang="pt-BR" altLang="zh-CN" dirty="0"/>
              <a:t>arecord -c 2 -f S32_LE -r 48000 -d 15 --device="hw:0,0" TDM-2slot-32b-test.wav</a:t>
            </a:r>
          </a:p>
          <a:p>
            <a:r>
              <a:rPr lang="pt-BR" altLang="zh-CN" dirty="0">
                <a:hlinkClick r:id="rId4" action="ppaction://hlinksldjump"/>
              </a:rPr>
              <a:t>DTS setting Flexible DSP-A</a:t>
            </a:r>
            <a:r>
              <a:rPr lang="pt-BR" altLang="zh-CN" dirty="0"/>
              <a:t> </a:t>
            </a:r>
          </a:p>
          <a:p>
            <a:pPr lvl="1"/>
            <a:r>
              <a:rPr lang="pt-BR" altLang="zh-CN" dirty="0"/>
              <a:t>Aobve commands are all available, the fsync-clk and bck will will be different due to the different commands.</a:t>
            </a:r>
          </a:p>
          <a:p>
            <a:pPr lvl="1"/>
            <a:endParaRPr lang="pt-BR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D90F1-0958-4190-BDE5-8E4B59347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5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22BA34C-679B-442C-889E-F4B2DB9E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Commands II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2194CC9-6394-489E-B626-B204064C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16-bit 8-slot TDM(Use </a:t>
            </a:r>
            <a:r>
              <a:rPr lang="en-US" altLang="zh-CN" sz="2000" dirty="0">
                <a:hlinkClick r:id="rId2" action="ppaction://hlinksldjump"/>
              </a:rPr>
              <a:t>DTS setting for </a:t>
            </a:r>
            <a:r>
              <a:rPr lang="en-US" altLang="zh-CN" sz="2000" i="1" dirty="0">
                <a:hlinkClick r:id="rId2" action="ppaction://hlinksldjump"/>
              </a:rPr>
              <a:t>16</a:t>
            </a:r>
            <a:r>
              <a:rPr lang="en-US" altLang="zh-CN" sz="2000" dirty="0">
                <a:hlinkClick r:id="rId2" action="ppaction://hlinksldjump"/>
              </a:rPr>
              <a:t>-bit 8-slot </a:t>
            </a:r>
            <a:r>
              <a:rPr lang="en-US" altLang="zh-CN" sz="2000" dirty="0" err="1">
                <a:hlinkClick r:id="rId2" action="ppaction://hlinksldjump"/>
              </a:rPr>
              <a:t>dsp</a:t>
            </a:r>
            <a:r>
              <a:rPr lang="en-US" altLang="zh-CN" sz="2000" dirty="0">
                <a:hlinkClick r:id="rId2" action="ppaction://hlinksldjump"/>
              </a:rPr>
              <a:t>-a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dirty="0" err="1"/>
              <a:t>amixer</a:t>
            </a:r>
            <a:r>
              <a:rPr lang="en-US" altLang="zh-CN" dirty="0"/>
              <a:t> </a:t>
            </a:r>
            <a:r>
              <a:rPr lang="en-US" altLang="zh-CN" dirty="0" err="1"/>
              <a:t>cset</a:t>
            </a:r>
            <a:r>
              <a:rPr lang="en-US" altLang="zh-CN" dirty="0"/>
              <a:t> </a:t>
            </a:r>
            <a:r>
              <a:rPr lang="en-US" altLang="zh-CN" dirty="0" err="1"/>
              <a:t>numid</a:t>
            </a:r>
            <a:r>
              <a:rPr lang="en-US" altLang="zh-CN" dirty="0"/>
              <a:t>=1,iface=</a:t>
            </a:r>
            <a:r>
              <a:rPr lang="en-US" altLang="zh-CN" dirty="0" err="1"/>
              <a:t>MIXER,name</a:t>
            </a:r>
            <a:r>
              <a:rPr lang="en-US" altLang="zh-CN" dirty="0"/>
              <a:t>='PCMDEVICE Profile id’ </a:t>
            </a:r>
            <a:r>
              <a:rPr lang="en-US" altLang="zh-CN" b="1" i="1" dirty="0">
                <a:solidFill>
                  <a:srgbClr val="FF0000"/>
                </a:solidFill>
              </a:rPr>
              <a:t>1</a:t>
            </a:r>
          </a:p>
          <a:p>
            <a:pPr lvl="1"/>
            <a:r>
              <a:rPr lang="pt-BR" altLang="zh-CN" dirty="0"/>
              <a:t>arecord </a:t>
            </a:r>
            <a:r>
              <a:rPr lang="pt-BR" altLang="zh-CN" b="1" i="1" dirty="0">
                <a:solidFill>
                  <a:srgbClr val="FF0000"/>
                </a:solidFill>
              </a:rPr>
              <a:t>-c 8 -f S16_LE</a:t>
            </a:r>
            <a:r>
              <a:rPr lang="pt-BR" altLang="zh-CN" b="1" i="1" dirty="0"/>
              <a:t> </a:t>
            </a:r>
            <a:r>
              <a:rPr lang="pt-BR" altLang="zh-CN" dirty="0"/>
              <a:t>-r 48000 -d 15 --device="hw:0,0" TDM-8slot-16b-test.wav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D90F1-0958-4190-BDE5-8E4B59347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0AB023-60A6-4B57-947F-968005829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54" y="2191740"/>
            <a:ext cx="4940753" cy="37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9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22BA34C-679B-442C-889E-F4B2DB9E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Commands III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2194CC9-6394-489E-B626-B204064C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16-bit I2S (Use </a:t>
            </a:r>
            <a:r>
              <a:rPr lang="en-US" altLang="zh-CN" sz="2000" dirty="0">
                <a:hlinkClick r:id="rId2" action="ppaction://hlinksldjump"/>
              </a:rPr>
              <a:t>DTS setting for </a:t>
            </a:r>
            <a:r>
              <a:rPr lang="en-US" altLang="zh-CN" sz="2000" i="1" dirty="0">
                <a:hlinkClick r:id="rId2" action="ppaction://hlinksldjump"/>
              </a:rPr>
              <a:t>I2S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dirty="0" err="1"/>
              <a:t>amixer</a:t>
            </a:r>
            <a:r>
              <a:rPr lang="en-US" altLang="zh-CN" dirty="0"/>
              <a:t> </a:t>
            </a:r>
            <a:r>
              <a:rPr lang="en-US" altLang="zh-CN" dirty="0" err="1"/>
              <a:t>cset</a:t>
            </a:r>
            <a:r>
              <a:rPr lang="en-US" altLang="zh-CN" dirty="0"/>
              <a:t> </a:t>
            </a:r>
            <a:r>
              <a:rPr lang="en-US" altLang="zh-CN" dirty="0" err="1"/>
              <a:t>numid</a:t>
            </a:r>
            <a:r>
              <a:rPr lang="en-US" altLang="zh-CN" dirty="0"/>
              <a:t>=1,iface=</a:t>
            </a:r>
            <a:r>
              <a:rPr lang="en-US" altLang="zh-CN" dirty="0" err="1"/>
              <a:t>MIXER,name</a:t>
            </a:r>
            <a:r>
              <a:rPr lang="en-US" altLang="zh-CN" dirty="0"/>
              <a:t>='PCMDEVICE Profile id’ </a:t>
            </a:r>
            <a:r>
              <a:rPr lang="en-US" altLang="zh-CN" b="1" i="1" dirty="0">
                <a:solidFill>
                  <a:srgbClr val="FF0000"/>
                </a:solidFill>
              </a:rPr>
              <a:t>3</a:t>
            </a:r>
          </a:p>
          <a:p>
            <a:pPr lvl="1"/>
            <a:r>
              <a:rPr lang="pt-BR" altLang="zh-CN" dirty="0"/>
              <a:t>arecord </a:t>
            </a:r>
            <a:r>
              <a:rPr lang="pt-BR" altLang="zh-CN" b="1" i="1" dirty="0">
                <a:solidFill>
                  <a:srgbClr val="FF0000"/>
                </a:solidFill>
              </a:rPr>
              <a:t>-c 2 -f S16_LE</a:t>
            </a:r>
            <a:r>
              <a:rPr lang="pt-BR" altLang="zh-CN" b="1" i="1" dirty="0"/>
              <a:t> </a:t>
            </a:r>
            <a:r>
              <a:rPr lang="pt-BR" altLang="zh-CN" dirty="0"/>
              <a:t>-r 48000 -d 15 --device="hw:0,0" i2s-16b-test.wav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D90F1-0958-4190-BDE5-8E4B59347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8BDD73-7F99-41A1-960B-96B4C071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60" y="2152379"/>
            <a:ext cx="5123744" cy="38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0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22BA34C-679B-442C-889E-F4B2DB9E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Commands IV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2194CC9-6394-489E-B626-B204064C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32-bit I2S (Use </a:t>
            </a:r>
            <a:r>
              <a:rPr lang="en-US" altLang="zh-CN" sz="2000" dirty="0">
                <a:hlinkClick r:id="rId2" action="ppaction://hlinksldjump"/>
              </a:rPr>
              <a:t>DTS setting for </a:t>
            </a:r>
            <a:r>
              <a:rPr lang="en-US" altLang="zh-CN" sz="2000" i="1" dirty="0">
                <a:hlinkClick r:id="rId2" action="ppaction://hlinksldjump"/>
              </a:rPr>
              <a:t>I2S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dirty="0" err="1"/>
              <a:t>amixer</a:t>
            </a:r>
            <a:r>
              <a:rPr lang="en-US" altLang="zh-CN" dirty="0"/>
              <a:t> </a:t>
            </a:r>
            <a:r>
              <a:rPr lang="en-US" altLang="zh-CN" dirty="0" err="1"/>
              <a:t>cset</a:t>
            </a:r>
            <a:r>
              <a:rPr lang="en-US" altLang="zh-CN" dirty="0"/>
              <a:t> </a:t>
            </a:r>
            <a:r>
              <a:rPr lang="en-US" altLang="zh-CN" dirty="0" err="1"/>
              <a:t>numid</a:t>
            </a:r>
            <a:r>
              <a:rPr lang="en-US" altLang="zh-CN" dirty="0"/>
              <a:t>=1,iface=</a:t>
            </a:r>
            <a:r>
              <a:rPr lang="en-US" altLang="zh-CN" dirty="0" err="1"/>
              <a:t>MIXER,name</a:t>
            </a:r>
            <a:r>
              <a:rPr lang="en-US" altLang="zh-CN" dirty="0"/>
              <a:t>='PCMDEVICE Profile id’ </a:t>
            </a:r>
            <a:r>
              <a:rPr lang="en-US" altLang="zh-CN" b="1" i="1" dirty="0">
                <a:solidFill>
                  <a:srgbClr val="FF0000"/>
                </a:solidFill>
              </a:rPr>
              <a:t>6</a:t>
            </a:r>
          </a:p>
          <a:p>
            <a:pPr lvl="1"/>
            <a:r>
              <a:rPr lang="pt-BR" altLang="zh-CN" dirty="0"/>
              <a:t>arecord </a:t>
            </a:r>
            <a:r>
              <a:rPr lang="pt-BR" altLang="zh-CN" b="1" i="1" dirty="0">
                <a:solidFill>
                  <a:srgbClr val="FF0000"/>
                </a:solidFill>
              </a:rPr>
              <a:t>-c 2 -f S32_LE</a:t>
            </a:r>
            <a:r>
              <a:rPr lang="pt-BR" altLang="zh-CN" b="1" i="1" dirty="0"/>
              <a:t> </a:t>
            </a:r>
            <a:r>
              <a:rPr lang="pt-BR" altLang="zh-CN" dirty="0"/>
              <a:t>-r 48000 -d 15 --device="hw:0,0" i2s-16b-test.wav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D90F1-0958-4190-BDE5-8E4B59347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AB2BCD-BA5A-4485-9BAD-83A91362B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69" y="2106368"/>
            <a:ext cx="5123744" cy="38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4CB057-3791-D531-6158-C5408CE1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Interrupt handling test I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572F382-45D2-D8EA-3B1A-250ECFB0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Run following command, when chip is power down mode. The number in the red circle in right picture is the times the chip interrupt triggered</a:t>
            </a:r>
          </a:p>
          <a:p>
            <a:pPr marL="850650" lvl="1" indent="-342900">
              <a:buFont typeface="Arial" panose="020B0604020202020204" pitchFamily="34" charset="0"/>
              <a:buChar char="#"/>
            </a:pPr>
            <a:r>
              <a:rPr lang="en-US" altLang="zh-CN" sz="1800" dirty="0"/>
              <a:t>cat /proc/interrupts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02B5CE-69C8-3085-96F4-63623977F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F4B310-FDD1-08B8-B3E1-E46F1994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08" y="364096"/>
            <a:ext cx="5461143" cy="5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8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4CB057-3791-D531-6158-C5408CE1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Interrupt handling test II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2FB52D3-0804-306D-E430-3B570DA51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22" y="273050"/>
            <a:ext cx="6400619" cy="5853113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5EA6CA-FF22-52E2-59FC-C7410E7C5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During recording, short the IRQ_GPIO, then run the command mentioned above again. The number in the red circle in right picture has fresh to a new one.</a:t>
            </a:r>
            <a:endParaRPr lang="zh-CN" altLang="en-US" sz="20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02B5CE-69C8-3085-96F4-63623977F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5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1FA1-B5D1-4762-B1F7-4447E9D9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Information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52F08-588C-488E-A5AB-DF69250DE8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10FAA1-41D5-415A-8603-BF46D7CDA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12170"/>
              </p:ext>
            </p:extLst>
          </p:nvPr>
        </p:nvGraphicFramePr>
        <p:xfrm>
          <a:off x="558494" y="1522424"/>
          <a:ext cx="10778678" cy="248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099">
                  <a:extLst>
                    <a:ext uri="{9D8B030D-6E8A-4147-A177-3AD203B41FA5}">
                      <a16:colId xmlns:a16="http://schemas.microsoft.com/office/drawing/2014/main" val="3351033367"/>
                    </a:ext>
                  </a:extLst>
                </a:gridCol>
                <a:gridCol w="8283579">
                  <a:extLst>
                    <a:ext uri="{9D8B030D-6E8A-4147-A177-3AD203B41FA5}">
                      <a16:colId xmlns:a16="http://schemas.microsoft.com/office/drawing/2014/main" val="2615263714"/>
                    </a:ext>
                  </a:extLst>
                </a:gridCol>
              </a:tblGrid>
              <a:tr h="500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PCMdevice</a:t>
                      </a:r>
                      <a:r>
                        <a:rPr lang="en-US" altLang="zh-CN" dirty="0"/>
                        <a:t> Driver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pcm6260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6997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7-bit I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en-US" altLang="zh-CN" dirty="0"/>
                        <a:t>C Address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0x48/0x49/0x4a/0x4b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8328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Platform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effectLst/>
                        </a:rPr>
                        <a:t>Qualcomm/</a:t>
                      </a:r>
                      <a:r>
                        <a:rPr lang="en-US" altLang="zh-CN" dirty="0" err="1">
                          <a:effectLst/>
                        </a:rPr>
                        <a:t>Mtk</a:t>
                      </a:r>
                      <a:r>
                        <a:rPr lang="en-US" altLang="zh-CN" dirty="0">
                          <a:effectLst/>
                        </a:rPr>
                        <a:t>/LSI/</a:t>
                      </a:r>
                      <a:r>
                        <a:rPr lang="en-US" altLang="zh-CN" dirty="0" err="1">
                          <a:effectLst/>
                        </a:rPr>
                        <a:t>Hisilicon</a:t>
                      </a:r>
                      <a:r>
                        <a:rPr lang="en-US" altLang="zh-CN" dirty="0">
                          <a:effectLst/>
                        </a:rPr>
                        <a:t>/</a:t>
                      </a:r>
                      <a:r>
                        <a:rPr lang="en-US" altLang="zh-CN" dirty="0" err="1">
                          <a:effectLst/>
                        </a:rPr>
                        <a:t>BeagleBone</a:t>
                      </a:r>
                      <a:r>
                        <a:rPr lang="en-US" altLang="zh-CN" dirty="0">
                          <a:effectLst/>
                        </a:rPr>
                        <a:t> Black/AMBA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478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Architecture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ALSA/Tiny-ALSA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76546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Bus type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4899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Kernel Version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V4.19 ~ V5.10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4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19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4CB057-3791-D531-6158-C5408CE1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Interrupt handling test III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5EA6CA-FF22-52E2-59FC-C7410E7C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The log will be output like </a:t>
            </a:r>
            <a:r>
              <a:rPr lang="en-US" altLang="zh-CN" sz="2000"/>
              <a:t>the red frame </a:t>
            </a:r>
            <a:r>
              <a:rPr lang="en-US" altLang="zh-CN" sz="2000" dirty="0"/>
              <a:t>in the below picture.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02B5CE-69C8-3085-96F4-63623977F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828384-999A-0057-CB18-5B67D2B6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3" y="1504126"/>
            <a:ext cx="10375297" cy="43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9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Thanks!</a:t>
            </a:r>
            <a:endParaRPr lang="en-US" i="1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300B9F-BD8A-4DB7-92ED-D92F1CD9E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6133" y="5982752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0" tIns="38067" rIns="76140" bIns="38067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C929D10-6AE2-439E-BB4E-ED4101691DD2}" type="slidenum">
              <a:rPr lang="zh-CN" altLang="en-US" smtClean="0"/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1FA1-B5D1-4762-B1F7-4447E9D9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Release Package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52F08-588C-488E-A5AB-DF69250DE8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10FAA1-41D5-415A-8603-BF46D7CDA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19512"/>
              </p:ext>
            </p:extLst>
          </p:nvPr>
        </p:nvGraphicFramePr>
        <p:xfrm>
          <a:off x="558494" y="815844"/>
          <a:ext cx="10778678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0742">
                  <a:extLst>
                    <a:ext uri="{9D8B030D-6E8A-4147-A177-3AD203B41FA5}">
                      <a16:colId xmlns:a16="http://schemas.microsoft.com/office/drawing/2014/main" val="3351033367"/>
                    </a:ext>
                  </a:extLst>
                </a:gridCol>
                <a:gridCol w="3560619">
                  <a:extLst>
                    <a:ext uri="{9D8B030D-6E8A-4147-A177-3AD203B41FA5}">
                      <a16:colId xmlns:a16="http://schemas.microsoft.com/office/drawing/2014/main" val="2615263714"/>
                    </a:ext>
                  </a:extLst>
                </a:gridCol>
                <a:gridCol w="5227317">
                  <a:extLst>
                    <a:ext uri="{9D8B030D-6E8A-4147-A177-3AD203B41FA5}">
                      <a16:colId xmlns:a16="http://schemas.microsoft.com/office/drawing/2014/main" val="193305860"/>
                    </a:ext>
                  </a:extLst>
                </a:gridCol>
              </a:tblGrid>
              <a:tr h="25871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Driver Package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Source code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.c/.h/</a:t>
                      </a:r>
                      <a:r>
                        <a:rPr lang="en-US" altLang="zh-CN" sz="1600" dirty="0" err="1"/>
                        <a:t>makefile</a:t>
                      </a:r>
                      <a:r>
                        <a:rPr lang="en-US" altLang="zh-CN" sz="1600" dirty="0"/>
                        <a:t>/KCONFIG files 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69970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5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Regbin</a:t>
                      </a:r>
                      <a:r>
                        <a:rPr lang="en-US" altLang="zh-CN" sz="1600" dirty="0"/>
                        <a:t> file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pcmreg.bin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5888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15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Jason file stored the detail information of </a:t>
                      </a:r>
                      <a:r>
                        <a:rPr lang="en-US" altLang="zh-CN" sz="1600" dirty="0" err="1"/>
                        <a:t>regbin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Pcmreg.json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71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9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ED877F-D80D-4E09-A471-36F64487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 Driver compiling I</a:t>
            </a:r>
            <a:endParaRPr lang="zh-CN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28A54-0737-4C49-B13D-78B4FC71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Extract driver package to the folder “sound/soc/codecs”:</a:t>
            </a:r>
          </a:p>
          <a:p>
            <a:r>
              <a:rPr lang="en-US" altLang="zh-CN" dirty="0"/>
              <a:t>Add some </a:t>
            </a:r>
            <a:r>
              <a:rPr lang="en-US" altLang="zh-CN" dirty="0" err="1"/>
              <a:t>pcmdevice</a:t>
            </a:r>
            <a:r>
              <a:rPr lang="en-US" altLang="zh-CN" dirty="0"/>
              <a:t> compiling info into the </a:t>
            </a:r>
            <a:r>
              <a:rPr lang="en-US" altLang="zh-CN" dirty="0" err="1"/>
              <a:t>Kconfig</a:t>
            </a:r>
            <a:r>
              <a:rPr lang="en-US" altLang="zh-CN" dirty="0"/>
              <a:t> and </a:t>
            </a:r>
            <a:r>
              <a:rPr lang="en-US" altLang="zh-CN" dirty="0" err="1"/>
              <a:t>Makefile</a:t>
            </a:r>
            <a:r>
              <a:rPr lang="en-US" altLang="zh-CN" dirty="0"/>
              <a:t> in the sound/soc/codecs. For detail, kindly go to next page and the highlighted item.</a:t>
            </a:r>
          </a:p>
          <a:p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52F08-588C-488E-A5AB-DF69250DE8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8640B299-7E1E-4C14-A410-127C59D58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79149"/>
              </p:ext>
            </p:extLst>
          </p:nvPr>
        </p:nvGraphicFramePr>
        <p:xfrm>
          <a:off x="743097" y="2412639"/>
          <a:ext cx="10409472" cy="1292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6759">
                  <a:extLst>
                    <a:ext uri="{9D8B030D-6E8A-4147-A177-3AD203B41FA5}">
                      <a16:colId xmlns:a16="http://schemas.microsoft.com/office/drawing/2014/main" val="3351033367"/>
                    </a:ext>
                  </a:extLst>
                </a:gridCol>
                <a:gridCol w="7112713">
                  <a:extLst>
                    <a:ext uri="{9D8B030D-6E8A-4147-A177-3AD203B41FA5}">
                      <a16:colId xmlns:a16="http://schemas.microsoft.com/office/drawing/2014/main" val="2615263714"/>
                    </a:ext>
                  </a:extLst>
                </a:gridCol>
              </a:tblGrid>
              <a:tr h="500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File in sound/soc/codecs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Compiling info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6997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Kconfig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source "sound/soc/codecs/</a:t>
                      </a:r>
                      <a:r>
                        <a:rPr lang="en-US" altLang="zh-CN" dirty="0" err="1"/>
                        <a:t>pcmdevice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Kconfig</a:t>
                      </a:r>
                      <a:r>
                        <a:rPr lang="en-US" altLang="zh-CN" dirty="0"/>
                        <a:t>"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8328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Makefile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obj-$(CONFIG_SND_SOC_PCMDEVICE)	+= </a:t>
                      </a:r>
                      <a:r>
                        <a:rPr lang="en-US" altLang="zh-CN" dirty="0" err="1"/>
                        <a:t>pcmdevice</a:t>
                      </a:r>
                      <a:r>
                        <a:rPr lang="en-US" altLang="zh-CN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47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37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ED877F-D80D-4E09-A471-36F64487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 Driver compiling II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3CAC196-F2CA-4688-A32A-06CBBAD62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Kconfig</a:t>
            </a:r>
            <a:r>
              <a:rPr lang="en-US" altLang="zh-CN" dirty="0"/>
              <a:t> in sound/soc/codecs</a:t>
            </a:r>
            <a:endParaRPr lang="zh-CN" altLang="en-US" dirty="0"/>
          </a:p>
        </p:txBody>
      </p:sp>
      <p:pic>
        <p:nvPicPr>
          <p:cNvPr id="17" name="内容占位符 16">
            <a:extLst>
              <a:ext uri="{FF2B5EF4-FFF2-40B4-BE49-F238E27FC236}">
                <a16:creationId xmlns:a16="http://schemas.microsoft.com/office/drawing/2014/main" id="{73464D63-48DC-401F-A61C-A60B124DA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5" y="2174875"/>
            <a:ext cx="4259777" cy="3951288"/>
          </a:xfr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C33EEDF-2C1B-4DD9-AA36-8DB1FEA44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err="1"/>
              <a:t>Makefile</a:t>
            </a:r>
            <a:r>
              <a:rPr lang="en-US" altLang="zh-CN" dirty="0"/>
              <a:t> in sound/soc/codecs</a:t>
            </a:r>
            <a:endParaRPr lang="zh-CN" altLang="en-US" dirty="0"/>
          </a:p>
        </p:txBody>
      </p:sp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BF83134C-A97A-4836-A035-A3C639561C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87" y="2174875"/>
            <a:ext cx="3432064" cy="395128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52F08-588C-488E-A5AB-DF69250DE8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2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599C24-D342-4A95-9B2C-C9EF932B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73053"/>
            <a:ext cx="5396914" cy="1162051"/>
          </a:xfrm>
        </p:spPr>
        <p:txBody>
          <a:bodyPr/>
          <a:lstStyle/>
          <a:p>
            <a:r>
              <a:rPr lang="en-US" altLang="zh-CN" dirty="0"/>
              <a:t>Kernel Driver compile III ---- </a:t>
            </a:r>
            <a:r>
              <a:rPr lang="en-US" altLang="zh-CN" dirty="0" err="1"/>
              <a:t>defconfig</a:t>
            </a:r>
            <a:r>
              <a:rPr lang="en-US" altLang="zh-CN" dirty="0"/>
              <a:t> Setting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DD7846A-1103-4554-BFC3-AB4034685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46" y="273050"/>
            <a:ext cx="2637771" cy="5853113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AB67F5-3195-4312-8AD4-ADC22D94D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Add following two items into </a:t>
            </a:r>
            <a:r>
              <a:rPr lang="en-US" altLang="zh-CN" dirty="0" err="1"/>
              <a:t>defconfig</a:t>
            </a:r>
            <a:r>
              <a:rPr lang="en-US" altLang="zh-CN" dirty="0"/>
              <a:t>, highlighted part in right picture for detail </a:t>
            </a:r>
          </a:p>
          <a:p>
            <a:pPr marL="850650" lvl="1" indent="-342900">
              <a:buFont typeface="Arial" panose="020B0604020202020204" pitchFamily="34" charset="0"/>
              <a:buChar char="•"/>
            </a:pPr>
            <a:r>
              <a:rPr lang="fr-FR" altLang="zh-CN" dirty="0"/>
              <a:t>CONFIG_SND_SOC_PCMDEVICE=y</a:t>
            </a:r>
            <a:endParaRPr lang="en-US" altLang="zh-CN" dirty="0"/>
          </a:p>
          <a:p>
            <a:pPr marL="85065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CONFIG_PCMDEVICE_CODEC=y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52F08-588C-488E-A5AB-DF69250DE8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4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D266-1F13-44CB-862B-384D7308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Kernel Driver compile IV | Add </a:t>
            </a:r>
            <a:r>
              <a:rPr lang="en-US" altLang="zh-CN" sz="2800" dirty="0" err="1"/>
              <a:t>pcmreg.bin</a:t>
            </a:r>
            <a:r>
              <a:rPr lang="en-US" altLang="zh-CN" sz="2800" dirty="0"/>
              <a:t> file into </a:t>
            </a:r>
            <a:r>
              <a:rPr lang="en-US" altLang="zh-CN" sz="2800" dirty="0" err="1"/>
              <a:t>zImage</a:t>
            </a:r>
            <a:r>
              <a:rPr lang="en-US" altLang="zh-CN" sz="2800" dirty="0"/>
              <a:t> 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5D26-5075-40F0-A417-66408353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Confirm where the firmware file store in the target device</a:t>
            </a:r>
          </a:p>
          <a:p>
            <a:pPr lvl="1"/>
            <a:r>
              <a:rPr lang="en-US" altLang="zh-CN" dirty="0"/>
              <a:t>The path storing the bin file is defined in kernel/drivers/base/</a:t>
            </a:r>
            <a:r>
              <a:rPr lang="en-US" altLang="zh-CN" dirty="0" err="1"/>
              <a:t>firmware_class.c</a:t>
            </a:r>
            <a:r>
              <a:rPr lang="en-US" altLang="zh-CN" dirty="0"/>
              <a:t>, normally /system/vendor/firmware,</a:t>
            </a:r>
            <a:r>
              <a:rPr lang="zh-CN" altLang="en-US" dirty="0"/>
              <a:t> </a:t>
            </a:r>
            <a:r>
              <a:rPr lang="en-US" altLang="zh-CN" dirty="0"/>
              <a:t>/system/</a:t>
            </a:r>
            <a:r>
              <a:rPr lang="en-US" altLang="zh-CN" dirty="0" err="1"/>
              <a:t>etc</a:t>
            </a:r>
            <a:r>
              <a:rPr lang="en-US" altLang="zh-CN" dirty="0"/>
              <a:t>/firmware, or /lib/firmware</a:t>
            </a:r>
          </a:p>
          <a:p>
            <a:pPr marL="1082143" lvl="3" indent="0">
              <a:buNone/>
            </a:pPr>
            <a:r>
              <a:rPr lang="en-US" altLang="zh-CN" dirty="0"/>
              <a:t>static const char * const </a:t>
            </a:r>
            <a:r>
              <a:rPr lang="en-US" altLang="zh-CN" dirty="0" err="1"/>
              <a:t>fw_path</a:t>
            </a:r>
            <a:r>
              <a:rPr lang="en-US" altLang="zh-CN" dirty="0"/>
              <a:t>[] = { </a:t>
            </a:r>
          </a:p>
          <a:p>
            <a:pPr marL="1082143" lvl="3" indent="0">
              <a:buNone/>
            </a:pPr>
            <a:r>
              <a:rPr lang="en-US" altLang="zh-CN" dirty="0" err="1"/>
              <a:t>fw_path_para</a:t>
            </a:r>
            <a:r>
              <a:rPr lang="en-US" altLang="zh-CN" dirty="0"/>
              <a:t>,</a:t>
            </a:r>
          </a:p>
          <a:p>
            <a:pPr marL="1082143" lvl="3" indent="0">
              <a:buNone/>
            </a:pPr>
            <a:r>
              <a:rPr lang="en-US" altLang="zh-CN" dirty="0"/>
              <a:t> "/system/vendor/firmware", </a:t>
            </a:r>
          </a:p>
          <a:p>
            <a:pPr marL="1082143" lvl="3" indent="0">
              <a:buNone/>
            </a:pPr>
            <a:r>
              <a:rPr lang="en-US" altLang="zh-CN" dirty="0"/>
              <a:t>"/system/</a:t>
            </a:r>
            <a:r>
              <a:rPr lang="en-US" altLang="zh-CN" dirty="0" err="1"/>
              <a:t>etc</a:t>
            </a:r>
            <a:r>
              <a:rPr lang="en-US" altLang="zh-CN" dirty="0"/>
              <a:t>/firmware", </a:t>
            </a:r>
          </a:p>
          <a:p>
            <a:pPr marL="1082143" lvl="3" indent="0">
              <a:buNone/>
            </a:pPr>
            <a:r>
              <a:rPr lang="en-US" altLang="zh-CN" dirty="0"/>
              <a:t>"/lib/firmware/updates/" UTS_RELEASE, </a:t>
            </a:r>
          </a:p>
          <a:p>
            <a:pPr marL="1082143" lvl="3" indent="0">
              <a:buNone/>
            </a:pPr>
            <a:r>
              <a:rPr lang="en-US" altLang="zh-CN" dirty="0"/>
              <a:t>"/lib/firmware/updates", </a:t>
            </a:r>
          </a:p>
          <a:p>
            <a:pPr marL="1082143" lvl="3" indent="0">
              <a:buNone/>
            </a:pPr>
            <a:r>
              <a:rPr lang="en-US" altLang="zh-CN" dirty="0"/>
              <a:t>"/lib/firmware/" UTS_RELEASE, </a:t>
            </a:r>
          </a:p>
          <a:p>
            <a:pPr marL="1082143" lvl="3" indent="0">
              <a:buNone/>
            </a:pPr>
            <a:r>
              <a:rPr lang="en-US" altLang="zh-CN" dirty="0"/>
              <a:t>"/lib/firmware" }; </a:t>
            </a:r>
          </a:p>
          <a:p>
            <a:pPr marL="843177" lvl="1" indent="-457200"/>
            <a:r>
              <a:rPr lang="en-US" altLang="zh-CN" dirty="0"/>
              <a:t>Compile the bin file into image.</a:t>
            </a:r>
          </a:p>
          <a:p>
            <a:pPr marL="843177" lvl="1" indent="-457200"/>
            <a:r>
              <a:rPr lang="en-US" altLang="zh-CN" dirty="0"/>
              <a:t>During debug, pushing the bin file into proper folder of the target device is more convenient than compiling into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47853-3AF8-4C7B-93A8-AEBA86275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3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D266-1F13-44CB-862B-384D7308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Kernel Driver compile IV | Add </a:t>
            </a:r>
            <a:r>
              <a:rPr lang="en-US" altLang="zh-CN" sz="2800" dirty="0" err="1"/>
              <a:t>pcmreg.bin</a:t>
            </a:r>
            <a:r>
              <a:rPr lang="en-US" altLang="zh-CN" sz="2800" dirty="0"/>
              <a:t> file into </a:t>
            </a:r>
            <a:r>
              <a:rPr lang="en-US" altLang="zh-CN" sz="2800" dirty="0" err="1"/>
              <a:t>zImage</a:t>
            </a:r>
            <a:r>
              <a:rPr lang="en-US" altLang="zh-CN" sz="2800" dirty="0"/>
              <a:t> II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5D26-5075-40F0-A417-66408353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3177" lvl="1" indent="-457200"/>
            <a:r>
              <a:rPr lang="en-US" altLang="zh-CN" dirty="0"/>
              <a:t>Compile the bin file into image.</a:t>
            </a:r>
          </a:p>
          <a:p>
            <a:pPr marL="1153365" lvl="2" indent="-457200"/>
            <a:r>
              <a:rPr lang="en-US" altLang="zh-CN" dirty="0"/>
              <a:t>Add following settings into </a:t>
            </a:r>
            <a:r>
              <a:rPr lang="en-US" altLang="zh-CN" dirty="0" err="1"/>
              <a:t>defconfig</a:t>
            </a:r>
            <a:r>
              <a:rPr lang="en-US" altLang="zh-CN" dirty="0"/>
              <a:t> file</a:t>
            </a:r>
          </a:p>
          <a:p>
            <a:pPr marL="696165" lvl="2" indent="0">
              <a:buNone/>
            </a:pPr>
            <a:endParaRPr lang="en-US" altLang="zh-CN" dirty="0"/>
          </a:p>
          <a:p>
            <a:pPr marL="385977" lvl="1" indent="0">
              <a:buNone/>
            </a:pPr>
            <a:endParaRPr lang="en-US" altLang="zh-CN" dirty="0"/>
          </a:p>
          <a:p>
            <a:pPr marL="1153365" lvl="2" indent="-457200"/>
            <a:endParaRPr lang="en-US" altLang="zh-CN" dirty="0"/>
          </a:p>
          <a:p>
            <a:pPr marL="1539343" lvl="3" indent="-457200">
              <a:buFont typeface="Wingdings" panose="05000000000000000000" pitchFamily="2" charset="2"/>
              <a:buChar char="p"/>
            </a:pPr>
            <a:r>
              <a:rPr lang="en-US" altLang="zh-CN" sz="1800" dirty="0"/>
              <a:t>CONFIG_EXTRA_FIRMWARE_DIR is path where the bin file is stored into the target machine. “firmware” is the relative path in the compiling base path.</a:t>
            </a:r>
          </a:p>
          <a:p>
            <a:pPr marL="1539343" lvl="3" indent="-457200">
              <a:buFont typeface="Wingdings" panose="05000000000000000000" pitchFamily="2" charset="2"/>
              <a:buChar char="p"/>
            </a:pPr>
            <a:r>
              <a:rPr lang="en-US" altLang="zh-CN" sz="1800" dirty="0"/>
              <a:t>CONFIG_EXTRA_FIRMWARE is the name of firmware name.</a:t>
            </a:r>
          </a:p>
          <a:p>
            <a:pPr marL="1539343" lvl="3" indent="-457200">
              <a:buFont typeface="Wingdings" panose="05000000000000000000" pitchFamily="2" charset="2"/>
              <a:buChar char="p"/>
            </a:pPr>
            <a:r>
              <a:rPr lang="en-US" altLang="zh-CN" sz="1800" dirty="0"/>
              <a:t>If this method is enabled, the </a:t>
            </a:r>
            <a:r>
              <a:rPr lang="en-US" altLang="zh-CN" sz="1800" dirty="0" err="1"/>
              <a:t>fw</a:t>
            </a:r>
            <a:r>
              <a:rPr lang="en-US" altLang="zh-CN" sz="1800" dirty="0"/>
              <a:t> will be loaded during </a:t>
            </a:r>
            <a:r>
              <a:rPr lang="en-US" altLang="zh-CN" sz="1800"/>
              <a:t>system bootup.</a:t>
            </a:r>
            <a:endParaRPr lang="en-US" altLang="zh-CN" sz="1800" dirty="0"/>
          </a:p>
          <a:p>
            <a:pPr marL="1153365" lvl="2" indent="-457200"/>
            <a:r>
              <a:rPr lang="en-US" altLang="zh-CN" dirty="0"/>
              <a:t>During debug, pushing the bin file into proper folder of the target device is more convenient than compiling into image. Once compiling into </a:t>
            </a:r>
            <a:r>
              <a:rPr lang="en-US" altLang="zh-CN" dirty="0" err="1"/>
              <a:t>zImage</a:t>
            </a:r>
            <a:r>
              <a:rPr lang="en-US" altLang="zh-CN" dirty="0"/>
              <a:t>, every time the bin file is changed, it should be recompiled into </a:t>
            </a:r>
            <a:r>
              <a:rPr lang="en-US" altLang="zh-CN" dirty="0" err="1"/>
              <a:t>zImage</a:t>
            </a:r>
            <a:r>
              <a:rPr lang="en-US" altLang="zh-CN" dirty="0"/>
              <a:t> instead of copied into the </a:t>
            </a:r>
            <a:r>
              <a:rPr lang="en-US" altLang="zh-CN" i="1" dirty="0" err="1"/>
              <a:t>fw_path</a:t>
            </a:r>
            <a:endParaRPr lang="en-US" altLang="zh-CN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47853-3AF8-4C7B-93A8-AEBA86275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0ED44F-7873-528A-AB10-F6C440E5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2" y="1804818"/>
            <a:ext cx="3486637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1288"/>
      </p:ext>
    </p:extLst>
  </p:cSld>
  <p:clrMapOvr>
    <a:masterClrMapping/>
  </p:clrMapOvr>
</p:sld>
</file>

<file path=ppt/theme/theme1.xml><?xml version="1.0" encoding="utf-8"?>
<a:theme xmlns:a="http://schemas.openxmlformats.org/drawingml/2006/main" name="3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2396</Words>
  <Application>Microsoft Office PowerPoint</Application>
  <PresentationFormat>宽屏</PresentationFormat>
  <Paragraphs>312</Paragraphs>
  <Slides>31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Arial</vt:lpstr>
      <vt:lpstr>Calibri</vt:lpstr>
      <vt:lpstr>Wingdings</vt:lpstr>
      <vt:lpstr>3_FinalPowerpoint</vt:lpstr>
      <vt:lpstr>1_FinalPowerpoint</vt:lpstr>
      <vt:lpstr>包装程序外壳对象</vt:lpstr>
      <vt:lpstr>Guideline for Audio Driver on Linux</vt:lpstr>
      <vt:lpstr>Revision history</vt:lpstr>
      <vt:lpstr>Information</vt:lpstr>
      <vt:lpstr>Release Package</vt:lpstr>
      <vt:lpstr>Kernel Driver compiling I</vt:lpstr>
      <vt:lpstr>Kernel Driver compiling II</vt:lpstr>
      <vt:lpstr>Kernel Driver compile III ---- defconfig Setting</vt:lpstr>
      <vt:lpstr>Kernel Driver compile IV | Add pcmreg.bin file into zImage I</vt:lpstr>
      <vt:lpstr>Kernel Driver compile IV | Add pcmreg.bin file into zImage II</vt:lpstr>
      <vt:lpstr>Kernel Driver compile V | DTS config I | Interrupt-free driver</vt:lpstr>
      <vt:lpstr>Kernel Driver compile VI | DTS config II | Interruptible driver</vt:lpstr>
      <vt:lpstr>Kernel Driver compile VII | DTS config I | 32-bit 8-slot dsp-a</vt:lpstr>
      <vt:lpstr>Kernel Driver compile VIII | DTS config II | 16-bit 8-slot dsp-a</vt:lpstr>
      <vt:lpstr>Kernel Driver compile IX | DTS config III | 32-bit 2-slot dsp-a</vt:lpstr>
      <vt:lpstr>Kernel Driver compile X | DTS config IV | flexible dsp-a</vt:lpstr>
      <vt:lpstr>Kernel Driver compile XI | DTS config V | I2S</vt:lpstr>
      <vt:lpstr>How to Check Sound Card register</vt:lpstr>
      <vt:lpstr>Driver nodes I ---- introduction</vt:lpstr>
      <vt:lpstr>Driver nodes II ---- fwload/i2caddr</vt:lpstr>
      <vt:lpstr>Driver nodes II ---- reg</vt:lpstr>
      <vt:lpstr>Driver nodes III ---- regdump</vt:lpstr>
      <vt:lpstr>Driver nodes IV ---- regbininfo_list </vt:lpstr>
      <vt:lpstr>Driver nodes V ---- regcfg_list</vt:lpstr>
      <vt:lpstr>Test Commands I</vt:lpstr>
      <vt:lpstr>Test Commands II</vt:lpstr>
      <vt:lpstr>Test Commands III</vt:lpstr>
      <vt:lpstr>Test Commands IV</vt:lpstr>
      <vt:lpstr>Interrupt handling test I</vt:lpstr>
      <vt:lpstr>Interrupt handling test II</vt:lpstr>
      <vt:lpstr>Interrupt handling test III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Degreed?</dc:title>
  <dc:creator>Gui, Candy</dc:creator>
  <cp:lastModifiedBy>Administrator</cp:lastModifiedBy>
  <cp:revision>427</cp:revision>
  <dcterms:created xsi:type="dcterms:W3CDTF">2020-11-13T00:28:05Z</dcterms:created>
  <dcterms:modified xsi:type="dcterms:W3CDTF">2022-05-13T08:17:53Z</dcterms:modified>
</cp:coreProperties>
</file>