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933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093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0732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2224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36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118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954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019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39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5378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EE11-59AC-4124-87AB-6589F3959252}" type="datetimeFigureOut">
              <a:rPr kumimoji="1" lang="ja-JP" altLang="en-US" smtClean="0"/>
              <a:t>2017/10/1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28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2EE11-59AC-4124-87AB-6589F3959252}" type="datetimeFigureOut">
              <a:rPr kumimoji="1" lang="ja-JP" altLang="en-US" smtClean="0"/>
              <a:t>2017/10/1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BC856-A716-4726-9B9A-F329C74CDD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55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正方形/長方形 72"/>
          <p:cNvSpPr/>
          <p:nvPr/>
        </p:nvSpPr>
        <p:spPr>
          <a:xfrm>
            <a:off x="6789873" y="-2193"/>
            <a:ext cx="2304256" cy="4602204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052829" y="866983"/>
            <a:ext cx="1744181" cy="10081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00" dirty="0" smtClean="0">
                <a:solidFill>
                  <a:schemeClr val="tx1"/>
                </a:solidFill>
              </a:rPr>
              <a:t>DAC MUTE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ADC MUTE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DAC Power Down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ADC Power Down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2013941" y="2553177"/>
            <a:ext cx="1736158" cy="15426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Set PLL Disable</a:t>
            </a:r>
          </a:p>
          <a:p>
            <a:endParaRPr lang="en-US" altLang="ja-JP" sz="1000" dirty="0" smtClean="0">
              <a:solidFill>
                <a:schemeClr val="tx1"/>
              </a:solidFill>
            </a:endParaRPr>
          </a:p>
          <a:p>
            <a:r>
              <a:rPr lang="en-US" altLang="ja-JP" sz="1000" b="1" dirty="0" smtClean="0">
                <a:solidFill>
                  <a:srgbClr val="FF0000"/>
                </a:solidFill>
              </a:rPr>
              <a:t>Add Wait</a:t>
            </a:r>
          </a:p>
          <a:p>
            <a:endParaRPr lang="en-US" altLang="ja-JP" sz="1000" dirty="0" smtClean="0">
              <a:solidFill>
                <a:schemeClr val="tx1"/>
              </a:solidFill>
            </a:endParaRPr>
          </a:p>
          <a:p>
            <a:r>
              <a:rPr lang="en-US" altLang="ja-JP" sz="1000" b="1" dirty="0" smtClean="0">
                <a:solidFill>
                  <a:schemeClr val="tx1"/>
                </a:solidFill>
              </a:rPr>
              <a:t>Set PLL Settings (Note2)</a:t>
            </a: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Set I2S Master Mode</a:t>
            </a:r>
          </a:p>
          <a:p>
            <a:endParaRPr lang="en-US" altLang="ja-JP" sz="1000" dirty="0" smtClean="0">
              <a:solidFill>
                <a:schemeClr val="tx1"/>
              </a:solidFill>
            </a:endParaRP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PLL Enable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4081" y="728484"/>
            <a:ext cx="1555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_codec Power Disable</a:t>
            </a:r>
            <a:endParaRPr kumimoji="1" lang="ja-JP" altLang="en-US" sz="1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17858" y="2337347"/>
            <a:ext cx="1192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_</a:t>
            </a:r>
            <a:r>
              <a:rPr kumimoji="1" lang="en-US" altLang="ja-JP" sz="1200" dirty="0" err="1" smtClean="0"/>
              <a:t>setSampleRate</a:t>
            </a:r>
            <a:endParaRPr kumimoji="1"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2081305" y="4569401"/>
            <a:ext cx="1740802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b="1" dirty="0" smtClean="0">
                <a:solidFill>
                  <a:schemeClr val="tx1"/>
                </a:solidFill>
              </a:rPr>
              <a:t>Wait 11msec for PLL stability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1988252" y="5311704"/>
            <a:ext cx="1740802" cy="11020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ADC Power Up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DAC Power Up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ADC unmute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DAC unmute</a:t>
            </a:r>
          </a:p>
          <a:p>
            <a:endParaRPr lang="en-US" altLang="ja-JP" sz="1000" dirty="0" smtClean="0">
              <a:solidFill>
                <a:schemeClr val="tx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53935" y="5366554"/>
            <a:ext cx="15200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_codec Power </a:t>
            </a:r>
            <a:r>
              <a:rPr lang="en-US" altLang="ja-JP" sz="1200" dirty="0" smtClean="0"/>
              <a:t>En</a:t>
            </a:r>
            <a:r>
              <a:rPr kumimoji="1" lang="en-US" altLang="ja-JP" sz="1200" dirty="0" smtClean="0"/>
              <a:t>able</a:t>
            </a:r>
            <a:endParaRPr kumimoji="1" lang="ja-JP" altLang="en-US" sz="1200" dirty="0"/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2858653" y="1875095"/>
            <a:ext cx="0" cy="2769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flipH="1">
            <a:off x="2860451" y="4163629"/>
            <a:ext cx="4644" cy="3905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>
            <a:off x="2836270" y="4915043"/>
            <a:ext cx="4644" cy="354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2009297" y="2193137"/>
            <a:ext cx="1740802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Set I2S SLAVE  MODE( Note1)</a:t>
            </a:r>
          </a:p>
        </p:txBody>
      </p:sp>
      <p:cxnSp>
        <p:nvCxnSpPr>
          <p:cNvPr id="24" name="直線コネクタ 23"/>
          <p:cNvCxnSpPr/>
          <p:nvPr/>
        </p:nvCxnSpPr>
        <p:spPr>
          <a:xfrm>
            <a:off x="3750099" y="4095833"/>
            <a:ext cx="22447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3881505" y="342830"/>
            <a:ext cx="923266" cy="5552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MCLK</a:t>
            </a: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Input</a:t>
            </a: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From </a:t>
            </a:r>
            <a:r>
              <a:rPr lang="en-US" altLang="ja-JP" sz="1000" b="1" u="sng" dirty="0" err="1" smtClean="0">
                <a:solidFill>
                  <a:schemeClr val="tx1"/>
                </a:solidFill>
              </a:rPr>
              <a:t>X’tal</a:t>
            </a:r>
            <a:endParaRPr lang="en-US" altLang="ja-JP" sz="1000" b="1" u="sng" dirty="0" smtClean="0">
              <a:solidFill>
                <a:schemeClr val="tx1"/>
              </a:solidFill>
            </a:endParaRP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To AIC3101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4926767" y="286526"/>
            <a:ext cx="1068067" cy="5804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BCLK/WCLK</a:t>
            </a: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Output  </a:t>
            </a: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from AIC3101</a:t>
            </a:r>
          </a:p>
          <a:p>
            <a:r>
              <a:rPr lang="en-US" altLang="ja-JP" sz="1000" b="1" u="sng" dirty="0" smtClean="0">
                <a:solidFill>
                  <a:schemeClr val="tx1"/>
                </a:solidFill>
              </a:rPr>
              <a:t>To DSP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3881505" y="1005483"/>
            <a:ext cx="720080" cy="869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12.0000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MHz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4874980" y="1022390"/>
            <a:ext cx="1281196" cy="869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BCK 3.072MHz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/ WCLK 48KHz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3903590" y="6158106"/>
            <a:ext cx="720080" cy="5112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12.000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MHz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4991210" y="4011315"/>
            <a:ext cx="720080" cy="8696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6.144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MHz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/ 96KHz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8325779" y="651893"/>
            <a:ext cx="648072" cy="2198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bg1"/>
                </a:solidFill>
              </a:rPr>
              <a:t>C55x</a:t>
            </a:r>
            <a:endParaRPr kumimoji="1" lang="ja-JP" altLang="en-US" sz="1200" dirty="0">
              <a:solidFill>
                <a:schemeClr val="bg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6956602" y="692568"/>
            <a:ext cx="648072" cy="3514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bg1"/>
                </a:solidFill>
              </a:rPr>
              <a:t>AIC</a:t>
            </a:r>
          </a:p>
          <a:p>
            <a:pPr algn="ctr"/>
            <a:r>
              <a:rPr lang="en-US" altLang="ja-JP" sz="1200" dirty="0" smtClean="0">
                <a:solidFill>
                  <a:schemeClr val="bg1"/>
                </a:solidFill>
              </a:rPr>
              <a:t>3101</a:t>
            </a:r>
            <a:endParaRPr kumimoji="1" lang="ja-JP" altLang="en-US" sz="1200" dirty="0">
              <a:solidFill>
                <a:schemeClr val="bg1"/>
              </a:solidFill>
            </a:endParaRPr>
          </a:p>
        </p:txBody>
      </p:sp>
      <p:cxnSp>
        <p:nvCxnSpPr>
          <p:cNvPr id="37" name="直線矢印コネクタ 36"/>
          <p:cNvCxnSpPr/>
          <p:nvPr/>
        </p:nvCxnSpPr>
        <p:spPr>
          <a:xfrm flipH="1">
            <a:off x="7676682" y="389702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>
            <a:off x="7650939" y="845434"/>
            <a:ext cx="5297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正方形/長方形 42"/>
          <p:cNvSpPr/>
          <p:nvPr/>
        </p:nvSpPr>
        <p:spPr>
          <a:xfrm>
            <a:off x="7604674" y="3173371"/>
            <a:ext cx="576064" cy="723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MCLK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12.000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MHz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7604096" y="861398"/>
            <a:ext cx="936104" cy="525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BCLK(64fs)</a:t>
            </a: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WCLK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7676682" y="1950368"/>
            <a:ext cx="504056" cy="525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DOUT</a:t>
            </a: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en-US" altLang="ja-JP" sz="1000" dirty="0" smtClean="0">
                <a:solidFill>
                  <a:schemeClr val="tx1"/>
                </a:solidFill>
              </a:rPr>
              <a:t>DIN</a:t>
            </a:r>
          </a:p>
        </p:txBody>
      </p:sp>
      <p:cxnSp>
        <p:nvCxnSpPr>
          <p:cNvPr id="47" name="直線矢印コネクタ 46"/>
          <p:cNvCxnSpPr/>
          <p:nvPr/>
        </p:nvCxnSpPr>
        <p:spPr>
          <a:xfrm flipH="1">
            <a:off x="7588355" y="2534386"/>
            <a:ext cx="66439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>
            <a:endCxn id="45" idx="3"/>
          </p:cNvCxnSpPr>
          <p:nvPr/>
        </p:nvCxnSpPr>
        <p:spPr>
          <a:xfrm>
            <a:off x="7650939" y="2213107"/>
            <a:ext cx="529799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107504" y="8628"/>
            <a:ext cx="3231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u="sng" dirty="0" smtClean="0"/>
              <a:t>Fig 1 Fs change procedure</a:t>
            </a:r>
          </a:p>
          <a:p>
            <a:r>
              <a:rPr lang="en-US" altLang="ja-JP" sz="1400" dirty="0" smtClean="0"/>
              <a:t>( ex. 48K to 96KHz)</a:t>
            </a:r>
            <a:endParaRPr kumimoji="1" lang="ja-JP" altLang="en-US" sz="1400" dirty="0"/>
          </a:p>
        </p:txBody>
      </p:sp>
      <p:cxnSp>
        <p:nvCxnSpPr>
          <p:cNvPr id="53" name="直線矢印コネクタ 52"/>
          <p:cNvCxnSpPr/>
          <p:nvPr/>
        </p:nvCxnSpPr>
        <p:spPr>
          <a:xfrm>
            <a:off x="5220072" y="3435100"/>
            <a:ext cx="0" cy="569853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/>
          <p:cNvCxnSpPr/>
          <p:nvPr/>
        </p:nvCxnSpPr>
        <p:spPr>
          <a:xfrm>
            <a:off x="4139952" y="1700808"/>
            <a:ext cx="0" cy="44742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テキスト ボックス 55"/>
          <p:cNvSpPr txBox="1"/>
          <p:nvPr/>
        </p:nvSpPr>
        <p:spPr>
          <a:xfrm>
            <a:off x="3779042" y="3146560"/>
            <a:ext cx="885179" cy="57708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050" dirty="0" smtClean="0"/>
              <a:t>MCLK(</a:t>
            </a:r>
            <a:r>
              <a:rPr lang="en-US" altLang="ja-JP" sz="1050" dirty="0" err="1" smtClean="0"/>
              <a:t>X’tal</a:t>
            </a:r>
            <a:r>
              <a:rPr lang="en-US" altLang="ja-JP" sz="1050" dirty="0" smtClean="0"/>
              <a:t>)</a:t>
            </a:r>
          </a:p>
          <a:p>
            <a:r>
              <a:rPr kumimoji="1" lang="en-US" altLang="ja-JP" sz="1050" dirty="0" smtClean="0"/>
              <a:t>Supplied</a:t>
            </a:r>
          </a:p>
          <a:p>
            <a:r>
              <a:rPr lang="en-US" altLang="ja-JP" sz="1050" dirty="0" smtClean="0"/>
              <a:t>continuously</a:t>
            </a:r>
            <a:endParaRPr kumimoji="1" lang="ja-JP" altLang="en-US" sz="1050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991210" y="2730857"/>
            <a:ext cx="77136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 smtClean="0"/>
              <a:t>BCK/WCLK</a:t>
            </a:r>
          </a:p>
          <a:p>
            <a:r>
              <a:rPr kumimoji="1" lang="en-US" altLang="ja-JP" sz="1050" dirty="0" err="1" smtClean="0"/>
              <a:t>Stopps</a:t>
            </a:r>
            <a:endParaRPr kumimoji="1" lang="ja-JP" altLang="en-US" sz="1050" dirty="0"/>
          </a:p>
        </p:txBody>
      </p:sp>
      <p:cxnSp>
        <p:nvCxnSpPr>
          <p:cNvPr id="59" name="直線コネクタ 58"/>
          <p:cNvCxnSpPr/>
          <p:nvPr/>
        </p:nvCxnSpPr>
        <p:spPr>
          <a:xfrm>
            <a:off x="2990102" y="2708920"/>
            <a:ext cx="30047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/>
          <p:cNvSpPr/>
          <p:nvPr/>
        </p:nvSpPr>
        <p:spPr>
          <a:xfrm>
            <a:off x="8180738" y="3714086"/>
            <a:ext cx="495672" cy="4928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err="1" smtClean="0">
                <a:solidFill>
                  <a:schemeClr val="bg1"/>
                </a:solidFill>
              </a:rPr>
              <a:t>X’tal</a:t>
            </a:r>
            <a:endParaRPr kumimoji="1" lang="ja-JP" altLang="en-US" sz="1200" dirty="0">
              <a:solidFill>
                <a:schemeClr val="bg1"/>
              </a:solidFill>
            </a:endParaRPr>
          </a:p>
        </p:txBody>
      </p:sp>
      <p:cxnSp>
        <p:nvCxnSpPr>
          <p:cNvPr id="65" name="直線矢印コネクタ 64"/>
          <p:cNvCxnSpPr/>
          <p:nvPr/>
        </p:nvCxnSpPr>
        <p:spPr>
          <a:xfrm flipV="1">
            <a:off x="7276446" y="4206940"/>
            <a:ext cx="4192" cy="252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テキスト ボックス 65"/>
          <p:cNvSpPr txBox="1"/>
          <p:nvPr/>
        </p:nvSpPr>
        <p:spPr>
          <a:xfrm>
            <a:off x="7298287" y="4292233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I2C (MCU)</a:t>
            </a:r>
            <a:endParaRPr kumimoji="1" lang="ja-JP" altLang="en-US" sz="1400" dirty="0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651970" y="1163290"/>
            <a:ext cx="1095172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 smtClean="0"/>
              <a:t>Power down /up</a:t>
            </a:r>
          </a:p>
          <a:p>
            <a:r>
              <a:rPr lang="en-US" altLang="ja-JP" sz="1050" dirty="0" smtClean="0"/>
              <a:t>recommended</a:t>
            </a:r>
          </a:p>
          <a:p>
            <a:r>
              <a:rPr lang="en-US" altLang="ja-JP" sz="1050" dirty="0" smtClean="0"/>
              <a:t>In slaa230a.pdf</a:t>
            </a:r>
            <a:endParaRPr kumimoji="1" lang="ja-JP" altLang="en-US" sz="1050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978737" y="4908567"/>
            <a:ext cx="4068776" cy="193899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en-US" altLang="ja-JP" sz="1000" b="1" u="sng" dirty="0" smtClean="0"/>
              <a:t>Note1</a:t>
            </a:r>
            <a:r>
              <a:rPr lang="ja-JP" altLang="en-US" sz="1000" b="1" u="sng" dirty="0"/>
              <a:t> </a:t>
            </a:r>
            <a:endParaRPr lang="en-US" altLang="ja-JP" sz="1000" b="1" u="sng" dirty="0" smtClean="0"/>
          </a:p>
          <a:p>
            <a:r>
              <a:rPr lang="en-US" altLang="ja-JP" sz="1000" dirty="0" smtClean="0"/>
              <a:t>As per customer,  to  set slave mode  </a:t>
            </a:r>
            <a:r>
              <a:rPr lang="en-US" altLang="ja-JP" sz="1000" dirty="0"/>
              <a:t>i</a:t>
            </a:r>
            <a:r>
              <a:rPr lang="en-US" altLang="ja-JP" sz="1000" dirty="0" smtClean="0"/>
              <a:t>s necessary </a:t>
            </a:r>
            <a:r>
              <a:rPr lang="en-US" altLang="ja-JP" sz="1000" dirty="0"/>
              <a:t>f</a:t>
            </a:r>
            <a:r>
              <a:rPr kumimoji="1" lang="en-US" altLang="ja-JP" sz="1000" dirty="0" smtClean="0"/>
              <a:t>or </a:t>
            </a:r>
          </a:p>
          <a:p>
            <a:r>
              <a:rPr kumimoji="1" lang="en-US" altLang="ja-JP" sz="1000" dirty="0" smtClean="0"/>
              <a:t>Disabling PLL in order to stop WCLK, BCK.</a:t>
            </a:r>
          </a:p>
          <a:p>
            <a:r>
              <a:rPr lang="en-US" altLang="ja-JP" sz="1000" dirty="0" smtClean="0"/>
              <a:t>As per customer, ADC/DAC power down/up, </a:t>
            </a:r>
          </a:p>
          <a:p>
            <a:r>
              <a:rPr lang="en-US" altLang="ja-JP" sz="1000" dirty="0" smtClean="0"/>
              <a:t>to stop WCLK/BCK at once, change PLL setting  is  the </a:t>
            </a:r>
          </a:p>
          <a:p>
            <a:r>
              <a:rPr lang="en-US" altLang="ja-JP" sz="1000" dirty="0" smtClean="0"/>
              <a:t>best way for Fs change,  but it is  by their cut &amp; try..</a:t>
            </a:r>
          </a:p>
          <a:p>
            <a:r>
              <a:rPr lang="en-US" altLang="ja-JP" sz="1000" dirty="0" smtClean="0"/>
              <a:t>( </a:t>
            </a:r>
            <a:r>
              <a:rPr lang="en-US" altLang="ja-JP" sz="1000" dirty="0"/>
              <a:t>I personally </a:t>
            </a:r>
            <a:r>
              <a:rPr lang="en-US" altLang="ja-JP" sz="1000" dirty="0" smtClean="0"/>
              <a:t>I have </a:t>
            </a:r>
            <a:r>
              <a:rPr lang="en-US" altLang="ja-JP" sz="1000" dirty="0"/>
              <a:t>no idea </a:t>
            </a:r>
            <a:r>
              <a:rPr lang="en-US" altLang="ja-JP" sz="1000" dirty="0" smtClean="0"/>
              <a:t> the </a:t>
            </a:r>
            <a:r>
              <a:rPr lang="en-US" altLang="ja-JP" sz="1000" dirty="0"/>
              <a:t>reason why </a:t>
            </a:r>
            <a:r>
              <a:rPr lang="en-US" altLang="ja-JP" sz="1000" dirty="0" smtClean="0"/>
              <a:t> necessary to  set </a:t>
            </a:r>
            <a:r>
              <a:rPr lang="en-US" altLang="ja-JP" sz="1000" dirty="0"/>
              <a:t>slave mode </a:t>
            </a:r>
            <a:endParaRPr lang="en-US" altLang="ja-JP" sz="1000" dirty="0" smtClean="0"/>
          </a:p>
          <a:p>
            <a:r>
              <a:rPr lang="en-US" altLang="ja-JP" sz="1000" dirty="0" smtClean="0"/>
              <a:t>at </a:t>
            </a:r>
            <a:r>
              <a:rPr lang="en-US" altLang="ja-JP" sz="1000" dirty="0"/>
              <a:t>once in </a:t>
            </a:r>
            <a:r>
              <a:rPr lang="en-US" altLang="ja-JP" sz="1000" dirty="0" smtClean="0"/>
              <a:t>order </a:t>
            </a:r>
            <a:r>
              <a:rPr lang="en-US" altLang="ja-JP" sz="1000" dirty="0"/>
              <a:t>to disable PLL and change PLL setting in master mode )</a:t>
            </a:r>
          </a:p>
          <a:p>
            <a:endParaRPr kumimoji="1" lang="en-US" altLang="ja-JP" sz="1000" dirty="0" smtClean="0"/>
          </a:p>
          <a:p>
            <a:r>
              <a:rPr kumimoji="1" lang="en-US" altLang="ja-JP" sz="1000" b="1" u="sng" dirty="0" smtClean="0"/>
              <a:t>Note2</a:t>
            </a:r>
          </a:p>
          <a:p>
            <a:r>
              <a:rPr kumimoji="1" lang="en-US" altLang="ja-JP" sz="1000" dirty="0" err="1" smtClean="0"/>
              <a:t>Pls</a:t>
            </a:r>
            <a:r>
              <a:rPr kumimoji="1" lang="en-US" altLang="ja-JP" sz="1000" dirty="0" smtClean="0"/>
              <a:t> refer PLL setting  detail in the next page .( for 96KHz, same PLL </a:t>
            </a:r>
            <a:r>
              <a:rPr lang="en-US" altLang="ja-JP" sz="1000" dirty="0" smtClean="0"/>
              <a:t>setting but double rate) </a:t>
            </a:r>
            <a:endParaRPr kumimoji="1" lang="ja-JP" altLang="en-US" sz="1000" dirty="0"/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6808387" y="0"/>
            <a:ext cx="16201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 smtClean="0"/>
              <a:t>Fig2  Block diagram</a:t>
            </a:r>
            <a:endParaRPr kumimoji="1" lang="ja-JP" altLang="en-US" sz="1400" b="1" dirty="0"/>
          </a:p>
        </p:txBody>
      </p:sp>
      <p:sp>
        <p:nvSpPr>
          <p:cNvPr id="2" name="正方形/長方形 1"/>
          <p:cNvSpPr/>
          <p:nvPr/>
        </p:nvSpPr>
        <p:spPr>
          <a:xfrm>
            <a:off x="1810106" y="2850147"/>
            <a:ext cx="2093483" cy="3232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矢印コネクタ 8"/>
          <p:cNvCxnSpPr>
            <a:endCxn id="2" idx="1"/>
          </p:cNvCxnSpPr>
          <p:nvPr/>
        </p:nvCxnSpPr>
        <p:spPr>
          <a:xfrm flipV="1">
            <a:off x="1191762" y="3011759"/>
            <a:ext cx="618344" cy="5234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0" y="3591181"/>
            <a:ext cx="1819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Is it </a:t>
            </a: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kumimoji="1" lang="en-US" altLang="ja-JP" dirty="0" smtClean="0">
                <a:solidFill>
                  <a:srgbClr val="FF0000"/>
                </a:solidFill>
              </a:rPr>
              <a:t>no problem?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76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1425</TotalTime>
  <Words>240</Words>
  <Application>Microsoft Office PowerPoint</Application>
  <PresentationFormat>画面に合わせる (4:3)</PresentationFormat>
  <Paragraphs>75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柴谷　寛治</dc:creator>
  <cp:lastModifiedBy>柴谷　寛治</cp:lastModifiedBy>
  <cp:revision>28</cp:revision>
  <dcterms:created xsi:type="dcterms:W3CDTF">2017-09-26T07:40:01Z</dcterms:created>
  <dcterms:modified xsi:type="dcterms:W3CDTF">2017-10-01T02:11:25Z</dcterms:modified>
</cp:coreProperties>
</file>