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542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D2EE11-59AC-4124-87AB-6589F3959252}" type="datetimeFigureOut">
              <a:rPr kumimoji="1" lang="ja-JP" altLang="en-US" smtClean="0"/>
              <a:t>2017/10/5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BBC856-A716-4726-9B9A-F329C74CDD2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749333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D2EE11-59AC-4124-87AB-6589F3959252}" type="datetimeFigureOut">
              <a:rPr kumimoji="1" lang="ja-JP" altLang="en-US" smtClean="0"/>
              <a:t>2017/10/5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BBC856-A716-4726-9B9A-F329C74CDD2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870934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D2EE11-59AC-4124-87AB-6589F3959252}" type="datetimeFigureOut">
              <a:rPr kumimoji="1" lang="ja-JP" altLang="en-US" smtClean="0"/>
              <a:t>2017/10/5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BBC856-A716-4726-9B9A-F329C74CDD2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307324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D2EE11-59AC-4124-87AB-6589F3959252}" type="datetimeFigureOut">
              <a:rPr kumimoji="1" lang="ja-JP" altLang="en-US" smtClean="0"/>
              <a:t>2017/10/5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BBC856-A716-4726-9B9A-F329C74CDD2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922245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D2EE11-59AC-4124-87AB-6589F3959252}" type="datetimeFigureOut">
              <a:rPr kumimoji="1" lang="ja-JP" altLang="en-US" smtClean="0"/>
              <a:t>2017/10/5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BBC856-A716-4726-9B9A-F329C74CDD2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263606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D2EE11-59AC-4124-87AB-6589F3959252}" type="datetimeFigureOut">
              <a:rPr kumimoji="1" lang="ja-JP" altLang="en-US" smtClean="0"/>
              <a:t>2017/10/5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BBC856-A716-4726-9B9A-F329C74CDD2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221185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D2EE11-59AC-4124-87AB-6589F3959252}" type="datetimeFigureOut">
              <a:rPr kumimoji="1" lang="ja-JP" altLang="en-US" smtClean="0"/>
              <a:t>2017/10/5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BBC856-A716-4726-9B9A-F329C74CDD2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309546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D2EE11-59AC-4124-87AB-6589F3959252}" type="datetimeFigureOut">
              <a:rPr kumimoji="1" lang="ja-JP" altLang="en-US" smtClean="0"/>
              <a:t>2017/10/5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BBC856-A716-4726-9B9A-F329C74CDD2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901986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D2EE11-59AC-4124-87AB-6589F3959252}" type="datetimeFigureOut">
              <a:rPr kumimoji="1" lang="ja-JP" altLang="en-US" smtClean="0"/>
              <a:t>2017/10/5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BBC856-A716-4726-9B9A-F329C74CDD2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173954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D2EE11-59AC-4124-87AB-6589F3959252}" type="datetimeFigureOut">
              <a:rPr kumimoji="1" lang="ja-JP" altLang="en-US" smtClean="0"/>
              <a:t>2017/10/5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BBC856-A716-4726-9B9A-F329C74CDD2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853782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D2EE11-59AC-4124-87AB-6589F3959252}" type="datetimeFigureOut">
              <a:rPr kumimoji="1" lang="ja-JP" altLang="en-US" smtClean="0"/>
              <a:t>2017/10/5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BBC856-A716-4726-9B9A-F329C74CDD2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752852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D2EE11-59AC-4124-87AB-6589F3959252}" type="datetimeFigureOut">
              <a:rPr kumimoji="1" lang="ja-JP" altLang="en-US" smtClean="0"/>
              <a:t>2017/10/5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BBC856-A716-4726-9B9A-F329C74CDD2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9552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正方形/長方形 72"/>
          <p:cNvSpPr/>
          <p:nvPr/>
        </p:nvSpPr>
        <p:spPr>
          <a:xfrm>
            <a:off x="6789873" y="-2193"/>
            <a:ext cx="2304256" cy="4602204"/>
          </a:xfrm>
          <a:prstGeom prst="rect">
            <a:avLst/>
          </a:prstGeom>
          <a:noFill/>
          <a:ln>
            <a:solidFill>
              <a:schemeClr val="tx1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正方形/長方形 3"/>
          <p:cNvSpPr/>
          <p:nvPr/>
        </p:nvSpPr>
        <p:spPr>
          <a:xfrm>
            <a:off x="2052829" y="866983"/>
            <a:ext cx="1744181" cy="100811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en-US" altLang="ja-JP" sz="1000" dirty="0" smtClean="0">
                <a:solidFill>
                  <a:schemeClr val="tx1"/>
                </a:solidFill>
              </a:rPr>
              <a:t>DAC MUTE</a:t>
            </a:r>
          </a:p>
          <a:p>
            <a:r>
              <a:rPr lang="en-US" altLang="ja-JP" sz="1000" dirty="0" smtClean="0">
                <a:solidFill>
                  <a:schemeClr val="tx1"/>
                </a:solidFill>
              </a:rPr>
              <a:t>ADC MUTE</a:t>
            </a:r>
          </a:p>
          <a:p>
            <a:r>
              <a:rPr lang="en-US" altLang="ja-JP" sz="1000" dirty="0" smtClean="0">
                <a:solidFill>
                  <a:schemeClr val="tx1"/>
                </a:solidFill>
              </a:rPr>
              <a:t>DAC Power Down</a:t>
            </a:r>
          </a:p>
          <a:p>
            <a:r>
              <a:rPr lang="en-US" altLang="ja-JP" sz="1000" dirty="0" smtClean="0">
                <a:solidFill>
                  <a:schemeClr val="tx1"/>
                </a:solidFill>
              </a:rPr>
              <a:t>ADC Power Down</a:t>
            </a:r>
          </a:p>
        </p:txBody>
      </p:sp>
      <p:sp>
        <p:nvSpPr>
          <p:cNvPr id="5" name="正方形/長方形 4"/>
          <p:cNvSpPr/>
          <p:nvPr/>
        </p:nvSpPr>
        <p:spPr>
          <a:xfrm>
            <a:off x="2013941" y="2553177"/>
            <a:ext cx="1736158" cy="154265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1000" dirty="0" smtClean="0">
                <a:solidFill>
                  <a:schemeClr val="tx1"/>
                </a:solidFill>
              </a:rPr>
              <a:t>Set PLL Disable</a:t>
            </a:r>
          </a:p>
          <a:p>
            <a:endParaRPr lang="en-US" altLang="ja-JP" sz="1000" dirty="0" smtClean="0">
              <a:solidFill>
                <a:schemeClr val="tx1"/>
              </a:solidFill>
            </a:endParaRPr>
          </a:p>
          <a:p>
            <a:r>
              <a:rPr lang="en-US" altLang="ja-JP" sz="1000" b="1" dirty="0" smtClean="0">
                <a:solidFill>
                  <a:srgbClr val="FF0000"/>
                </a:solidFill>
              </a:rPr>
              <a:t>Add Wait</a:t>
            </a:r>
          </a:p>
          <a:p>
            <a:endParaRPr lang="en-US" altLang="ja-JP" sz="1000" dirty="0" smtClean="0">
              <a:solidFill>
                <a:schemeClr val="tx1"/>
              </a:solidFill>
            </a:endParaRPr>
          </a:p>
          <a:p>
            <a:r>
              <a:rPr lang="en-US" altLang="ja-JP" sz="1000" b="1" dirty="0" smtClean="0">
                <a:solidFill>
                  <a:schemeClr val="tx1"/>
                </a:solidFill>
              </a:rPr>
              <a:t>Set PLL Settings (Note2)</a:t>
            </a:r>
          </a:p>
          <a:p>
            <a:endParaRPr lang="en-US" altLang="ja-JP" sz="1000" dirty="0">
              <a:solidFill>
                <a:schemeClr val="tx1"/>
              </a:solidFill>
            </a:endParaRPr>
          </a:p>
          <a:p>
            <a:r>
              <a:rPr lang="en-US" altLang="ja-JP" sz="1000" dirty="0" smtClean="0">
                <a:solidFill>
                  <a:schemeClr val="tx1"/>
                </a:solidFill>
              </a:rPr>
              <a:t>Set I2S Master Mode</a:t>
            </a:r>
          </a:p>
          <a:p>
            <a:endParaRPr lang="en-US" altLang="ja-JP" sz="1000" dirty="0" smtClean="0">
              <a:solidFill>
                <a:schemeClr val="tx1"/>
              </a:solidFill>
            </a:endParaRPr>
          </a:p>
          <a:p>
            <a:r>
              <a:rPr lang="en-US" altLang="ja-JP" sz="1000" dirty="0" smtClean="0">
                <a:solidFill>
                  <a:schemeClr val="tx1"/>
                </a:solidFill>
              </a:rPr>
              <a:t>PLL Enable</a:t>
            </a: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414081" y="728484"/>
            <a:ext cx="155536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00" dirty="0" smtClean="0"/>
              <a:t>_codec Power Disable</a:t>
            </a:r>
            <a:endParaRPr kumimoji="1" lang="ja-JP" altLang="en-US" sz="1200" dirty="0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617858" y="2337347"/>
            <a:ext cx="119224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00" dirty="0" smtClean="0"/>
              <a:t>_</a:t>
            </a:r>
            <a:r>
              <a:rPr kumimoji="1" lang="en-US" altLang="ja-JP" sz="1200" dirty="0" err="1" smtClean="0"/>
              <a:t>setSampleRate</a:t>
            </a:r>
            <a:endParaRPr kumimoji="1" lang="ja-JP" altLang="en-US" sz="1200" dirty="0"/>
          </a:p>
        </p:txBody>
      </p:sp>
      <p:sp>
        <p:nvSpPr>
          <p:cNvPr id="8" name="正方形/長方形 7"/>
          <p:cNvSpPr/>
          <p:nvPr/>
        </p:nvSpPr>
        <p:spPr>
          <a:xfrm>
            <a:off x="2081305" y="4569401"/>
            <a:ext cx="1740802" cy="36004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1000" b="1" dirty="0" smtClean="0">
                <a:solidFill>
                  <a:schemeClr val="tx1"/>
                </a:solidFill>
              </a:rPr>
              <a:t>Wait 11msec for PLL stability</a:t>
            </a:r>
          </a:p>
        </p:txBody>
      </p:sp>
      <p:sp>
        <p:nvSpPr>
          <p:cNvPr id="10" name="正方形/長方形 9"/>
          <p:cNvSpPr/>
          <p:nvPr/>
        </p:nvSpPr>
        <p:spPr>
          <a:xfrm>
            <a:off x="1988252" y="5311704"/>
            <a:ext cx="1740802" cy="110202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1000" dirty="0" smtClean="0">
                <a:solidFill>
                  <a:schemeClr val="tx1"/>
                </a:solidFill>
              </a:rPr>
              <a:t>ADC Power Up</a:t>
            </a:r>
          </a:p>
          <a:p>
            <a:r>
              <a:rPr lang="en-US" altLang="ja-JP" sz="1000" dirty="0" smtClean="0">
                <a:solidFill>
                  <a:schemeClr val="tx1"/>
                </a:solidFill>
              </a:rPr>
              <a:t>DAC Power Up</a:t>
            </a:r>
          </a:p>
          <a:p>
            <a:r>
              <a:rPr lang="en-US" altLang="ja-JP" sz="1000" dirty="0" smtClean="0">
                <a:solidFill>
                  <a:schemeClr val="tx1"/>
                </a:solidFill>
              </a:rPr>
              <a:t>ADC unmute</a:t>
            </a:r>
          </a:p>
          <a:p>
            <a:r>
              <a:rPr lang="en-US" altLang="ja-JP" sz="1000" dirty="0" smtClean="0">
                <a:solidFill>
                  <a:schemeClr val="tx1"/>
                </a:solidFill>
              </a:rPr>
              <a:t>DAC unmute</a:t>
            </a:r>
          </a:p>
          <a:p>
            <a:endParaRPr lang="en-US" altLang="ja-JP" sz="1000" dirty="0" smtClean="0">
              <a:solidFill>
                <a:schemeClr val="tx1"/>
              </a:solidFill>
            </a:endParaRPr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453935" y="5366554"/>
            <a:ext cx="152009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00" dirty="0" smtClean="0"/>
              <a:t>_codec Power </a:t>
            </a:r>
            <a:r>
              <a:rPr lang="en-US" altLang="ja-JP" sz="1200" dirty="0" smtClean="0"/>
              <a:t>En</a:t>
            </a:r>
            <a:r>
              <a:rPr kumimoji="1" lang="en-US" altLang="ja-JP" sz="1200" dirty="0" smtClean="0"/>
              <a:t>able</a:t>
            </a:r>
            <a:endParaRPr kumimoji="1" lang="ja-JP" altLang="en-US" sz="1200" dirty="0"/>
          </a:p>
        </p:txBody>
      </p:sp>
      <p:cxnSp>
        <p:nvCxnSpPr>
          <p:cNvPr id="13" name="直線矢印コネクタ 12"/>
          <p:cNvCxnSpPr/>
          <p:nvPr/>
        </p:nvCxnSpPr>
        <p:spPr>
          <a:xfrm>
            <a:off x="2858653" y="1875095"/>
            <a:ext cx="0" cy="27699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直線矢印コネクタ 14"/>
          <p:cNvCxnSpPr/>
          <p:nvPr/>
        </p:nvCxnSpPr>
        <p:spPr>
          <a:xfrm flipH="1">
            <a:off x="2860451" y="4163629"/>
            <a:ext cx="4644" cy="39052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直線矢印コネクタ 18"/>
          <p:cNvCxnSpPr/>
          <p:nvPr/>
        </p:nvCxnSpPr>
        <p:spPr>
          <a:xfrm>
            <a:off x="2836270" y="4915043"/>
            <a:ext cx="4644" cy="35497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正方形/長方形 20"/>
          <p:cNvSpPr/>
          <p:nvPr/>
        </p:nvSpPr>
        <p:spPr>
          <a:xfrm>
            <a:off x="2009297" y="2193137"/>
            <a:ext cx="1740802" cy="36004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1000" b="1" u="sng" dirty="0" smtClean="0">
                <a:solidFill>
                  <a:schemeClr val="tx1"/>
                </a:solidFill>
              </a:rPr>
              <a:t>Set I2S SLAVE  MODE( Note1)</a:t>
            </a:r>
          </a:p>
        </p:txBody>
      </p:sp>
      <p:cxnSp>
        <p:nvCxnSpPr>
          <p:cNvPr id="24" name="直線コネクタ 23"/>
          <p:cNvCxnSpPr/>
          <p:nvPr/>
        </p:nvCxnSpPr>
        <p:spPr>
          <a:xfrm>
            <a:off x="3750099" y="4095833"/>
            <a:ext cx="224473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正方形/長方形 24"/>
          <p:cNvSpPr/>
          <p:nvPr/>
        </p:nvSpPr>
        <p:spPr>
          <a:xfrm>
            <a:off x="3881505" y="342830"/>
            <a:ext cx="923266" cy="55526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1000" b="1" u="sng" dirty="0" smtClean="0">
                <a:solidFill>
                  <a:schemeClr val="tx1"/>
                </a:solidFill>
              </a:rPr>
              <a:t>MCLK</a:t>
            </a:r>
          </a:p>
          <a:p>
            <a:r>
              <a:rPr lang="en-US" altLang="ja-JP" sz="1000" b="1" u="sng" dirty="0" smtClean="0">
                <a:solidFill>
                  <a:schemeClr val="tx1"/>
                </a:solidFill>
              </a:rPr>
              <a:t>Input</a:t>
            </a:r>
          </a:p>
          <a:p>
            <a:r>
              <a:rPr lang="en-US" altLang="ja-JP" sz="1000" b="1" u="sng" dirty="0" smtClean="0">
                <a:solidFill>
                  <a:schemeClr val="tx1"/>
                </a:solidFill>
              </a:rPr>
              <a:t>From </a:t>
            </a:r>
            <a:r>
              <a:rPr lang="en-US" altLang="ja-JP" sz="1000" b="1" u="sng" dirty="0" err="1" smtClean="0">
                <a:solidFill>
                  <a:schemeClr val="tx1"/>
                </a:solidFill>
              </a:rPr>
              <a:t>X’tal</a:t>
            </a:r>
            <a:endParaRPr lang="en-US" altLang="ja-JP" sz="1000" b="1" u="sng" dirty="0" smtClean="0">
              <a:solidFill>
                <a:schemeClr val="tx1"/>
              </a:solidFill>
            </a:endParaRPr>
          </a:p>
          <a:p>
            <a:r>
              <a:rPr lang="en-US" altLang="ja-JP" sz="1000" b="1" u="sng" dirty="0" smtClean="0">
                <a:solidFill>
                  <a:schemeClr val="tx1"/>
                </a:solidFill>
              </a:rPr>
              <a:t>To AIC3101</a:t>
            </a:r>
          </a:p>
        </p:txBody>
      </p:sp>
      <p:sp>
        <p:nvSpPr>
          <p:cNvPr id="26" name="正方形/長方形 25"/>
          <p:cNvSpPr/>
          <p:nvPr/>
        </p:nvSpPr>
        <p:spPr>
          <a:xfrm>
            <a:off x="4926767" y="286526"/>
            <a:ext cx="1068067" cy="58045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1000" b="1" u="sng" dirty="0" smtClean="0">
                <a:solidFill>
                  <a:schemeClr val="tx1"/>
                </a:solidFill>
              </a:rPr>
              <a:t>BCLK/WCLK</a:t>
            </a:r>
          </a:p>
          <a:p>
            <a:r>
              <a:rPr lang="en-US" altLang="ja-JP" sz="1000" b="1" u="sng" dirty="0" smtClean="0">
                <a:solidFill>
                  <a:schemeClr val="tx1"/>
                </a:solidFill>
              </a:rPr>
              <a:t>Output  </a:t>
            </a:r>
          </a:p>
          <a:p>
            <a:r>
              <a:rPr lang="en-US" altLang="ja-JP" sz="1000" b="1" u="sng" dirty="0" smtClean="0">
                <a:solidFill>
                  <a:schemeClr val="tx1"/>
                </a:solidFill>
              </a:rPr>
              <a:t>from AIC3101</a:t>
            </a:r>
          </a:p>
          <a:p>
            <a:r>
              <a:rPr lang="en-US" altLang="ja-JP" sz="1000" b="1" u="sng" dirty="0" smtClean="0">
                <a:solidFill>
                  <a:schemeClr val="tx1"/>
                </a:solidFill>
              </a:rPr>
              <a:t>To DSP</a:t>
            </a:r>
          </a:p>
        </p:txBody>
      </p:sp>
      <p:sp>
        <p:nvSpPr>
          <p:cNvPr id="27" name="正方形/長方形 26"/>
          <p:cNvSpPr/>
          <p:nvPr/>
        </p:nvSpPr>
        <p:spPr>
          <a:xfrm>
            <a:off x="3881505" y="1005483"/>
            <a:ext cx="720080" cy="8696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1000" dirty="0" smtClean="0">
                <a:solidFill>
                  <a:schemeClr val="tx1"/>
                </a:solidFill>
              </a:rPr>
              <a:t>12.0000</a:t>
            </a:r>
          </a:p>
          <a:p>
            <a:r>
              <a:rPr lang="en-US" altLang="ja-JP" sz="1000" dirty="0" smtClean="0">
                <a:solidFill>
                  <a:schemeClr val="tx1"/>
                </a:solidFill>
              </a:rPr>
              <a:t>MHz</a:t>
            </a:r>
          </a:p>
        </p:txBody>
      </p:sp>
      <p:sp>
        <p:nvSpPr>
          <p:cNvPr id="28" name="正方形/長方形 27"/>
          <p:cNvSpPr/>
          <p:nvPr/>
        </p:nvSpPr>
        <p:spPr>
          <a:xfrm>
            <a:off x="4874980" y="1022390"/>
            <a:ext cx="1281196" cy="8696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1000" dirty="0" smtClean="0">
                <a:solidFill>
                  <a:schemeClr val="tx1"/>
                </a:solidFill>
              </a:rPr>
              <a:t>BCK 3.072MHz</a:t>
            </a:r>
          </a:p>
          <a:p>
            <a:r>
              <a:rPr lang="en-US" altLang="ja-JP" sz="1000" dirty="0" smtClean="0">
                <a:solidFill>
                  <a:schemeClr val="tx1"/>
                </a:solidFill>
              </a:rPr>
              <a:t>/ WCLK 48KHz</a:t>
            </a:r>
          </a:p>
        </p:txBody>
      </p:sp>
      <p:sp>
        <p:nvSpPr>
          <p:cNvPr id="32" name="正方形/長方形 31"/>
          <p:cNvSpPr/>
          <p:nvPr/>
        </p:nvSpPr>
        <p:spPr>
          <a:xfrm>
            <a:off x="3903590" y="6158106"/>
            <a:ext cx="720080" cy="51125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1000" dirty="0" smtClean="0">
                <a:solidFill>
                  <a:schemeClr val="tx1"/>
                </a:solidFill>
              </a:rPr>
              <a:t>12.000</a:t>
            </a:r>
          </a:p>
          <a:p>
            <a:r>
              <a:rPr lang="en-US" altLang="ja-JP" sz="1000" dirty="0" smtClean="0">
                <a:solidFill>
                  <a:schemeClr val="tx1"/>
                </a:solidFill>
              </a:rPr>
              <a:t>MHz</a:t>
            </a:r>
          </a:p>
        </p:txBody>
      </p:sp>
      <p:sp>
        <p:nvSpPr>
          <p:cNvPr id="33" name="正方形/長方形 32"/>
          <p:cNvSpPr/>
          <p:nvPr/>
        </p:nvSpPr>
        <p:spPr>
          <a:xfrm>
            <a:off x="4991210" y="4011315"/>
            <a:ext cx="720080" cy="8696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1000" dirty="0" smtClean="0">
                <a:solidFill>
                  <a:schemeClr val="tx1"/>
                </a:solidFill>
              </a:rPr>
              <a:t>6.144</a:t>
            </a:r>
          </a:p>
          <a:p>
            <a:r>
              <a:rPr lang="en-US" altLang="ja-JP" sz="1000" dirty="0" smtClean="0">
                <a:solidFill>
                  <a:schemeClr val="tx1"/>
                </a:solidFill>
              </a:rPr>
              <a:t>MHz</a:t>
            </a:r>
          </a:p>
          <a:p>
            <a:r>
              <a:rPr lang="en-US" altLang="ja-JP" sz="1000" dirty="0" smtClean="0">
                <a:solidFill>
                  <a:schemeClr val="tx1"/>
                </a:solidFill>
              </a:rPr>
              <a:t>/ 96KHz</a:t>
            </a:r>
          </a:p>
        </p:txBody>
      </p:sp>
      <p:sp>
        <p:nvSpPr>
          <p:cNvPr id="34" name="正方形/長方形 33"/>
          <p:cNvSpPr/>
          <p:nvPr/>
        </p:nvSpPr>
        <p:spPr>
          <a:xfrm>
            <a:off x="8325779" y="651893"/>
            <a:ext cx="648072" cy="219825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200" dirty="0" smtClean="0">
                <a:solidFill>
                  <a:schemeClr val="bg1"/>
                </a:solidFill>
              </a:rPr>
              <a:t>C55x</a:t>
            </a:r>
            <a:endParaRPr kumimoji="1" lang="ja-JP" altLang="en-US" sz="1200" dirty="0">
              <a:solidFill>
                <a:schemeClr val="bg1"/>
              </a:solidFill>
            </a:endParaRPr>
          </a:p>
        </p:txBody>
      </p:sp>
      <p:sp>
        <p:nvSpPr>
          <p:cNvPr id="35" name="正方形/長方形 34"/>
          <p:cNvSpPr/>
          <p:nvPr/>
        </p:nvSpPr>
        <p:spPr>
          <a:xfrm>
            <a:off x="6956602" y="692568"/>
            <a:ext cx="648072" cy="35143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1200" dirty="0" smtClean="0">
                <a:solidFill>
                  <a:schemeClr val="bg1"/>
                </a:solidFill>
              </a:rPr>
              <a:t>AIC</a:t>
            </a:r>
          </a:p>
          <a:p>
            <a:pPr algn="ctr"/>
            <a:r>
              <a:rPr lang="en-US" altLang="ja-JP" sz="1200" dirty="0" smtClean="0">
                <a:solidFill>
                  <a:schemeClr val="bg1"/>
                </a:solidFill>
              </a:rPr>
              <a:t>3101</a:t>
            </a:r>
            <a:endParaRPr kumimoji="1" lang="ja-JP" altLang="en-US" sz="1200" dirty="0">
              <a:solidFill>
                <a:schemeClr val="bg1"/>
              </a:solidFill>
            </a:endParaRPr>
          </a:p>
        </p:txBody>
      </p:sp>
      <p:cxnSp>
        <p:nvCxnSpPr>
          <p:cNvPr id="37" name="直線矢印コネクタ 36"/>
          <p:cNvCxnSpPr/>
          <p:nvPr/>
        </p:nvCxnSpPr>
        <p:spPr>
          <a:xfrm flipH="1">
            <a:off x="7676682" y="3897028"/>
            <a:ext cx="432048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直線矢印コネクタ 38"/>
          <p:cNvCxnSpPr/>
          <p:nvPr/>
        </p:nvCxnSpPr>
        <p:spPr>
          <a:xfrm>
            <a:off x="7650939" y="845434"/>
            <a:ext cx="529799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正方形/長方形 42"/>
          <p:cNvSpPr/>
          <p:nvPr/>
        </p:nvSpPr>
        <p:spPr>
          <a:xfrm>
            <a:off x="7604674" y="3173371"/>
            <a:ext cx="576064" cy="7236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1000" dirty="0" smtClean="0">
                <a:solidFill>
                  <a:schemeClr val="tx1"/>
                </a:solidFill>
              </a:rPr>
              <a:t>MCLK</a:t>
            </a:r>
          </a:p>
          <a:p>
            <a:r>
              <a:rPr lang="en-US" altLang="ja-JP" sz="1000" dirty="0" smtClean="0">
                <a:solidFill>
                  <a:schemeClr val="tx1"/>
                </a:solidFill>
              </a:rPr>
              <a:t>12.000</a:t>
            </a:r>
          </a:p>
          <a:p>
            <a:r>
              <a:rPr lang="en-US" altLang="ja-JP" sz="1000" dirty="0" smtClean="0">
                <a:solidFill>
                  <a:schemeClr val="tx1"/>
                </a:solidFill>
              </a:rPr>
              <a:t>MHz</a:t>
            </a:r>
          </a:p>
        </p:txBody>
      </p:sp>
      <p:sp>
        <p:nvSpPr>
          <p:cNvPr id="44" name="正方形/長方形 43"/>
          <p:cNvSpPr/>
          <p:nvPr/>
        </p:nvSpPr>
        <p:spPr>
          <a:xfrm>
            <a:off x="7604096" y="861398"/>
            <a:ext cx="936104" cy="52547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1000" dirty="0" smtClean="0">
                <a:solidFill>
                  <a:schemeClr val="tx1"/>
                </a:solidFill>
              </a:rPr>
              <a:t>BCLK(64fs)</a:t>
            </a:r>
          </a:p>
          <a:p>
            <a:r>
              <a:rPr lang="en-US" altLang="ja-JP" sz="1000" dirty="0" smtClean="0">
                <a:solidFill>
                  <a:schemeClr val="tx1"/>
                </a:solidFill>
              </a:rPr>
              <a:t>WCLK</a:t>
            </a:r>
          </a:p>
        </p:txBody>
      </p:sp>
      <p:sp>
        <p:nvSpPr>
          <p:cNvPr id="45" name="正方形/長方形 44"/>
          <p:cNvSpPr/>
          <p:nvPr/>
        </p:nvSpPr>
        <p:spPr>
          <a:xfrm>
            <a:off x="7676682" y="1950368"/>
            <a:ext cx="504056" cy="52547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1000" dirty="0" smtClean="0">
                <a:solidFill>
                  <a:schemeClr val="tx1"/>
                </a:solidFill>
              </a:rPr>
              <a:t>DOUT</a:t>
            </a:r>
          </a:p>
          <a:p>
            <a:endParaRPr lang="en-US" altLang="ja-JP" sz="1000" dirty="0">
              <a:solidFill>
                <a:schemeClr val="tx1"/>
              </a:solidFill>
            </a:endParaRPr>
          </a:p>
          <a:p>
            <a:r>
              <a:rPr lang="en-US" altLang="ja-JP" sz="1000" dirty="0" smtClean="0">
                <a:solidFill>
                  <a:schemeClr val="tx1"/>
                </a:solidFill>
              </a:rPr>
              <a:t>DIN</a:t>
            </a:r>
          </a:p>
        </p:txBody>
      </p:sp>
      <p:cxnSp>
        <p:nvCxnSpPr>
          <p:cNvPr id="47" name="直線矢印コネクタ 46"/>
          <p:cNvCxnSpPr/>
          <p:nvPr/>
        </p:nvCxnSpPr>
        <p:spPr>
          <a:xfrm flipH="1">
            <a:off x="7588355" y="2534386"/>
            <a:ext cx="664391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直線矢印コネクタ 48"/>
          <p:cNvCxnSpPr>
            <a:endCxn id="45" idx="3"/>
          </p:cNvCxnSpPr>
          <p:nvPr/>
        </p:nvCxnSpPr>
        <p:spPr>
          <a:xfrm>
            <a:off x="7650939" y="2213107"/>
            <a:ext cx="529799" cy="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テキスト ボックス 50"/>
          <p:cNvSpPr txBox="1"/>
          <p:nvPr/>
        </p:nvSpPr>
        <p:spPr>
          <a:xfrm>
            <a:off x="107504" y="8628"/>
            <a:ext cx="323161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400" b="1" u="sng" dirty="0" smtClean="0"/>
              <a:t>Fig 1 Fs change procedure</a:t>
            </a:r>
          </a:p>
          <a:p>
            <a:r>
              <a:rPr lang="en-US" altLang="ja-JP" sz="1400" dirty="0" smtClean="0"/>
              <a:t>( ex. 48K to 96KHz)</a:t>
            </a:r>
            <a:endParaRPr kumimoji="1" lang="ja-JP" altLang="en-US" sz="1400" dirty="0"/>
          </a:p>
        </p:txBody>
      </p:sp>
      <p:cxnSp>
        <p:nvCxnSpPr>
          <p:cNvPr id="53" name="直線矢印コネクタ 52"/>
          <p:cNvCxnSpPr/>
          <p:nvPr/>
        </p:nvCxnSpPr>
        <p:spPr>
          <a:xfrm>
            <a:off x="5220072" y="3435100"/>
            <a:ext cx="0" cy="569853"/>
          </a:xfrm>
          <a:prstGeom prst="straightConnector1">
            <a:avLst/>
          </a:prstGeom>
          <a:ln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直線矢印コネクタ 54"/>
          <p:cNvCxnSpPr/>
          <p:nvPr/>
        </p:nvCxnSpPr>
        <p:spPr>
          <a:xfrm>
            <a:off x="4139952" y="1700808"/>
            <a:ext cx="0" cy="447422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テキスト ボックス 55"/>
          <p:cNvSpPr txBox="1"/>
          <p:nvPr/>
        </p:nvSpPr>
        <p:spPr>
          <a:xfrm>
            <a:off x="3779042" y="3146560"/>
            <a:ext cx="885179" cy="577081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altLang="ja-JP" sz="1050" dirty="0" smtClean="0"/>
              <a:t>MCLK(</a:t>
            </a:r>
            <a:r>
              <a:rPr lang="en-US" altLang="ja-JP" sz="1050" dirty="0" err="1" smtClean="0"/>
              <a:t>X’tal</a:t>
            </a:r>
            <a:r>
              <a:rPr lang="en-US" altLang="ja-JP" sz="1050" dirty="0" smtClean="0"/>
              <a:t>)</a:t>
            </a:r>
          </a:p>
          <a:p>
            <a:r>
              <a:rPr kumimoji="1" lang="en-US" altLang="ja-JP" sz="1050" dirty="0" smtClean="0"/>
              <a:t>Supplied</a:t>
            </a:r>
          </a:p>
          <a:p>
            <a:r>
              <a:rPr lang="en-US" altLang="ja-JP" sz="1050" dirty="0" smtClean="0"/>
              <a:t>continuously</a:t>
            </a:r>
            <a:endParaRPr kumimoji="1" lang="ja-JP" altLang="en-US" sz="1050" dirty="0"/>
          </a:p>
        </p:txBody>
      </p:sp>
      <p:sp>
        <p:nvSpPr>
          <p:cNvPr id="57" name="テキスト ボックス 56"/>
          <p:cNvSpPr txBox="1"/>
          <p:nvPr/>
        </p:nvSpPr>
        <p:spPr>
          <a:xfrm>
            <a:off x="4991210" y="2730857"/>
            <a:ext cx="771365" cy="4154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050" dirty="0" smtClean="0"/>
              <a:t>BCK/WCLK</a:t>
            </a:r>
          </a:p>
          <a:p>
            <a:r>
              <a:rPr kumimoji="1" lang="en-US" altLang="ja-JP" sz="1050" dirty="0" err="1" smtClean="0"/>
              <a:t>Stopps</a:t>
            </a:r>
            <a:endParaRPr kumimoji="1" lang="ja-JP" altLang="en-US" sz="1050" dirty="0"/>
          </a:p>
        </p:txBody>
      </p:sp>
      <p:cxnSp>
        <p:nvCxnSpPr>
          <p:cNvPr id="59" name="直線コネクタ 58"/>
          <p:cNvCxnSpPr/>
          <p:nvPr/>
        </p:nvCxnSpPr>
        <p:spPr>
          <a:xfrm>
            <a:off x="2990102" y="2708920"/>
            <a:ext cx="300473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" name="正方形/長方形 62"/>
          <p:cNvSpPr/>
          <p:nvPr/>
        </p:nvSpPr>
        <p:spPr>
          <a:xfrm>
            <a:off x="8180738" y="3714086"/>
            <a:ext cx="495672" cy="49285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1200" dirty="0" err="1" smtClean="0">
                <a:solidFill>
                  <a:schemeClr val="bg1"/>
                </a:solidFill>
              </a:rPr>
              <a:t>X’tal</a:t>
            </a:r>
            <a:endParaRPr kumimoji="1" lang="ja-JP" altLang="en-US" sz="1200" dirty="0">
              <a:solidFill>
                <a:schemeClr val="bg1"/>
              </a:solidFill>
            </a:endParaRPr>
          </a:p>
        </p:txBody>
      </p:sp>
      <p:cxnSp>
        <p:nvCxnSpPr>
          <p:cNvPr id="65" name="直線矢印コネクタ 64"/>
          <p:cNvCxnSpPr/>
          <p:nvPr/>
        </p:nvCxnSpPr>
        <p:spPr>
          <a:xfrm flipV="1">
            <a:off x="7276446" y="4206940"/>
            <a:ext cx="4192" cy="25245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テキスト ボックス 65"/>
          <p:cNvSpPr txBox="1"/>
          <p:nvPr/>
        </p:nvSpPr>
        <p:spPr>
          <a:xfrm>
            <a:off x="7298287" y="4292233"/>
            <a:ext cx="115212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400" dirty="0" smtClean="0"/>
              <a:t>I2C (MCU)</a:t>
            </a:r>
            <a:endParaRPr kumimoji="1" lang="ja-JP" altLang="en-US" sz="1400" dirty="0"/>
          </a:p>
        </p:txBody>
      </p:sp>
      <p:sp>
        <p:nvSpPr>
          <p:cNvPr id="68" name="テキスト ボックス 67"/>
          <p:cNvSpPr txBox="1"/>
          <p:nvPr/>
        </p:nvSpPr>
        <p:spPr>
          <a:xfrm>
            <a:off x="651970" y="1163290"/>
            <a:ext cx="1095172" cy="57708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050" dirty="0" smtClean="0"/>
              <a:t>Power down /up</a:t>
            </a:r>
          </a:p>
          <a:p>
            <a:r>
              <a:rPr lang="en-US" altLang="ja-JP" sz="1050" dirty="0" smtClean="0"/>
              <a:t>recommended</a:t>
            </a:r>
          </a:p>
          <a:p>
            <a:r>
              <a:rPr lang="en-US" altLang="ja-JP" sz="1050" dirty="0" smtClean="0"/>
              <a:t>In slaa230a.pdf</a:t>
            </a:r>
            <a:endParaRPr kumimoji="1" lang="ja-JP" altLang="en-US" sz="1050" dirty="0"/>
          </a:p>
        </p:txBody>
      </p:sp>
      <p:sp>
        <p:nvSpPr>
          <p:cNvPr id="71" name="テキスト ボックス 70"/>
          <p:cNvSpPr txBox="1"/>
          <p:nvPr/>
        </p:nvSpPr>
        <p:spPr>
          <a:xfrm>
            <a:off x="4978737" y="4908567"/>
            <a:ext cx="4068776" cy="1938992"/>
          </a:xfrm>
          <a:prstGeom prst="rect">
            <a:avLst/>
          </a:prstGeom>
          <a:noFill/>
          <a:ln>
            <a:solidFill>
              <a:schemeClr val="tx1"/>
            </a:solidFill>
            <a:prstDash val="dash"/>
          </a:ln>
        </p:spPr>
        <p:txBody>
          <a:bodyPr wrap="square" rtlCol="0">
            <a:spAutoFit/>
          </a:bodyPr>
          <a:lstStyle/>
          <a:p>
            <a:r>
              <a:rPr kumimoji="1" lang="en-US" altLang="ja-JP" sz="1000" b="1" u="sng" dirty="0" smtClean="0"/>
              <a:t>Note1</a:t>
            </a:r>
            <a:r>
              <a:rPr lang="ja-JP" altLang="en-US" sz="1000" b="1" u="sng" dirty="0"/>
              <a:t> </a:t>
            </a:r>
            <a:endParaRPr lang="en-US" altLang="ja-JP" sz="1000" b="1" u="sng" dirty="0" smtClean="0"/>
          </a:p>
          <a:p>
            <a:r>
              <a:rPr lang="en-US" altLang="ja-JP" sz="1000" dirty="0" smtClean="0"/>
              <a:t>As per customer,  to  set slave mode  </a:t>
            </a:r>
            <a:r>
              <a:rPr lang="en-US" altLang="ja-JP" sz="1000" dirty="0"/>
              <a:t>i</a:t>
            </a:r>
            <a:r>
              <a:rPr lang="en-US" altLang="ja-JP" sz="1000" dirty="0" smtClean="0"/>
              <a:t>s necessary </a:t>
            </a:r>
            <a:r>
              <a:rPr lang="en-US" altLang="ja-JP" sz="1000" dirty="0"/>
              <a:t>f</a:t>
            </a:r>
            <a:r>
              <a:rPr kumimoji="1" lang="en-US" altLang="ja-JP" sz="1000" dirty="0" smtClean="0"/>
              <a:t>or </a:t>
            </a:r>
          </a:p>
          <a:p>
            <a:r>
              <a:rPr kumimoji="1" lang="en-US" altLang="ja-JP" sz="1000" dirty="0" smtClean="0"/>
              <a:t>Disabling PLL in order to stop WCLK, BCK.</a:t>
            </a:r>
          </a:p>
          <a:p>
            <a:r>
              <a:rPr lang="en-US" altLang="ja-JP" sz="1000" dirty="0" smtClean="0"/>
              <a:t>As per customer, ADC/DAC power down/up, </a:t>
            </a:r>
          </a:p>
          <a:p>
            <a:r>
              <a:rPr lang="en-US" altLang="ja-JP" sz="1000" dirty="0" smtClean="0"/>
              <a:t>to stop WCLK/BCK at once, change PLL setting  is  the </a:t>
            </a:r>
          </a:p>
          <a:p>
            <a:r>
              <a:rPr lang="en-US" altLang="ja-JP" sz="1000" dirty="0" smtClean="0"/>
              <a:t>best way for Fs change,  but it is  by their cut &amp; try..</a:t>
            </a:r>
          </a:p>
          <a:p>
            <a:r>
              <a:rPr lang="en-US" altLang="ja-JP" sz="1000" dirty="0" smtClean="0"/>
              <a:t>( </a:t>
            </a:r>
            <a:r>
              <a:rPr lang="en-US" altLang="ja-JP" sz="1000" dirty="0"/>
              <a:t>I personally </a:t>
            </a:r>
            <a:r>
              <a:rPr lang="en-US" altLang="ja-JP" sz="1000" dirty="0" smtClean="0"/>
              <a:t>I have </a:t>
            </a:r>
            <a:r>
              <a:rPr lang="en-US" altLang="ja-JP" sz="1000" dirty="0"/>
              <a:t>no idea </a:t>
            </a:r>
            <a:r>
              <a:rPr lang="en-US" altLang="ja-JP" sz="1000" dirty="0" smtClean="0"/>
              <a:t> the </a:t>
            </a:r>
            <a:r>
              <a:rPr lang="en-US" altLang="ja-JP" sz="1000" dirty="0"/>
              <a:t>reason why </a:t>
            </a:r>
            <a:r>
              <a:rPr lang="en-US" altLang="ja-JP" sz="1000" dirty="0" smtClean="0"/>
              <a:t> necessary to  set </a:t>
            </a:r>
            <a:r>
              <a:rPr lang="en-US" altLang="ja-JP" sz="1000" dirty="0"/>
              <a:t>slave mode </a:t>
            </a:r>
            <a:endParaRPr lang="en-US" altLang="ja-JP" sz="1000" dirty="0" smtClean="0"/>
          </a:p>
          <a:p>
            <a:r>
              <a:rPr lang="en-US" altLang="ja-JP" sz="1000" dirty="0" smtClean="0"/>
              <a:t>at </a:t>
            </a:r>
            <a:r>
              <a:rPr lang="en-US" altLang="ja-JP" sz="1000" dirty="0"/>
              <a:t>once in </a:t>
            </a:r>
            <a:r>
              <a:rPr lang="en-US" altLang="ja-JP" sz="1000" dirty="0" smtClean="0"/>
              <a:t>order </a:t>
            </a:r>
            <a:r>
              <a:rPr lang="en-US" altLang="ja-JP" sz="1000" dirty="0"/>
              <a:t>to disable PLL and change PLL setting in master mode )</a:t>
            </a:r>
          </a:p>
          <a:p>
            <a:endParaRPr kumimoji="1" lang="en-US" altLang="ja-JP" sz="1000" dirty="0" smtClean="0"/>
          </a:p>
          <a:p>
            <a:r>
              <a:rPr kumimoji="1" lang="en-US" altLang="ja-JP" sz="1000" b="1" u="sng" dirty="0" smtClean="0"/>
              <a:t>Note2</a:t>
            </a:r>
          </a:p>
          <a:p>
            <a:r>
              <a:rPr kumimoji="1" lang="en-US" altLang="ja-JP" sz="1000" dirty="0" err="1" smtClean="0"/>
              <a:t>Pls</a:t>
            </a:r>
            <a:r>
              <a:rPr kumimoji="1" lang="en-US" altLang="ja-JP" sz="1000" dirty="0" smtClean="0"/>
              <a:t> refer PLL setting  detail in the next page .( for 96KHz, same PLL </a:t>
            </a:r>
            <a:r>
              <a:rPr lang="en-US" altLang="ja-JP" sz="1000" dirty="0" smtClean="0"/>
              <a:t>setting but double rate) </a:t>
            </a:r>
            <a:endParaRPr kumimoji="1" lang="ja-JP" altLang="en-US" sz="1000" dirty="0"/>
          </a:p>
        </p:txBody>
      </p:sp>
      <p:sp>
        <p:nvSpPr>
          <p:cNvPr id="75" name="テキスト ボックス 74"/>
          <p:cNvSpPr txBox="1"/>
          <p:nvPr/>
        </p:nvSpPr>
        <p:spPr>
          <a:xfrm>
            <a:off x="6808387" y="0"/>
            <a:ext cx="162018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400" b="1" dirty="0" smtClean="0"/>
              <a:t>Fig2  Block diagram</a:t>
            </a:r>
            <a:endParaRPr kumimoji="1" lang="ja-JP" altLang="en-US" sz="1400" b="1" dirty="0"/>
          </a:p>
        </p:txBody>
      </p:sp>
      <p:sp>
        <p:nvSpPr>
          <p:cNvPr id="2" name="正方形/長方形 1"/>
          <p:cNvSpPr/>
          <p:nvPr/>
        </p:nvSpPr>
        <p:spPr>
          <a:xfrm>
            <a:off x="1810106" y="2850147"/>
            <a:ext cx="2093483" cy="323224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9" name="直線矢印コネクタ 8"/>
          <p:cNvCxnSpPr>
            <a:endCxn id="2" idx="1"/>
          </p:cNvCxnSpPr>
          <p:nvPr/>
        </p:nvCxnSpPr>
        <p:spPr>
          <a:xfrm flipV="1">
            <a:off x="1191762" y="3011759"/>
            <a:ext cx="618344" cy="52344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テキスト ボックス 11"/>
          <p:cNvSpPr txBox="1"/>
          <p:nvPr/>
        </p:nvSpPr>
        <p:spPr>
          <a:xfrm>
            <a:off x="0" y="3591181"/>
            <a:ext cx="1819216" cy="1477328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Is it </a:t>
            </a:r>
            <a:r>
              <a:rPr lang="en-US" altLang="ja-JP" dirty="0"/>
              <a:t> </a:t>
            </a:r>
            <a:r>
              <a:rPr kumimoji="1" lang="en-US" altLang="ja-JP" dirty="0" smtClean="0"/>
              <a:t>no problem</a:t>
            </a:r>
            <a:r>
              <a:rPr kumimoji="1" lang="en-US" altLang="ja-JP" dirty="0" smtClean="0"/>
              <a:t>?</a:t>
            </a:r>
          </a:p>
          <a:p>
            <a:r>
              <a:rPr lang="en-US" altLang="ja-JP" dirty="0" smtClean="0"/>
              <a:t>=&gt; No problem</a:t>
            </a:r>
          </a:p>
          <a:p>
            <a:endParaRPr lang="en-US" altLang="ja-JP" dirty="0" smtClean="0">
              <a:solidFill>
                <a:srgbClr val="FF0000"/>
              </a:solidFill>
            </a:endParaRPr>
          </a:p>
          <a:p>
            <a:r>
              <a:rPr lang="en-US" altLang="ja-JP" b="1" dirty="0" smtClean="0">
                <a:solidFill>
                  <a:srgbClr val="FF0000"/>
                </a:solidFill>
              </a:rPr>
              <a:t>Is there anything</a:t>
            </a:r>
          </a:p>
          <a:p>
            <a:r>
              <a:rPr lang="en-US" altLang="ja-JP" b="1" dirty="0" smtClean="0">
                <a:solidFill>
                  <a:srgbClr val="FF0000"/>
                </a:solidFill>
              </a:rPr>
              <a:t>“Don’ts” here?</a:t>
            </a:r>
            <a:endParaRPr lang="en-US" altLang="ja-JP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267661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1494</TotalTime>
  <Words>251</Words>
  <Application>Microsoft Office PowerPoint</Application>
  <PresentationFormat>画面に合わせる (4:3)</PresentationFormat>
  <Paragraphs>79</Paragraphs>
  <Slides>1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2" baseType="lpstr">
      <vt:lpstr>Office ​​テーマ</vt:lpstr>
      <vt:lpstr>PowerPoint プレゼンテーション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柴谷　寛治</dc:creator>
  <cp:lastModifiedBy>柴谷　寛治</cp:lastModifiedBy>
  <cp:revision>31</cp:revision>
  <dcterms:created xsi:type="dcterms:W3CDTF">2017-09-26T07:40:01Z</dcterms:created>
  <dcterms:modified xsi:type="dcterms:W3CDTF">2017-10-05T04:34:31Z</dcterms:modified>
</cp:coreProperties>
</file>