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62" d="100"/>
          <a:sy n="62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0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10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23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76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4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37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79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06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95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438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09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26A20-2AAE-4525-B7AF-9EEA0AD63827}" type="datetimeFigureOut">
              <a:rPr kumimoji="1" lang="ja-JP" altLang="en-US" smtClean="0"/>
              <a:t>2019/7/26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15DD0-3341-43E2-B028-7CBD23823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26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グループ化 47"/>
          <p:cNvGrpSpPr/>
          <p:nvPr/>
        </p:nvGrpSpPr>
        <p:grpSpPr>
          <a:xfrm>
            <a:off x="2383830" y="418454"/>
            <a:ext cx="7848519" cy="4138046"/>
            <a:chOff x="1128467" y="991892"/>
            <a:chExt cx="7848519" cy="4138046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3446122" y="1501166"/>
              <a:ext cx="1103646" cy="1033600"/>
              <a:chOff x="3766088" y="1565315"/>
              <a:chExt cx="1394848" cy="1425872"/>
            </a:xfrm>
          </p:grpSpPr>
          <p:sp>
            <p:nvSpPr>
              <p:cNvPr id="4" name="フリーフォーム 3"/>
              <p:cNvSpPr/>
              <p:nvPr/>
            </p:nvSpPr>
            <p:spPr>
              <a:xfrm>
                <a:off x="3766088" y="1565315"/>
                <a:ext cx="697424" cy="712936"/>
              </a:xfrm>
              <a:custGeom>
                <a:avLst/>
                <a:gdLst>
                  <a:gd name="connsiteX0" fmla="*/ 0 w 697424"/>
                  <a:gd name="connsiteY0" fmla="*/ 697438 h 712936"/>
                  <a:gd name="connsiteX1" fmla="*/ 356461 w 697424"/>
                  <a:gd name="connsiteY1" fmla="*/ 14 h 712936"/>
                  <a:gd name="connsiteX2" fmla="*/ 697424 w 697424"/>
                  <a:gd name="connsiteY2" fmla="*/ 712936 h 71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97424" h="712936">
                    <a:moveTo>
                      <a:pt x="0" y="697438"/>
                    </a:moveTo>
                    <a:cubicBezTo>
                      <a:pt x="120112" y="347434"/>
                      <a:pt x="240224" y="-2569"/>
                      <a:pt x="356461" y="14"/>
                    </a:cubicBezTo>
                    <a:cubicBezTo>
                      <a:pt x="472698" y="2597"/>
                      <a:pt x="585061" y="357766"/>
                      <a:pt x="697424" y="712936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/>
              </a:p>
            </p:txBody>
          </p:sp>
          <p:sp>
            <p:nvSpPr>
              <p:cNvPr id="5" name="フリーフォーム 4"/>
              <p:cNvSpPr/>
              <p:nvPr/>
            </p:nvSpPr>
            <p:spPr>
              <a:xfrm rot="10800000">
                <a:off x="4463512" y="2278251"/>
                <a:ext cx="697424" cy="712936"/>
              </a:xfrm>
              <a:custGeom>
                <a:avLst/>
                <a:gdLst>
                  <a:gd name="connsiteX0" fmla="*/ 0 w 697424"/>
                  <a:gd name="connsiteY0" fmla="*/ 697438 h 712936"/>
                  <a:gd name="connsiteX1" fmla="*/ 356461 w 697424"/>
                  <a:gd name="connsiteY1" fmla="*/ 14 h 712936"/>
                  <a:gd name="connsiteX2" fmla="*/ 697424 w 697424"/>
                  <a:gd name="connsiteY2" fmla="*/ 712936 h 71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97424" h="712936">
                    <a:moveTo>
                      <a:pt x="0" y="697438"/>
                    </a:moveTo>
                    <a:cubicBezTo>
                      <a:pt x="120112" y="347434"/>
                      <a:pt x="240224" y="-2569"/>
                      <a:pt x="356461" y="14"/>
                    </a:cubicBezTo>
                    <a:cubicBezTo>
                      <a:pt x="472698" y="2597"/>
                      <a:pt x="585061" y="357766"/>
                      <a:pt x="697424" y="712936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/>
              </a:p>
            </p:txBody>
          </p:sp>
        </p:grpSp>
        <p:grpSp>
          <p:nvGrpSpPr>
            <p:cNvPr id="7" name="グループ化 6"/>
            <p:cNvGrpSpPr/>
            <p:nvPr/>
          </p:nvGrpSpPr>
          <p:grpSpPr>
            <a:xfrm>
              <a:off x="4549767" y="1501167"/>
              <a:ext cx="1103646" cy="1033600"/>
              <a:chOff x="3766088" y="1565315"/>
              <a:chExt cx="1394848" cy="1425872"/>
            </a:xfrm>
          </p:grpSpPr>
          <p:sp>
            <p:nvSpPr>
              <p:cNvPr id="8" name="フリーフォーム 7"/>
              <p:cNvSpPr/>
              <p:nvPr/>
            </p:nvSpPr>
            <p:spPr>
              <a:xfrm>
                <a:off x="3766088" y="1565315"/>
                <a:ext cx="697424" cy="712936"/>
              </a:xfrm>
              <a:custGeom>
                <a:avLst/>
                <a:gdLst>
                  <a:gd name="connsiteX0" fmla="*/ 0 w 697424"/>
                  <a:gd name="connsiteY0" fmla="*/ 697438 h 712936"/>
                  <a:gd name="connsiteX1" fmla="*/ 356461 w 697424"/>
                  <a:gd name="connsiteY1" fmla="*/ 14 h 712936"/>
                  <a:gd name="connsiteX2" fmla="*/ 697424 w 697424"/>
                  <a:gd name="connsiteY2" fmla="*/ 712936 h 71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97424" h="712936">
                    <a:moveTo>
                      <a:pt x="0" y="697438"/>
                    </a:moveTo>
                    <a:cubicBezTo>
                      <a:pt x="120112" y="347434"/>
                      <a:pt x="240224" y="-2569"/>
                      <a:pt x="356461" y="14"/>
                    </a:cubicBezTo>
                    <a:cubicBezTo>
                      <a:pt x="472698" y="2597"/>
                      <a:pt x="585061" y="357766"/>
                      <a:pt x="697424" y="712936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/>
              </a:p>
            </p:txBody>
          </p:sp>
          <p:sp>
            <p:nvSpPr>
              <p:cNvPr id="9" name="フリーフォーム 8"/>
              <p:cNvSpPr/>
              <p:nvPr/>
            </p:nvSpPr>
            <p:spPr>
              <a:xfrm rot="10800000">
                <a:off x="4463512" y="2278251"/>
                <a:ext cx="697424" cy="712936"/>
              </a:xfrm>
              <a:custGeom>
                <a:avLst/>
                <a:gdLst>
                  <a:gd name="connsiteX0" fmla="*/ 0 w 697424"/>
                  <a:gd name="connsiteY0" fmla="*/ 697438 h 712936"/>
                  <a:gd name="connsiteX1" fmla="*/ 356461 w 697424"/>
                  <a:gd name="connsiteY1" fmla="*/ 14 h 712936"/>
                  <a:gd name="connsiteX2" fmla="*/ 697424 w 697424"/>
                  <a:gd name="connsiteY2" fmla="*/ 712936 h 712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97424" h="712936">
                    <a:moveTo>
                      <a:pt x="0" y="697438"/>
                    </a:moveTo>
                    <a:cubicBezTo>
                      <a:pt x="120112" y="347434"/>
                      <a:pt x="240224" y="-2569"/>
                      <a:pt x="356461" y="14"/>
                    </a:cubicBezTo>
                    <a:cubicBezTo>
                      <a:pt x="472698" y="2597"/>
                      <a:pt x="585061" y="357766"/>
                      <a:pt x="697424" y="712936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600"/>
              </a:p>
            </p:txBody>
          </p:sp>
        </p:grpSp>
        <p:cxnSp>
          <p:nvCxnSpPr>
            <p:cNvPr id="15" name="直線コネクタ 14"/>
            <p:cNvCxnSpPr/>
            <p:nvPr/>
          </p:nvCxnSpPr>
          <p:spPr>
            <a:xfrm>
              <a:off x="2943349" y="1489931"/>
              <a:ext cx="2661013" cy="22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2992400" y="1237148"/>
              <a:ext cx="2661013" cy="22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/>
            <p:cNvCxnSpPr/>
            <p:nvPr/>
          </p:nvCxnSpPr>
          <p:spPr>
            <a:xfrm>
              <a:off x="2992400" y="1978645"/>
              <a:ext cx="2661013" cy="22469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矢印コネクタ 19"/>
            <p:cNvCxnSpPr/>
            <p:nvPr/>
          </p:nvCxnSpPr>
          <p:spPr>
            <a:xfrm flipV="1">
              <a:off x="2943349" y="1512400"/>
              <a:ext cx="0" cy="47186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20"/>
            <p:cNvSpPr txBox="1"/>
            <p:nvPr/>
          </p:nvSpPr>
          <p:spPr>
            <a:xfrm>
              <a:off x="1128467" y="1489931"/>
              <a:ext cx="1655468" cy="83099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 smtClean="0"/>
                <a:t>7.5Vpeak</a:t>
              </a:r>
            </a:p>
            <a:p>
              <a:r>
                <a:rPr lang="en-US" altLang="ja-JP" sz="1600" dirty="0" smtClean="0"/>
                <a:t>When</a:t>
              </a:r>
            </a:p>
            <a:p>
              <a:r>
                <a:rPr kumimoji="1" lang="en-US" altLang="ja-JP" sz="1600" dirty="0" smtClean="0"/>
                <a:t>I2s in=0dBFS</a:t>
              </a:r>
              <a:endParaRPr kumimoji="1" lang="ja-JP" altLang="en-US" sz="1600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888754" y="991892"/>
              <a:ext cx="10545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dirty="0" smtClean="0"/>
                <a:t>PVDD</a:t>
              </a:r>
              <a:endParaRPr kumimoji="1" lang="ja-JP" altLang="en-US" sz="16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6266549" y="1893428"/>
              <a:ext cx="2350323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 smtClean="0"/>
                <a:t>GAIN LEVEL=1</a:t>
              </a:r>
            </a:p>
            <a:p>
              <a:endParaRPr lang="en-US" altLang="ja-JP" sz="1600" dirty="0"/>
            </a:p>
            <a:p>
              <a:r>
                <a:rPr kumimoji="1" lang="en-US" altLang="ja-JP" sz="1600" dirty="0" smtClean="0"/>
                <a:t>Output does not clip at</a:t>
              </a:r>
            </a:p>
            <a:p>
              <a:r>
                <a:rPr lang="en-US" altLang="ja-JP" sz="1600" dirty="0" smtClean="0"/>
                <a:t>14.4V</a:t>
              </a:r>
              <a:endParaRPr kumimoji="1" lang="ja-JP" altLang="en-US" sz="1600" dirty="0"/>
            </a:p>
          </p:txBody>
        </p:sp>
        <p:grpSp>
          <p:nvGrpSpPr>
            <p:cNvPr id="38" name="グループ化 37"/>
            <p:cNvGrpSpPr/>
            <p:nvPr/>
          </p:nvGrpSpPr>
          <p:grpSpPr>
            <a:xfrm>
              <a:off x="3458384" y="2736994"/>
              <a:ext cx="2207292" cy="2392944"/>
              <a:chOff x="3781586" y="4247756"/>
              <a:chExt cx="2789696" cy="1425873"/>
            </a:xfrm>
          </p:grpSpPr>
          <p:grpSp>
            <p:nvGrpSpPr>
              <p:cNvPr id="25" name="グループ化 24"/>
              <p:cNvGrpSpPr/>
              <p:nvPr/>
            </p:nvGrpSpPr>
            <p:grpSpPr>
              <a:xfrm>
                <a:off x="3781586" y="4247756"/>
                <a:ext cx="1394848" cy="1425872"/>
                <a:chOff x="3766088" y="1565315"/>
                <a:chExt cx="1394848" cy="1425872"/>
              </a:xfrm>
            </p:grpSpPr>
            <p:sp>
              <p:nvSpPr>
                <p:cNvPr id="26" name="フリーフォーム 25"/>
                <p:cNvSpPr/>
                <p:nvPr/>
              </p:nvSpPr>
              <p:spPr>
                <a:xfrm>
                  <a:off x="3766088" y="1565315"/>
                  <a:ext cx="697424" cy="712936"/>
                </a:xfrm>
                <a:custGeom>
                  <a:avLst/>
                  <a:gdLst>
                    <a:gd name="connsiteX0" fmla="*/ 0 w 697424"/>
                    <a:gd name="connsiteY0" fmla="*/ 697438 h 712936"/>
                    <a:gd name="connsiteX1" fmla="*/ 356461 w 697424"/>
                    <a:gd name="connsiteY1" fmla="*/ 14 h 712936"/>
                    <a:gd name="connsiteX2" fmla="*/ 697424 w 697424"/>
                    <a:gd name="connsiteY2" fmla="*/ 712936 h 7129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97424" h="712936">
                      <a:moveTo>
                        <a:pt x="0" y="697438"/>
                      </a:moveTo>
                      <a:cubicBezTo>
                        <a:pt x="120112" y="347434"/>
                        <a:pt x="240224" y="-2569"/>
                        <a:pt x="356461" y="14"/>
                      </a:cubicBezTo>
                      <a:cubicBezTo>
                        <a:pt x="472698" y="2597"/>
                        <a:pt x="585061" y="357766"/>
                        <a:pt x="697424" y="712936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/>
                </a:p>
              </p:txBody>
            </p:sp>
            <p:sp>
              <p:nvSpPr>
                <p:cNvPr id="27" name="フリーフォーム 26"/>
                <p:cNvSpPr/>
                <p:nvPr/>
              </p:nvSpPr>
              <p:spPr>
                <a:xfrm rot="10800000">
                  <a:off x="4463512" y="2278251"/>
                  <a:ext cx="697424" cy="712936"/>
                </a:xfrm>
                <a:custGeom>
                  <a:avLst/>
                  <a:gdLst>
                    <a:gd name="connsiteX0" fmla="*/ 0 w 697424"/>
                    <a:gd name="connsiteY0" fmla="*/ 697438 h 712936"/>
                    <a:gd name="connsiteX1" fmla="*/ 356461 w 697424"/>
                    <a:gd name="connsiteY1" fmla="*/ 14 h 712936"/>
                    <a:gd name="connsiteX2" fmla="*/ 697424 w 697424"/>
                    <a:gd name="connsiteY2" fmla="*/ 712936 h 7129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97424" h="712936">
                      <a:moveTo>
                        <a:pt x="0" y="697438"/>
                      </a:moveTo>
                      <a:cubicBezTo>
                        <a:pt x="120112" y="347434"/>
                        <a:pt x="240224" y="-2569"/>
                        <a:pt x="356461" y="14"/>
                      </a:cubicBezTo>
                      <a:cubicBezTo>
                        <a:pt x="472698" y="2597"/>
                        <a:pt x="585061" y="357766"/>
                        <a:pt x="697424" y="712936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/>
                </a:p>
              </p:txBody>
            </p:sp>
          </p:grpSp>
          <p:grpSp>
            <p:nvGrpSpPr>
              <p:cNvPr id="28" name="グループ化 27"/>
              <p:cNvGrpSpPr/>
              <p:nvPr/>
            </p:nvGrpSpPr>
            <p:grpSpPr>
              <a:xfrm>
                <a:off x="5176434" y="4247757"/>
                <a:ext cx="1394848" cy="1425872"/>
                <a:chOff x="3766088" y="1565315"/>
                <a:chExt cx="1394848" cy="1425872"/>
              </a:xfrm>
            </p:grpSpPr>
            <p:sp>
              <p:nvSpPr>
                <p:cNvPr id="29" name="フリーフォーム 28"/>
                <p:cNvSpPr/>
                <p:nvPr/>
              </p:nvSpPr>
              <p:spPr>
                <a:xfrm>
                  <a:off x="3766088" y="1565315"/>
                  <a:ext cx="697424" cy="712936"/>
                </a:xfrm>
                <a:custGeom>
                  <a:avLst/>
                  <a:gdLst>
                    <a:gd name="connsiteX0" fmla="*/ 0 w 697424"/>
                    <a:gd name="connsiteY0" fmla="*/ 697438 h 712936"/>
                    <a:gd name="connsiteX1" fmla="*/ 356461 w 697424"/>
                    <a:gd name="connsiteY1" fmla="*/ 14 h 712936"/>
                    <a:gd name="connsiteX2" fmla="*/ 697424 w 697424"/>
                    <a:gd name="connsiteY2" fmla="*/ 712936 h 7129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97424" h="712936">
                      <a:moveTo>
                        <a:pt x="0" y="697438"/>
                      </a:moveTo>
                      <a:cubicBezTo>
                        <a:pt x="120112" y="347434"/>
                        <a:pt x="240224" y="-2569"/>
                        <a:pt x="356461" y="14"/>
                      </a:cubicBezTo>
                      <a:cubicBezTo>
                        <a:pt x="472698" y="2597"/>
                        <a:pt x="585061" y="357766"/>
                        <a:pt x="697424" y="712936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/>
                </a:p>
              </p:txBody>
            </p:sp>
            <p:sp>
              <p:nvSpPr>
                <p:cNvPr id="30" name="フリーフォーム 29"/>
                <p:cNvSpPr/>
                <p:nvPr/>
              </p:nvSpPr>
              <p:spPr>
                <a:xfrm rot="10800000">
                  <a:off x="4463512" y="2278251"/>
                  <a:ext cx="697424" cy="712936"/>
                </a:xfrm>
                <a:custGeom>
                  <a:avLst/>
                  <a:gdLst>
                    <a:gd name="connsiteX0" fmla="*/ 0 w 697424"/>
                    <a:gd name="connsiteY0" fmla="*/ 697438 h 712936"/>
                    <a:gd name="connsiteX1" fmla="*/ 356461 w 697424"/>
                    <a:gd name="connsiteY1" fmla="*/ 14 h 712936"/>
                    <a:gd name="connsiteX2" fmla="*/ 697424 w 697424"/>
                    <a:gd name="connsiteY2" fmla="*/ 712936 h 7129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97424" h="712936">
                      <a:moveTo>
                        <a:pt x="0" y="697438"/>
                      </a:moveTo>
                      <a:cubicBezTo>
                        <a:pt x="120112" y="347434"/>
                        <a:pt x="240224" y="-2569"/>
                        <a:pt x="356461" y="14"/>
                      </a:cubicBezTo>
                      <a:cubicBezTo>
                        <a:pt x="472698" y="2597"/>
                        <a:pt x="585061" y="357766"/>
                        <a:pt x="697424" y="712936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600"/>
                </a:p>
              </p:txBody>
            </p:sp>
          </p:grpSp>
        </p:grpSp>
        <p:cxnSp>
          <p:nvCxnSpPr>
            <p:cNvPr id="31" name="直線コネクタ 30"/>
            <p:cNvCxnSpPr/>
            <p:nvPr/>
          </p:nvCxnSpPr>
          <p:spPr>
            <a:xfrm>
              <a:off x="2955612" y="3434405"/>
              <a:ext cx="2661013" cy="22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2783935" y="3204090"/>
              <a:ext cx="28817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3004663" y="3923119"/>
              <a:ext cx="2661013" cy="22469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 flipH="1" flipV="1">
              <a:off x="2943349" y="2736995"/>
              <a:ext cx="12262" cy="119174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テキスト ボックス 35"/>
            <p:cNvSpPr txBox="1"/>
            <p:nvPr/>
          </p:nvSpPr>
          <p:spPr>
            <a:xfrm>
              <a:off x="1950067" y="3073705"/>
              <a:ext cx="10545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dirty="0" smtClean="0"/>
                <a:t>PVDD</a:t>
              </a:r>
              <a:endParaRPr kumimoji="1" lang="ja-JP" altLang="en-US" sz="16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278811" y="3837902"/>
              <a:ext cx="269817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 smtClean="0"/>
                <a:t>GAIN LEVEL=2</a:t>
              </a:r>
            </a:p>
            <a:p>
              <a:endParaRPr lang="en-US" altLang="ja-JP" sz="1600" dirty="0" smtClean="0"/>
            </a:p>
            <a:p>
              <a:r>
                <a:rPr lang="en-US" altLang="ja-JP" sz="1600" dirty="0" smtClean="0"/>
                <a:t>If PVDD was 14.4V, output</a:t>
              </a:r>
            </a:p>
            <a:p>
              <a:r>
                <a:rPr lang="en-US" altLang="ja-JP" sz="1600" dirty="0" smtClean="0"/>
                <a:t>Clips.</a:t>
              </a:r>
              <a:endParaRPr lang="en-US" altLang="ja-JP" sz="1600" dirty="0"/>
            </a:p>
          </p:txBody>
        </p:sp>
        <p:cxnSp>
          <p:nvCxnSpPr>
            <p:cNvPr id="41" name="直線コネクタ 40"/>
            <p:cNvCxnSpPr/>
            <p:nvPr/>
          </p:nvCxnSpPr>
          <p:spPr>
            <a:xfrm>
              <a:off x="2894299" y="2736995"/>
              <a:ext cx="28817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テキスト ボックス 41"/>
            <p:cNvSpPr txBox="1"/>
            <p:nvPr/>
          </p:nvSpPr>
          <p:spPr>
            <a:xfrm>
              <a:off x="2722620" y="2001546"/>
              <a:ext cx="45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 smtClean="0"/>
                <a:t>0V</a:t>
              </a:r>
              <a:endParaRPr kumimoji="1" lang="ja-JP" altLang="en-US" sz="16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2882035" y="3909816"/>
              <a:ext cx="45372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dirty="0" smtClean="0"/>
                <a:t>0V</a:t>
              </a:r>
              <a:endParaRPr kumimoji="1" lang="ja-JP" altLang="en-US" sz="1600" dirty="0"/>
            </a:p>
          </p:txBody>
        </p:sp>
        <p:sp>
          <p:nvSpPr>
            <p:cNvPr id="44" name="フリーフォーム 43"/>
            <p:cNvSpPr/>
            <p:nvPr/>
          </p:nvSpPr>
          <p:spPr>
            <a:xfrm>
              <a:off x="3458384" y="3208829"/>
              <a:ext cx="1765833" cy="1404320"/>
            </a:xfrm>
            <a:custGeom>
              <a:avLst/>
              <a:gdLst>
                <a:gd name="connsiteX0" fmla="*/ 0 w 2231756"/>
                <a:gd name="connsiteY0" fmla="*/ 976393 h 1937288"/>
                <a:gd name="connsiteX1" fmla="*/ 108489 w 2231756"/>
                <a:gd name="connsiteY1" fmla="*/ 309966 h 1937288"/>
                <a:gd name="connsiteX2" fmla="*/ 170482 w 2231756"/>
                <a:gd name="connsiteY2" fmla="*/ 15498 h 1937288"/>
                <a:gd name="connsiteX3" fmla="*/ 557939 w 2231756"/>
                <a:gd name="connsiteY3" fmla="*/ 15498 h 1937288"/>
                <a:gd name="connsiteX4" fmla="*/ 728421 w 2231756"/>
                <a:gd name="connsiteY4" fmla="*/ 991892 h 1937288"/>
                <a:gd name="connsiteX5" fmla="*/ 821411 w 2231756"/>
                <a:gd name="connsiteY5" fmla="*/ 1921790 h 1937288"/>
                <a:gd name="connsiteX6" fmla="*/ 1317356 w 2231756"/>
                <a:gd name="connsiteY6" fmla="*/ 1937288 h 1937288"/>
                <a:gd name="connsiteX7" fmla="*/ 1565329 w 2231756"/>
                <a:gd name="connsiteY7" fmla="*/ 0 h 1937288"/>
                <a:gd name="connsiteX8" fmla="*/ 1968285 w 2231756"/>
                <a:gd name="connsiteY8" fmla="*/ 0 h 1937288"/>
                <a:gd name="connsiteX9" fmla="*/ 2231756 w 2231756"/>
                <a:gd name="connsiteY9" fmla="*/ 1906292 h 193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31756" h="1937288">
                  <a:moveTo>
                    <a:pt x="0" y="976393"/>
                  </a:moveTo>
                  <a:lnTo>
                    <a:pt x="108489" y="309966"/>
                  </a:lnTo>
                  <a:lnTo>
                    <a:pt x="170482" y="15498"/>
                  </a:lnTo>
                  <a:lnTo>
                    <a:pt x="557939" y="15498"/>
                  </a:lnTo>
                  <a:lnTo>
                    <a:pt x="728421" y="991892"/>
                  </a:lnTo>
                  <a:lnTo>
                    <a:pt x="821411" y="1921790"/>
                  </a:lnTo>
                  <a:lnTo>
                    <a:pt x="1317356" y="1937288"/>
                  </a:lnTo>
                  <a:lnTo>
                    <a:pt x="1565329" y="0"/>
                  </a:lnTo>
                  <a:lnTo>
                    <a:pt x="1968285" y="0"/>
                  </a:lnTo>
                  <a:lnTo>
                    <a:pt x="2231756" y="1906292"/>
                  </a:lnTo>
                </a:path>
              </a:pathLst>
            </a:cu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1238831" y="3536711"/>
              <a:ext cx="1520578" cy="83099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600" dirty="0"/>
                <a:t>1</a:t>
              </a:r>
              <a:r>
                <a:rPr kumimoji="1" lang="en-US" altLang="ja-JP" sz="1600" dirty="0" smtClean="0"/>
                <a:t>5Vpeak</a:t>
              </a:r>
            </a:p>
            <a:p>
              <a:r>
                <a:rPr lang="en-US" altLang="ja-JP" sz="1600" dirty="0" smtClean="0"/>
                <a:t>When</a:t>
              </a:r>
            </a:p>
            <a:p>
              <a:r>
                <a:rPr kumimoji="1" lang="en-US" altLang="ja-JP" sz="1600" dirty="0" smtClean="0"/>
                <a:t>I2s in=0dBFS</a:t>
              </a:r>
              <a:endParaRPr kumimoji="1" lang="ja-JP" altLang="en-US" sz="1600" dirty="0"/>
            </a:p>
          </p:txBody>
        </p:sp>
      </p:grpSp>
      <p:sp>
        <p:nvSpPr>
          <p:cNvPr id="46" name="テキスト ボックス 45"/>
          <p:cNvSpPr txBox="1"/>
          <p:nvPr/>
        </p:nvSpPr>
        <p:spPr>
          <a:xfrm>
            <a:off x="641928" y="4840808"/>
            <a:ext cx="11144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u="sng" dirty="0" smtClean="0"/>
              <a:t>TAS6424L</a:t>
            </a:r>
          </a:p>
          <a:p>
            <a:r>
              <a:rPr kumimoji="1" lang="en-US" altLang="ja-JP" dirty="0" smtClean="0"/>
              <a:t>Q1</a:t>
            </a:r>
          </a:p>
          <a:p>
            <a:r>
              <a:rPr kumimoji="1" lang="en-US" altLang="ja-JP" dirty="0" smtClean="0"/>
              <a:t>Please let me know the meaning of Gain level2 = 15V/FS also Gain level1=7.5V/FS. </a:t>
            </a:r>
          </a:p>
          <a:p>
            <a:r>
              <a:rPr kumimoji="1" lang="en-US" altLang="ja-JP" dirty="0" smtClean="0"/>
              <a:t>Gain level2 t mean output is 15Vpeak </a:t>
            </a:r>
            <a:r>
              <a:rPr lang="en-US" altLang="ja-JP" dirty="0" smtClean="0"/>
              <a:t>regardless of PVDD?   ( In case i2s input=0dBFS and PVDD=12V</a:t>
            </a:r>
          </a:p>
          <a:p>
            <a:r>
              <a:rPr lang="en-US" altLang="ja-JP" dirty="0" smtClean="0"/>
              <a:t>output clips?) 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96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642" y="266997"/>
            <a:ext cx="6720019" cy="404193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2756855" y="2529993"/>
            <a:ext cx="6185667" cy="3371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51642" y="4308927"/>
            <a:ext cx="110905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u="sng" dirty="0" smtClean="0"/>
              <a:t>TAS5756M</a:t>
            </a:r>
          </a:p>
          <a:p>
            <a:r>
              <a:rPr kumimoji="1" lang="en-US" altLang="ja-JP" dirty="0" smtClean="0"/>
              <a:t>Q2</a:t>
            </a:r>
          </a:p>
          <a:p>
            <a:r>
              <a:rPr kumimoji="1" lang="en-US" altLang="ja-JP" dirty="0" smtClean="0"/>
              <a:t>Please let me know the meaning of </a:t>
            </a:r>
            <a:r>
              <a:rPr lang="en-US" altLang="ja-JP" dirty="0" smtClean="0"/>
              <a:t>S</a:t>
            </a:r>
            <a:r>
              <a:rPr kumimoji="1" lang="en-US" altLang="ja-JP" dirty="0" smtClean="0"/>
              <a:t>PK_GAIN,  20dBV or 26dBV.</a:t>
            </a:r>
          </a:p>
          <a:p>
            <a:r>
              <a:rPr lang="en-US" altLang="ja-JP" dirty="0" smtClean="0"/>
              <a:t>For example, “ 20dBV”  mean  10Vrms (0dBV=1Vrms) at i2s input=0dBFS ?</a:t>
            </a:r>
            <a:endParaRPr kumimoji="1" lang="en-US" altLang="ja-JP" dirty="0" smtClean="0"/>
          </a:p>
          <a:p>
            <a:r>
              <a:rPr lang="en-US" altLang="ja-JP" dirty="0" smtClean="0"/>
              <a:t>Q3</a:t>
            </a:r>
          </a:p>
          <a:p>
            <a:r>
              <a:rPr lang="en-US" altLang="ja-JP" dirty="0" smtClean="0"/>
              <a:t>For SPK_GAIN=20dBV, </a:t>
            </a:r>
            <a:r>
              <a:rPr lang="en-US" altLang="ja-JP" dirty="0" err="1" smtClean="0"/>
              <a:t>Pvdd</a:t>
            </a:r>
            <a:r>
              <a:rPr lang="en-US" altLang="ja-JP" dirty="0" smtClean="0"/>
              <a:t>=12V, </a:t>
            </a:r>
            <a:r>
              <a:rPr lang="en-US" altLang="ja-JP" dirty="0" err="1" smtClean="0"/>
              <a:t>Rspk</a:t>
            </a:r>
            <a:r>
              <a:rPr lang="en-US" altLang="ja-JP" dirty="0" smtClean="0"/>
              <a:t>=8ohm,non-clip(0.1%) and Po(</a:t>
            </a:r>
            <a:r>
              <a:rPr lang="en-US" altLang="ja-JP" dirty="0" err="1" smtClean="0"/>
              <a:t>spk</a:t>
            </a:r>
            <a:r>
              <a:rPr lang="en-US" altLang="ja-JP" dirty="0" smtClean="0"/>
              <a:t>)= 20W…</a:t>
            </a:r>
          </a:p>
          <a:p>
            <a:r>
              <a:rPr kumimoji="1" lang="en-US" altLang="ja-JP" dirty="0" smtClean="0"/>
              <a:t>Vo should be 12.65Vrms so, i2s input </a:t>
            </a:r>
            <a:r>
              <a:rPr lang="en-US" altLang="ja-JP" dirty="0" smtClean="0"/>
              <a:t>should be</a:t>
            </a:r>
            <a:r>
              <a:rPr kumimoji="1" lang="en-US" altLang="ja-JP" dirty="0" smtClean="0"/>
              <a:t> -2~3dBFS , is it wrong?</a:t>
            </a:r>
          </a:p>
        </p:txBody>
      </p:sp>
    </p:spTree>
    <p:extLst>
      <p:ext uri="{BB962C8B-B14F-4D97-AF65-F5344CB8AC3E}">
        <p14:creationId xmlns:p14="http://schemas.microsoft.com/office/powerpoint/2010/main" val="1011002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128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Shibatani Kanji</dc:creator>
  <cp:lastModifiedBy>Shibatani Kanji</cp:lastModifiedBy>
  <cp:revision>11</cp:revision>
  <dcterms:created xsi:type="dcterms:W3CDTF">2019-07-26T02:14:50Z</dcterms:created>
  <dcterms:modified xsi:type="dcterms:W3CDTF">2019-07-26T03:44:57Z</dcterms:modified>
</cp:coreProperties>
</file>