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7" r:id="rId4"/>
    <p:sldMasterId id="2147484277" r:id="rId5"/>
    <p:sldMasterId id="2147484340" r:id="rId6"/>
    <p:sldMasterId id="2147484646" r:id="rId7"/>
    <p:sldMasterId id="2147485965" r:id="rId8"/>
    <p:sldMasterId id="2147485978" r:id="rId9"/>
    <p:sldMasterId id="2147486183" r:id="rId10"/>
  </p:sldMasterIdLst>
  <p:notesMasterIdLst>
    <p:notesMasterId r:id="rId18"/>
  </p:notesMasterIdLst>
  <p:handoutMasterIdLst>
    <p:handoutMasterId r:id="rId19"/>
  </p:handoutMasterIdLst>
  <p:sldIdLst>
    <p:sldId id="1250" r:id="rId11"/>
    <p:sldId id="1322" r:id="rId12"/>
    <p:sldId id="1319" r:id="rId13"/>
    <p:sldId id="1318" r:id="rId14"/>
    <p:sldId id="1323" r:id="rId15"/>
    <p:sldId id="1320" r:id="rId16"/>
    <p:sldId id="1317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Font typeface="Wingdings" pitchFamily="2" charset="2"/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C80"/>
    <a:srgbClr val="6666FF"/>
    <a:srgbClr val="9999FF"/>
    <a:srgbClr val="E1F0FB"/>
    <a:srgbClr val="9966FF"/>
    <a:srgbClr val="EF6663"/>
    <a:srgbClr val="EC4E4A"/>
    <a:srgbClr val="F790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4" autoAdjust="0"/>
    <p:restoredTop sz="92806" autoAdjust="0"/>
  </p:normalViewPr>
  <p:slideViewPr>
    <p:cSldViewPr snapToGrid="0">
      <p:cViewPr varScale="1">
        <p:scale>
          <a:sx n="83" d="100"/>
          <a:sy n="83" d="100"/>
        </p:scale>
        <p:origin x="-90" y="-486"/>
      </p:cViewPr>
      <p:guideLst>
        <p:guide orient="horz" pos="605"/>
        <p:guide pos="2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2760" y="-1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DEE8FBF-490A-45C2-9D3B-CA3CC951ADD6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20AABAD-CC86-48D3-A808-13AD0D9C4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12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82" tIns="46141" rIns="92282" bIns="46141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82" tIns="46141" rIns="92282" bIns="46141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82" tIns="46141" rIns="92282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82" tIns="46141" rIns="92282" bIns="46141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82" tIns="46141" rIns="92282" bIns="46141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fld id="{A0771B87-804F-49DD-84CE-5D133C873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41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3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8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5.jpe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5.jpe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eg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15D9D-EC82-425A-9150-0A20152AB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3556AF9F-7754-4167-BAFE-C0E5C6A84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7C06BE49-BC1B-4092-A378-040817675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89619748-D391-4CDD-8CEE-C800404B7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55376EFB-D303-4FE8-BF38-D4B2BBCF6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152066A0-9F18-486A-AEF8-67A8D3B01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57300"/>
            <a:ext cx="8458200" cy="2166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576638"/>
            <a:ext cx="8458200" cy="2166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42900" y="1257300"/>
            <a:ext cx="8458200" cy="448627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CE40FAB7-63F4-4015-9B56-5B4078A63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E5CCC07E-52CE-411B-BFA4-641BABA4A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4EA4F777-0220-4855-B1EB-F3D7B6127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185863"/>
            <a:ext cx="8467725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F2D6E-7C45-4583-8CA3-760E04AB1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3D58501E-C55A-490D-BE5A-136E96FF4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16249093-D1C9-4DF8-A8EF-FB6F57E10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AE71341B-A0EE-4194-9100-D1D8307F5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EFBC2E58-4BCC-4792-BD56-05C4A8C6C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CCCF2C85-9A18-42BB-B5A5-E850B7B85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7BCE4F23-754A-411D-BD10-B5D6A1DC5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019BE9B8-0FF9-4DB7-8573-ACFECD98C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8931A53A-1136-4FAD-A794-700982FCF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248150"/>
            <a:ext cx="8462963" cy="636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438626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6289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50069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638925"/>
            <a:ext cx="2133600" cy="2063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74913" y="6638925"/>
            <a:ext cx="4164012" cy="204788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42100" y="6638925"/>
            <a:ext cx="2133600" cy="2063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129D94FC-966D-4118-B9CB-6236462F2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500313" y="6038850"/>
            <a:ext cx="4135437" cy="2952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F0BF628-181A-4C68-A76A-D727BCB7B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248150"/>
            <a:ext cx="8462963" cy="636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438626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6289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50069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638925"/>
            <a:ext cx="2133600" cy="20637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74913" y="6638925"/>
            <a:ext cx="4164012" cy="204788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42100" y="6638925"/>
            <a:ext cx="2133600" cy="20637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DA26460-D85E-47EE-B523-2A605079A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7" name="Picture 10" descr="ti_stk_2c_pos_rg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500313" y="6038850"/>
            <a:ext cx="4135437" cy="2952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C5E9879F-DE6F-4B8C-91D4-B9DBDA189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51DA255D-8788-42F7-9A88-6EE67BAC5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CDA77488-E9DE-4493-8398-708BAF3E2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B0E26876-0DDD-421D-BD3B-486798C90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EE9CE702-4036-40EC-9B58-2B20E767C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7BA28CF1-5158-4580-B984-4EE85798A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D6602978-D0DA-4E5B-90A0-C6E6B636C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E448C62A-24BD-4C43-B7F4-272F74028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E09B3507-89D9-458D-86CE-F4C85EE21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55AC6AC2-98E5-4DA7-9059-1C9DF8268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E5457-8477-4D7F-8B12-B4A7DDF5B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248150"/>
            <a:ext cx="8462963" cy="636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438626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6289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50069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638925"/>
            <a:ext cx="2133600" cy="2063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642100" y="6638925"/>
            <a:ext cx="2133600" cy="2063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46EFA498-FAED-4E4B-BBCC-E9227CF99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7" name="Picture 27" descr="1c_revBlack_rgb_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5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9" name="Rectangle 2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10" name="Picture 29" descr="ti_stk_2c_pos_rgb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4"/>
          <p:cNvSpPr txBox="1">
            <a:spLocks noChangeArrowheads="1"/>
          </p:cNvSpPr>
          <p:nvPr userDrawn="1"/>
        </p:nvSpPr>
        <p:spPr bwMode="auto">
          <a:xfrm>
            <a:off x="381000" y="64214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 charset="0"/>
              </a:defRPr>
            </a:lvl1pPr>
          </a:lstStyle>
          <a:p>
            <a:pPr eaLnBrk="1" hangingPunct="1">
              <a:buFontTx/>
              <a:buNone/>
              <a:defRPr/>
            </a:pPr>
            <a:r>
              <a:rPr lang="en-US" b="0" smtClean="0"/>
              <a:t>August 2010</a:t>
            </a:r>
            <a:endParaRPr lang="en-US" b="0" dirty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397125" y="6396038"/>
            <a:ext cx="4152900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ctr">
              <a:defRPr sz="800">
                <a:solidFill>
                  <a:srgbClr val="000000"/>
                </a:solidFill>
                <a:latin typeface="Arial" charset="0"/>
              </a:defRPr>
            </a:lvl1pPr>
          </a:lstStyle>
          <a:p>
            <a:pPr eaLnBrk="1" hangingPunct="1">
              <a:buFontTx/>
              <a:buNone/>
              <a:defRPr/>
            </a:pPr>
            <a:r>
              <a:rPr lang="en-US" b="0" smtClean="0"/>
              <a:t>TI Confidential Information – NDA Restrictions </a:t>
            </a:r>
            <a:endParaRPr lang="en-US" b="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43C3E4-03FC-4A86-9917-97686CBFE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7" name="Picture 10" descr="ti_stk_2c_pos_rg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F352F512-19D7-4058-B82B-558A5F9DB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7BD9F407-EE44-40E3-80C2-68C2B6C2D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89200" y="6038850"/>
            <a:ext cx="4144963" cy="295275"/>
          </a:xfrm>
          <a:prstGeom prst="rect">
            <a:avLst/>
          </a:prstGeom>
        </p:spPr>
        <p:txBody>
          <a:bodyPr/>
          <a:lstStyle>
            <a:lvl1pPr eaLnBrk="1" hangingPunct="1">
              <a:buFontTx/>
              <a:buNone/>
              <a:defRPr sz="1800" b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10276816-6612-4113-8BD5-EDFA74EF7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A83639E6-4562-49B6-8248-60B8CD0FC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6E3E27CF-81EB-42AC-9331-A3E4E0BB5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FA618807-497D-44FD-A295-C189D3B77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F3119BA1-3978-4A99-9695-40BA25FC5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501338BD-ACD7-4AC6-BB5D-329881F93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Blac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248150"/>
            <a:ext cx="8462963" cy="636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438626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6289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50069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638925"/>
            <a:ext cx="2133600" cy="206375"/>
          </a:xfr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74913" y="6638925"/>
            <a:ext cx="4164012" cy="204788"/>
          </a:xfr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42100" y="6638925"/>
            <a:ext cx="2133600" cy="206375"/>
          </a:xfr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EF0E695-91B3-4B78-BF6C-A235DA60A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89200" y="6038850"/>
            <a:ext cx="4144963" cy="295275"/>
          </a:xfrm>
          <a:prstGeom prst="rect">
            <a:avLst/>
          </a:prstGeom>
        </p:spPr>
        <p:txBody>
          <a:bodyPr/>
          <a:lstStyle>
            <a:lvl1pPr eaLnBrk="1" hangingPunct="1">
              <a:buFontTx/>
              <a:buNone/>
              <a:defRPr sz="1800" b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B11C67CA-603D-425F-B3E0-567B1061B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2823A4F6-5D9C-4BE5-807E-0B1FE4287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CBA03424-B002-4E23-8A63-B72DC5D24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08C2E4EB-519F-4870-A0AE-2FAB154E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FDD6C1C7-A289-47B1-BFF5-40A12B159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683F0D47-60A4-4FD7-8CC2-1C444A1DA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0196522C-3DDF-4C90-8B05-07A063258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80D3CD67-F360-401E-9399-8672C21AA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CF377120-AFF3-42E4-8D87-137CA6590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C4D9E2B3-87DE-4163-8602-3CE46A174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500313" y="6038850"/>
            <a:ext cx="4135437" cy="2952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C2DFE2-81F2-4309-9FE5-8DBDECE192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88A59E63-40DA-4264-8F1F-530E75820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F96A2CA3-E154-4ADB-8B3B-D28C2DC9F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>
                <a:ea typeface="+mn-ea"/>
              </a:defRPr>
            </a:lvl1pPr>
          </a:lstStyle>
          <a:p>
            <a:pPr>
              <a:defRPr/>
            </a:pPr>
            <a:fld id="{3B48F9EA-0AF5-4BA1-88B5-376DC842E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142875"/>
            <a:ext cx="8458200" cy="814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642100" y="6078538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C9868-9BB7-4173-A295-64BD5C11A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D550D52E-55D6-4D95-8AFB-471B00660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"/>
            <a:ext cx="8229600" cy="7078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8954"/>
            <a:ext cx="8229600" cy="501721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FB69DECD-2221-4248-8C98-24106A704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/>
          <p:cNvSpPr>
            <a:spLocks noChangeArrowheads="1"/>
          </p:cNvSpPr>
          <p:nvPr userDrawn="1"/>
        </p:nvSpPr>
        <p:spPr bwMode="auto">
          <a:xfrm>
            <a:off x="342900" y="6388100"/>
            <a:ext cx="8458200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541108"/>
            <a:ext cx="7772400" cy="1362075"/>
          </a:xfrm>
        </p:spPr>
        <p:txBody>
          <a:bodyPr/>
          <a:lstStyle>
            <a:lvl1pPr algn="l">
              <a:defRPr sz="4000" b="1" cap="none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1EEA1BE-AEDE-446A-80AC-AF087142E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6823EBCD-D608-4C10-AF07-DDF5E07FA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50B9BB47-2F49-4DC7-AE44-1A5392C1B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9C7838CA-1B16-4303-B5D1-59B0C8F19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Whit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7" name="Picture 10" descr="ti_stk_2c_pos_rg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500313" y="6038850"/>
            <a:ext cx="4135437" cy="29527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F5898B61-4C4D-4901-AD42-C10EDE140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16751207-92C6-41A2-A776-B347C160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3F948821-BDAE-4794-8830-4FC9099F4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A3C78F25-739A-4BB7-B9DB-221E6BD5E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450875DE-CCCB-4CB9-9A36-CB4CF4312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433AB9C4-E245-4ED2-BF44-2BC96B484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089400"/>
            <a:ext cx="8462963" cy="63658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 lIns="91388" tIns="45694" rIns="91388" bIns="45694" anchor="ctr"/>
          <a:lstStyle/>
          <a:p>
            <a:pPr defTabSz="912813"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1325" y="422751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338138" y="2133600"/>
            <a:ext cx="8458200" cy="1466850"/>
          </a:xfrm>
          <a:prstGeom prst="rect">
            <a:avLst/>
          </a:prstGeom>
          <a:noFill/>
          <a:ln>
            <a:noFill/>
          </a:ln>
          <a:extLst/>
        </p:spPr>
        <p:txBody>
          <a:bodyPr lIns="91362" tIns="45682" rIns="91362" bIns="45682"/>
          <a:lstStyle>
            <a:lvl1pPr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sz="320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42900" y="4772025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2" tIns="45682" rIns="91362" bIns="45682"/>
          <a:lstStyle/>
          <a:p>
            <a:pPr defTabSz="912813" eaLnBrk="1" hangingPunct="1">
              <a:spcBef>
                <a:spcPct val="20000"/>
              </a:spcBef>
              <a:buFontTx/>
              <a:buNone/>
              <a:defRPr/>
            </a:pP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6" name="Text Placeholder 14"/>
          <p:cNvSpPr>
            <a:spLocks noGrp="1"/>
          </p:cNvSpPr>
          <p:nvPr>
            <p:ph idx="1"/>
          </p:nvPr>
        </p:nvSpPr>
        <p:spPr>
          <a:xfrm>
            <a:off x="447473" y="1697477"/>
            <a:ext cx="8229600" cy="234923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4"/>
          <p:cNvSpPr>
            <a:spLocks noGrp="1"/>
          </p:cNvSpPr>
          <p:nvPr>
            <p:ph idx="13"/>
          </p:nvPr>
        </p:nvSpPr>
        <p:spPr>
          <a:xfrm>
            <a:off x="415048" y="4776281"/>
            <a:ext cx="8229600" cy="1650462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CAB6D45C-D2E5-41C8-8E81-666E77FD7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/>
          <p:cNvSpPr>
            <a:spLocks noChangeArrowheads="1"/>
          </p:cNvSpPr>
          <p:nvPr userDrawn="1"/>
        </p:nvSpPr>
        <p:spPr bwMode="auto">
          <a:xfrm>
            <a:off x="342900" y="6388100"/>
            <a:ext cx="8458200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541108"/>
            <a:ext cx="7772400" cy="1362075"/>
          </a:xfrm>
        </p:spPr>
        <p:txBody>
          <a:bodyPr/>
          <a:lstStyle>
            <a:lvl1pPr algn="l">
              <a:defRPr sz="4000" b="1" cap="none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 eaLnBrk="0" hangingPunct="0">
              <a:buFont typeface="Wingdings" pitchFamily="2" charset="2"/>
              <a:buNone/>
              <a:defRPr sz="8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C6AD30F-5406-4326-87C1-391145C38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2900" y="4089400"/>
            <a:ext cx="8462963" cy="63658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 lIns="91388" tIns="45694" rIns="91388" bIns="45694" anchor="ctr"/>
          <a:lstStyle/>
          <a:p>
            <a:pPr defTabSz="912813"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" name="Picture 8" descr="1c_revBlack_rgb_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1325" y="4227513"/>
            <a:ext cx="140811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338138" y="2133600"/>
            <a:ext cx="8458200" cy="1466850"/>
          </a:xfrm>
          <a:prstGeom prst="rect">
            <a:avLst/>
          </a:prstGeom>
          <a:noFill/>
          <a:ln>
            <a:noFill/>
          </a:ln>
          <a:extLst/>
        </p:spPr>
        <p:txBody>
          <a:bodyPr lIns="91362" tIns="45682" rIns="91362" bIns="45682"/>
          <a:lstStyle>
            <a:lvl1pPr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12813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sz="320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42900" y="4772025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2" tIns="45682" rIns="91362" bIns="45682"/>
          <a:lstStyle/>
          <a:p>
            <a:pPr defTabSz="912813" eaLnBrk="1" hangingPunct="1">
              <a:spcBef>
                <a:spcPct val="20000"/>
              </a:spcBef>
              <a:buFontTx/>
              <a:buNone/>
              <a:defRPr/>
            </a:pP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6" name="Text Placeholder 14"/>
          <p:cNvSpPr>
            <a:spLocks noGrp="1"/>
          </p:cNvSpPr>
          <p:nvPr>
            <p:ph idx="1"/>
          </p:nvPr>
        </p:nvSpPr>
        <p:spPr>
          <a:xfrm>
            <a:off x="447473" y="1697477"/>
            <a:ext cx="8229600" cy="234923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4"/>
          <p:cNvSpPr>
            <a:spLocks noGrp="1"/>
          </p:cNvSpPr>
          <p:nvPr>
            <p:ph idx="13"/>
          </p:nvPr>
        </p:nvSpPr>
        <p:spPr>
          <a:xfrm>
            <a:off x="415048" y="4776281"/>
            <a:ext cx="8229600" cy="1650462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02292E80-C39F-4E77-8F1D-249E260F8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843DE500-4549-418A-96FC-DD237F285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400800" y="0"/>
            <a:ext cx="2743200" cy="261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100" b="0" smtClean="0">
                <a:solidFill>
                  <a:srgbClr val="FF0000"/>
                </a:solidFill>
              </a:rPr>
              <a:t>MSP430 | Ultra-Low Power is in our DNA</a:t>
            </a:r>
            <a:endParaRPr lang="en-US" sz="1800" b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buFont typeface="Wingdings" pitchFamily="2" charset="2"/>
              <a:buNone/>
              <a:defRPr b="1"/>
            </a:lvl1pPr>
          </a:lstStyle>
          <a:p>
            <a:pPr>
              <a:defRPr/>
            </a:pPr>
            <a:fld id="{491520AF-1984-48B6-B684-95BCF5FF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image" Target="../media/image3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image" Target="../media/image5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image" Target="../media/image5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i_stk_2c_pos_rgb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08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buFontTx/>
              <a:buNone/>
              <a:defRPr sz="8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22108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buFontTx/>
              <a:buNone/>
              <a:defRPr sz="8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22108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8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E7C10AFE-483D-4D24-BEA3-0B16A92EA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buFontTx/>
              <a:buNone/>
              <a:defRPr/>
            </a:pPr>
            <a:endParaRPr lang="en-US" sz="1000" b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56" r:id="rId1"/>
    <p:sldLayoutId id="2147488457" r:id="rId2"/>
    <p:sldLayoutId id="2147488458" r:id="rId3"/>
    <p:sldLayoutId id="2147488459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89200" y="6038850"/>
            <a:ext cx="4144963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64383561-5C88-4AAE-AEF1-20BD667F8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3080" name="Picture 8" descr="ti_stk_2c_pos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460" r:id="rId1"/>
    <p:sldLayoutId id="2147488461" r:id="rId2"/>
    <p:sldLayoutId id="2147488462" r:id="rId3"/>
    <p:sldLayoutId id="2147488463" r:id="rId4"/>
    <p:sldLayoutId id="2147488464" r:id="rId5"/>
    <p:sldLayoutId id="2147488465" r:id="rId6"/>
    <p:sldLayoutId id="2147488466" r:id="rId7"/>
    <p:sldLayoutId id="2147488467" r:id="rId8"/>
    <p:sldLayoutId id="2147488468" r:id="rId9"/>
    <p:sldLayoutId id="2147488469" r:id="rId10"/>
    <p:sldLayoutId id="2147488470" r:id="rId11"/>
    <p:sldLayoutId id="2147488471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0713" y="6435725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DCCC9D9-3271-4AE5-936F-B8C18BDE7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1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  <a:ea typeface="MS PGothic" pitchFamily="34" charset="-128"/>
            </a:endParaRPr>
          </a:p>
        </p:txBody>
      </p:sp>
      <p:pic>
        <p:nvPicPr>
          <p:cNvPr id="4102" name="Picture 30" descr="ti_stk_2c_pos_rgb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Footer Placeholder 2"/>
          <p:cNvSpPr txBox="1">
            <a:spLocks noGrp="1"/>
          </p:cNvSpPr>
          <p:nvPr userDrawn="1"/>
        </p:nvSpPr>
        <p:spPr bwMode="auto">
          <a:xfrm>
            <a:off x="3089275" y="6457950"/>
            <a:ext cx="2895600" cy="2063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sz="800" b="0" smtClean="0">
                <a:solidFill>
                  <a:srgbClr val="000000"/>
                </a:solidFill>
              </a:rPr>
              <a:t>TI Private– Strictly Private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72" r:id="rId1"/>
    <p:sldLayoutId id="2147488473" r:id="rId2"/>
    <p:sldLayoutId id="2147488474" r:id="rId3"/>
    <p:sldLayoutId id="2147488475" r:id="rId4"/>
    <p:sldLayoutId id="2147488476" r:id="rId5"/>
    <p:sldLayoutId id="2147488477" r:id="rId6"/>
    <p:sldLayoutId id="2147488478" r:id="rId7"/>
    <p:sldLayoutId id="2147488479" r:id="rId8"/>
    <p:sldLayoutId id="2147488480" r:id="rId9"/>
    <p:sldLayoutId id="2147488481" r:id="rId10"/>
    <p:sldLayoutId id="214748848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9pPr>
    </p:titleStyle>
    <p:bodyStyle>
      <a:lvl1pPr marL="227013" indent="-227013" algn="l" rtl="0" eaLnBrk="0" fontAlgn="base" hangingPunct="0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89200" y="6038850"/>
            <a:ext cx="4144963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8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1B9B6B66-E323-43EB-A44A-5480693BD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5128" name="Picture 8" descr="ti_stk_2c_pos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483" r:id="rId1"/>
    <p:sldLayoutId id="2147488484" r:id="rId2"/>
    <p:sldLayoutId id="2147488485" r:id="rId3"/>
    <p:sldLayoutId id="2147488486" r:id="rId4"/>
    <p:sldLayoutId id="2147488487" r:id="rId5"/>
    <p:sldLayoutId id="2147488488" r:id="rId6"/>
    <p:sldLayoutId id="2147488489" r:id="rId7"/>
    <p:sldLayoutId id="2147488490" r:id="rId8"/>
    <p:sldLayoutId id="2147488491" r:id="rId9"/>
    <p:sldLayoutId id="2147488492" r:id="rId10"/>
    <p:sldLayoutId id="2147488493" r:id="rId11"/>
    <p:sldLayoutId id="214748849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800" b="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800" b="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794C9582-034E-44F7-8E12-EECE0DDA2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8199" name="Picture 8" descr="ti_stk_2c_pos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Rectangle 19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8201" name="Picture 30" descr="ti_stk_2c_pos_rgb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519" r:id="rId1"/>
    <p:sldLayoutId id="2147488520" r:id="rId2"/>
    <p:sldLayoutId id="2147488521" r:id="rId3"/>
    <p:sldLayoutId id="2147488522" r:id="rId4"/>
    <p:sldLayoutId id="2147488523" r:id="rId5"/>
    <p:sldLayoutId id="2147488524" r:id="rId6"/>
    <p:sldLayoutId id="2147488525" r:id="rId7"/>
    <p:sldLayoutId id="2147488526" r:id="rId8"/>
    <p:sldLayoutId id="2147488527" r:id="rId9"/>
    <p:sldLayoutId id="2147488528" r:id="rId10"/>
    <p:sldLayoutId id="2147488529" r:id="rId11"/>
    <p:sldLayoutId id="214748853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0713" y="6435725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8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96E35FF4-215E-4B6E-ACE4-70092BDD1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  <a:ea typeface="MS PGothic" pitchFamily="34" charset="-128"/>
            </a:endParaRPr>
          </a:p>
        </p:txBody>
      </p:sp>
      <p:pic>
        <p:nvPicPr>
          <p:cNvPr id="9222" name="Picture 30" descr="ti_stk_2c_pos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531" r:id="rId1"/>
    <p:sldLayoutId id="2147488532" r:id="rId2"/>
    <p:sldLayoutId id="2147488533" r:id="rId3"/>
    <p:sldLayoutId id="2147488534" r:id="rId4"/>
    <p:sldLayoutId id="2147488535" r:id="rId5"/>
    <p:sldLayoutId id="2147488536" r:id="rId6"/>
    <p:sldLayoutId id="2147488537" r:id="rId7"/>
    <p:sldLayoutId id="2147488538" r:id="rId8"/>
    <p:sldLayoutId id="2147488539" r:id="rId9"/>
    <p:sldLayoutId id="2147488540" r:id="rId10"/>
    <p:sldLayoutId id="2147488541" r:id="rId11"/>
    <p:sldLayoutId id="214748854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ヒラギノ角ゴ Pro W3"/>
          <a:cs typeface="ヒラギノ角ゴ Pro W3"/>
        </a:defRPr>
      </a:lvl9pPr>
    </p:titleStyle>
    <p:bodyStyle>
      <a:lvl1pPr marL="227013" indent="-227013" algn="l" rtl="0" eaLnBrk="0" fontAlgn="base" hangingPunct="0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88"/>
            <a:ext cx="82296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62075"/>
            <a:ext cx="8229600" cy="476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0240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800" b="0"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2010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0240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800" b="1"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TI Confidential - Internal Only</a:t>
            </a: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92875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800" b="0"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F4F9A06-D155-4E5B-BB03-A08FC8E26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Rectangle 17"/>
          <p:cNvSpPr>
            <a:spLocks noChangeArrowheads="1"/>
          </p:cNvSpPr>
          <p:nvPr userDrawn="1"/>
        </p:nvSpPr>
        <p:spPr bwMode="auto">
          <a:xfrm>
            <a:off x="342900" y="6388100"/>
            <a:ext cx="8458200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en-US" sz="1800" b="0">
              <a:solidFill>
                <a:srgbClr val="000000"/>
              </a:solidFill>
            </a:endParaRPr>
          </a:p>
        </p:txBody>
      </p:sp>
      <p:pic>
        <p:nvPicPr>
          <p:cNvPr id="10248" name="Picture 18" descr="logo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451600" y="6437313"/>
            <a:ext cx="14351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543" r:id="rId1"/>
    <p:sldLayoutId id="2147488544" r:id="rId2"/>
    <p:sldLayoutId id="2147488545" r:id="rId3"/>
    <p:sldLayoutId id="2147488546" r:id="rId4"/>
    <p:sldLayoutId id="2147488547" r:id="rId5"/>
    <p:sldLayoutId id="2147488548" r:id="rId6"/>
    <p:sldLayoutId id="2147488549" r:id="rId7"/>
    <p:sldLayoutId id="2147488550" r:id="rId8"/>
    <p:sldLayoutId id="2147488551" r:id="rId9"/>
    <p:sldLayoutId id="2147488552" r:id="rId10"/>
    <p:sldLayoutId id="2147488553" r:id="rId11"/>
    <p:sldLayoutId id="2147488554" r:id="rId12"/>
    <p:sldLayoutId id="2147488555" r:id="rId13"/>
    <p:sldLayoutId id="2147488556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3"/>
          <p:cNvSpPr>
            <a:spLocks noGrp="1"/>
          </p:cNvSpPr>
          <p:nvPr>
            <p:ph type="ctrTitle"/>
          </p:nvPr>
        </p:nvSpPr>
        <p:spPr>
          <a:xfrm>
            <a:off x="228600" y="893763"/>
            <a:ext cx="8458200" cy="2557462"/>
          </a:xfrm>
        </p:spPr>
        <p:txBody>
          <a:bodyPr/>
          <a:lstStyle/>
          <a:p>
            <a:r>
              <a:rPr lang="en-US" sz="5400" dirty="0" smtClean="0"/>
              <a:t>ISO15693 Analysis</a:t>
            </a:r>
          </a:p>
        </p:txBody>
      </p:sp>
      <p:sp>
        <p:nvSpPr>
          <p:cNvPr id="124931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Erick Macias</a:t>
            </a:r>
          </a:p>
        </p:txBody>
      </p:sp>
      <p:sp>
        <p:nvSpPr>
          <p:cNvPr id="124934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TI Confidential - Internal Only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Problem Overview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6669" y="1063869"/>
            <a:ext cx="78867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ISO15693 Read Inventory:</a:t>
            </a:r>
            <a:endParaRPr lang="en-US" b="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b="0" dirty="0" smtClean="0"/>
              <a:t>   2 extra dummy bytes were read through the SPI interface from the TRF796x.</a:t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endParaRPr lang="en-US" sz="2000" b="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b="0" dirty="0" smtClean="0"/>
              <a:t>  The problem was successfully recreated on the TRF7961 EVM as shown in the next slide. </a:t>
            </a:r>
          </a:p>
          <a:p>
            <a:pPr lvl="1"/>
            <a:r>
              <a:rPr lang="en-US" sz="2000" b="0" dirty="0" smtClean="0"/>
              <a:t> </a:t>
            </a:r>
            <a:endParaRPr lang="en-US" sz="2000" b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0958" y="2039923"/>
            <a:ext cx="4696558" cy="333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Original ISO15693 Read Inventory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29032"/>
          <a:stretch>
            <a:fillRect/>
          </a:stretch>
        </p:blipFill>
        <p:spPr bwMode="auto">
          <a:xfrm>
            <a:off x="227990" y="979536"/>
            <a:ext cx="8775333" cy="501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eft-Right Arrow 4"/>
          <p:cNvSpPr/>
          <p:nvPr/>
        </p:nvSpPr>
        <p:spPr>
          <a:xfrm>
            <a:off x="6520615" y="2034818"/>
            <a:ext cx="1163857" cy="527539"/>
          </a:xfrm>
          <a:prstGeom prst="leftRigh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800" dirty="0" smtClean="0"/>
              <a:t>Extra 2 0’s</a:t>
            </a:r>
            <a:endParaRPr lang="en-US" sz="800" dirty="0"/>
          </a:p>
        </p:txBody>
      </p:sp>
      <p:sp>
        <p:nvSpPr>
          <p:cNvPr id="8" name="Right Arrow 7"/>
          <p:cNvSpPr/>
          <p:nvPr/>
        </p:nvSpPr>
        <p:spPr bwMode="auto">
          <a:xfrm>
            <a:off x="5407270" y="1222150"/>
            <a:ext cx="1055077" cy="489109"/>
          </a:xfrm>
          <a:prstGeom prst="rightArrow">
            <a:avLst/>
          </a:prstGeom>
          <a:solidFill>
            <a:schemeClr val="tx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 smtClean="0">
                <a:solidFill>
                  <a:schemeClr val="bg1"/>
                </a:solidFill>
              </a:rPr>
              <a:t>Root Cause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146" y="870438"/>
            <a:ext cx="8247185" cy="522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Modified ISO15693 Read Inventory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 bwMode="auto">
          <a:xfrm>
            <a:off x="5873264" y="1160606"/>
            <a:ext cx="1292443" cy="489109"/>
          </a:xfrm>
          <a:prstGeom prst="rightArrow">
            <a:avLst/>
          </a:prstGeom>
          <a:solidFill>
            <a:schemeClr val="tx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 smtClean="0">
                <a:solidFill>
                  <a:schemeClr val="bg1"/>
                </a:solidFill>
              </a:rPr>
              <a:t>Modified </a:t>
            </a:r>
            <a:r>
              <a:rPr lang="en-US" sz="1000" dirty="0" err="1" smtClean="0">
                <a:solidFill>
                  <a:schemeClr val="bg1"/>
                </a:solidFill>
              </a:rPr>
              <a:t>SPI.c</a:t>
            </a:r>
            <a:endParaRPr lang="en-US" sz="1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Required Changes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6669" y="1063869"/>
            <a:ext cx="78867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dirty="0" err="1" smtClean="0"/>
              <a:t>SPI.c</a:t>
            </a:r>
            <a:r>
              <a:rPr lang="en-US" dirty="0" smtClean="0"/>
              <a:t> modifications</a:t>
            </a:r>
            <a:r>
              <a:rPr lang="en-US" b="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0" dirty="0" smtClean="0"/>
              <a:t>  Remove the reading of extra 2 bytes in </a:t>
            </a:r>
            <a:r>
              <a:rPr lang="en-US" sz="2000" b="0" dirty="0" err="1" smtClean="0"/>
              <a:t>SpiReadCont</a:t>
            </a:r>
            <a:r>
              <a:rPr lang="en-US" sz="2000" b="0" dirty="0" smtClean="0"/>
              <a:t>().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0" dirty="0" smtClean="0"/>
              <a:t>  Reset the SPI module before modifying the control register</a:t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dirty="0" smtClean="0"/>
              <a:t>Note</a:t>
            </a:r>
            <a:r>
              <a:rPr lang="en-US" sz="2000" b="0" dirty="0" smtClean="0"/>
              <a:t>: When the MCU was not resetting the SPI module it was causing the MOSI line to stay high till the next clock cycle.  </a:t>
            </a:r>
          </a:p>
          <a:p>
            <a:pPr lvl="1"/>
            <a:r>
              <a:rPr lang="en-US" sz="2000" b="0" dirty="0" smtClean="0"/>
              <a:t> </a:t>
            </a:r>
            <a:endParaRPr lang="en-US" sz="2000" b="0" dirty="0"/>
          </a:p>
        </p:txBody>
      </p:sp>
      <p:grpSp>
        <p:nvGrpSpPr>
          <p:cNvPr id="3" name="Group 6"/>
          <p:cNvGrpSpPr/>
          <p:nvPr/>
        </p:nvGrpSpPr>
        <p:grpSpPr>
          <a:xfrm>
            <a:off x="1969484" y="2178504"/>
            <a:ext cx="5051181" cy="3215202"/>
            <a:chOff x="1969484" y="2178504"/>
            <a:chExt cx="5051181" cy="321520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69484" y="2178504"/>
              <a:ext cx="5051181" cy="3215202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  <p:cxnSp>
          <p:nvCxnSpPr>
            <p:cNvPr id="14" name="Straight Arrow Connector 13"/>
            <p:cNvCxnSpPr/>
            <p:nvPr/>
          </p:nvCxnSpPr>
          <p:spPr bwMode="auto">
            <a:xfrm flipH="1">
              <a:off x="3789474" y="5205024"/>
              <a:ext cx="439615" cy="0"/>
            </a:xfrm>
            <a:prstGeom prst="straightConnector1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00FF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>
              <a:off x="3801197" y="4926620"/>
              <a:ext cx="439615" cy="0"/>
            </a:xfrm>
            <a:prstGeom prst="straightConnector1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00FF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232" y="1974996"/>
            <a:ext cx="72866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06668" y="1063869"/>
            <a:ext cx="807133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trf796x.c modifications</a:t>
            </a:r>
            <a:r>
              <a:rPr lang="en-US" b="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0" dirty="0" smtClean="0"/>
              <a:t>  Read the FIFO status register before reading the FIFO register</a:t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dirty="0" smtClean="0"/>
              <a:t>Note</a:t>
            </a:r>
            <a:r>
              <a:rPr lang="en-US" sz="2000" b="0" dirty="0" smtClean="0"/>
              <a:t>: The TRF796x has a FIFO (12 bytes long), thus when the interrupt would fire with an IRQ status value of 0x60 – the TRF796x has received data (9 bytes) into the FIFO, but is not complete yet. However, I would recommend to read the FIFO status register first, to ensure that we read the FIFO based on the FIFO status register. </a:t>
            </a:r>
          </a:p>
          <a:p>
            <a:pPr lvl="1"/>
            <a:r>
              <a:rPr lang="en-US" sz="2000" b="0" dirty="0" smtClean="0"/>
              <a:t> </a:t>
            </a:r>
            <a:endParaRPr lang="en-US" sz="20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Required Changes (cont.)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5275342" y="2602523"/>
            <a:ext cx="439615" cy="0"/>
          </a:xfrm>
          <a:prstGeom prst="straightConnector1">
            <a:avLst/>
          </a:prstGeom>
          <a:gradFill rotWithShape="1">
            <a:gsLst>
              <a:gs pos="0">
                <a:schemeClr val="accent2"/>
              </a:gs>
              <a:gs pos="50000">
                <a:srgbClr val="0000FF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5190381" y="3185746"/>
            <a:ext cx="439615" cy="0"/>
          </a:xfrm>
          <a:prstGeom prst="straightConnector1">
            <a:avLst/>
          </a:prstGeom>
          <a:gradFill rotWithShape="1">
            <a:gsLst>
              <a:gs pos="0">
                <a:schemeClr val="accent2"/>
              </a:gs>
              <a:gs pos="50000">
                <a:srgbClr val="0000FF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133600"/>
            <a:ext cx="3200400" cy="16764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2"/>
            </a:gs>
            <a:gs pos="50000">
              <a:srgbClr val="0000FF"/>
            </a:gs>
            <a:gs pos="100000">
              <a:schemeClr val="accent2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2"/>
            </a:gs>
            <a:gs pos="50000">
              <a:srgbClr val="0000FF"/>
            </a:gs>
            <a:gs pos="100000">
              <a:schemeClr val="accent2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 Theme 2009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>
            <a:alpha val="92157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9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ln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0_FinalPowerpoint">
  <a:themeElements>
    <a:clrScheme name="1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1_FinalPowerpoint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lnDef>
  </a:objectDefaults>
  <a:extraClrSchemeLst>
    <a:extraClrScheme>
      <a:clrScheme name="1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ustom Design">
  <a:themeElements>
    <a:clrScheme name="Custom 2">
      <a:dk1>
        <a:sysClr val="windowText" lastClr="000000"/>
      </a:dk1>
      <a:lt1>
        <a:sysClr val="window" lastClr="FFFFFF"/>
      </a:lt1>
      <a:dk2>
        <a:srgbClr val="C00000"/>
      </a:dk2>
      <a:lt2>
        <a:srgbClr val="EEECE1"/>
      </a:lt2>
      <a:accent1>
        <a:srgbClr val="C00000"/>
      </a:accent1>
      <a:accent2>
        <a:srgbClr val="C0504D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FF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10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2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3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4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5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6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7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8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ppt/theme/themeOverride9.xml><?xml version="1.0" encoding="utf-8"?>
<a:themeOverride xmlns:a="http://schemas.openxmlformats.org/drawingml/2006/main">
  <a:clrScheme name="1_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F8A50B57C59459F2B6595F2297176" ma:contentTypeVersion="0" ma:contentTypeDescription="Create a new document." ma:contentTypeScope="" ma:versionID="4e4f8ebe9510004d9d5361428ee09fe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75C0645F-58B0-4EE4-9404-24C698689F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5E905E2-5F87-49A3-A02E-3A6AAEA40F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203211-32E3-4A78-919F-898BB2DD50F5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39875</TotalTime>
  <Words>94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4_FinalPowerpoint</vt:lpstr>
      <vt:lpstr>1_TI Theme 2009</vt:lpstr>
      <vt:lpstr>19_FinalPowerpoint</vt:lpstr>
      <vt:lpstr>1_FinalPowerpoint</vt:lpstr>
      <vt:lpstr>2_FinalPowerpoint</vt:lpstr>
      <vt:lpstr>20_FinalPowerpoint</vt:lpstr>
      <vt:lpstr>Custom Design</vt:lpstr>
      <vt:lpstr>ISO15693 Analysis</vt:lpstr>
      <vt:lpstr>Problem Overview</vt:lpstr>
      <vt:lpstr>Original ISO15693 Read Inventory</vt:lpstr>
      <vt:lpstr>Modified ISO15693 Read Inventory</vt:lpstr>
      <vt:lpstr>Required Changes</vt:lpstr>
      <vt:lpstr>Required Changes (cont.)</vt:lpstr>
      <vt:lpstr>Thank you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sell FRAM FR57xx</dc:title>
  <dc:creator>Les Taylor</dc:creator>
  <cp:lastModifiedBy>Ralph Jacobi</cp:lastModifiedBy>
  <cp:revision>2074</cp:revision>
  <cp:lastPrinted>2008-03-06T15:45:22Z</cp:lastPrinted>
  <dcterms:created xsi:type="dcterms:W3CDTF">2007-09-21T18:26:19Z</dcterms:created>
  <dcterms:modified xsi:type="dcterms:W3CDTF">2016-03-09T20:55:35Z</dcterms:modified>
</cp:coreProperties>
</file>