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78" r:id="rId1"/>
  </p:sldMasterIdLst>
  <p:notesMasterIdLst>
    <p:notesMasterId r:id="rId66"/>
  </p:notesMasterIdLst>
  <p:handoutMasterIdLst>
    <p:handoutMasterId r:id="rId67"/>
  </p:handoutMasterIdLst>
  <p:sldIdLst>
    <p:sldId id="256" r:id="rId2"/>
    <p:sldId id="463" r:id="rId3"/>
    <p:sldId id="257" r:id="rId4"/>
    <p:sldId id="464" r:id="rId5"/>
    <p:sldId id="441" r:id="rId6"/>
    <p:sldId id="499" r:id="rId7"/>
    <p:sldId id="465" r:id="rId8"/>
    <p:sldId id="466" r:id="rId9"/>
    <p:sldId id="467" r:id="rId10"/>
    <p:sldId id="470" r:id="rId11"/>
    <p:sldId id="327" r:id="rId12"/>
    <p:sldId id="471" r:id="rId13"/>
    <p:sldId id="328" r:id="rId14"/>
    <p:sldId id="358" r:id="rId15"/>
    <p:sldId id="488" r:id="rId16"/>
    <p:sldId id="489" r:id="rId17"/>
    <p:sldId id="487" r:id="rId18"/>
    <p:sldId id="474" r:id="rId19"/>
    <p:sldId id="261" r:id="rId20"/>
    <p:sldId id="373" r:id="rId21"/>
    <p:sldId id="262" r:id="rId22"/>
    <p:sldId id="432" r:id="rId23"/>
    <p:sldId id="264" r:id="rId24"/>
    <p:sldId id="265" r:id="rId25"/>
    <p:sldId id="473" r:id="rId26"/>
    <p:sldId id="266" r:id="rId27"/>
    <p:sldId id="267" r:id="rId28"/>
    <p:sldId id="311" r:id="rId29"/>
    <p:sldId id="268" r:id="rId30"/>
    <p:sldId id="350" r:id="rId31"/>
    <p:sldId id="271" r:id="rId32"/>
    <p:sldId id="472" r:id="rId33"/>
    <p:sldId id="274" r:id="rId34"/>
    <p:sldId id="345" r:id="rId35"/>
    <p:sldId id="277" r:id="rId36"/>
    <p:sldId id="312" r:id="rId37"/>
    <p:sldId id="281" r:id="rId38"/>
    <p:sldId id="475" r:id="rId39"/>
    <p:sldId id="326" r:id="rId40"/>
    <p:sldId id="331" r:id="rId41"/>
    <p:sldId id="445" r:id="rId42"/>
    <p:sldId id="290" r:id="rId43"/>
    <p:sldId id="496" r:id="rId44"/>
    <p:sldId id="324" r:id="rId45"/>
    <p:sldId id="497" r:id="rId46"/>
    <p:sldId id="378" r:id="rId47"/>
    <p:sldId id="476" r:id="rId48"/>
    <p:sldId id="379" r:id="rId49"/>
    <p:sldId id="380" r:id="rId50"/>
    <p:sldId id="381" r:id="rId51"/>
    <p:sldId id="382" r:id="rId52"/>
    <p:sldId id="383" r:id="rId53"/>
    <p:sldId id="384" r:id="rId54"/>
    <p:sldId id="302" r:id="rId55"/>
    <p:sldId id="477" r:id="rId56"/>
    <p:sldId id="303" r:id="rId57"/>
    <p:sldId id="351" r:id="rId58"/>
    <p:sldId id="352" r:id="rId59"/>
    <p:sldId id="353" r:id="rId60"/>
    <p:sldId id="305" r:id="rId61"/>
    <p:sldId id="498" r:id="rId62"/>
    <p:sldId id="494" r:id="rId63"/>
    <p:sldId id="495" r:id="rId64"/>
    <p:sldId id="347" r:id="rId65"/>
  </p:sldIdLst>
  <p:sldSz cx="9144000" cy="6858000" type="screen4x3"/>
  <p:notesSz cx="7023100" cy="93091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83518" autoAdjust="0"/>
  </p:normalViewPr>
  <p:slideViewPr>
    <p:cSldViewPr snapToGrid="0" snapToObjects="1">
      <p:cViewPr varScale="1">
        <p:scale>
          <a:sx n="111" d="100"/>
          <a:sy n="111" d="100"/>
        </p:scale>
        <p:origin x="-1614" y="-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6" d="100"/>
          <a:sy n="96" d="100"/>
        </p:scale>
        <p:origin x="-3540" y="-9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649" cy="464839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928" y="1"/>
            <a:ext cx="3043649" cy="464839"/>
          </a:xfrm>
          <a:prstGeom prst="rect">
            <a:avLst/>
          </a:prstGeom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145E64A0-67D8-4282-A127-E4F825CC3700}" type="datetimeFigureOut">
              <a:rPr lang="en-US"/>
              <a:pPr>
                <a:defRPr/>
              </a:pPr>
              <a:t>11/29/2016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723"/>
            <a:ext cx="3043649" cy="464839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928" y="8842723"/>
            <a:ext cx="3043649" cy="464839"/>
          </a:xfrm>
          <a:prstGeom prst="rect">
            <a:avLst/>
          </a:prstGeom>
        </p:spPr>
        <p:txBody>
          <a:bodyPr vert="horz" wrap="square" lIns="93317" tIns="46659" rIns="93317" bIns="46659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A6C5D058-5F83-4AD5-8215-BFED7AE7F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867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649" cy="464839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928" y="1"/>
            <a:ext cx="3043649" cy="464839"/>
          </a:xfrm>
          <a:prstGeom prst="rect">
            <a:avLst/>
          </a:prstGeom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753C7367-1611-4931-8798-4492BB0808AF}" type="datetimeFigureOut">
              <a:rPr lang="en-US"/>
              <a:pPr>
                <a:defRPr/>
              </a:pPr>
              <a:t>11/29/2016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16" y="4422131"/>
            <a:ext cx="5617870" cy="4188171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723"/>
            <a:ext cx="3043649" cy="464839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928" y="8842723"/>
            <a:ext cx="3043649" cy="464839"/>
          </a:xfrm>
          <a:prstGeom prst="rect">
            <a:avLst/>
          </a:prstGeom>
        </p:spPr>
        <p:txBody>
          <a:bodyPr vert="horz" wrap="square" lIns="93317" tIns="46659" rIns="93317" bIns="46659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6D5A6FA9-CC31-400A-AF32-1F75DE4F0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8109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0.5</a:t>
            </a: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472FB03-5F9A-42EF-A07C-2ACC780A04F0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439918-DE53-4A43-9E21-29D8A761B8D3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8133" indent="-291589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6359" indent="-233272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32903" indent="-233272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9446" indent="-233272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65989" indent="-233272" defTabSz="4665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32532" indent="-233272" defTabSz="4665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99076" indent="-233272" defTabSz="4665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65619" indent="-233272" defTabSz="4665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4BC0957-77D6-4344-B999-700E477FE9DA}" type="slidenum">
              <a:rPr lang="en-US">
                <a:latin typeface="Calibri" pitchFamily="34" charset="0"/>
              </a:rPr>
              <a:pPr eaLnBrk="1" hangingPunct="1"/>
              <a:t>16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 txBox="1">
            <a:spLocks noGrp="1" noChangeArrowheads="1"/>
          </p:cNvSpPr>
          <p:nvPr/>
        </p:nvSpPr>
        <p:spPr bwMode="auto">
          <a:xfrm>
            <a:off x="3978131" y="884203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00" tIns="46651" rIns="93300" bIns="46651" anchor="b"/>
          <a:lstStyle/>
          <a:p>
            <a:pPr algn="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fld id="{10F08552-C467-4213-B44E-C85E12A87D17}" type="slidenum">
              <a:rPr lang="en-US" sz="1200" b="1">
                <a:solidFill>
                  <a:srgbClr val="000000"/>
                </a:solidFill>
                <a:cs typeface="Arial" pitchFamily="34" charset="0"/>
              </a:rPr>
              <a:pPr algn="r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t>17</a:t>
            </a:fld>
            <a:endParaRPr lang="en-US" sz="12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95425" y="542925"/>
            <a:ext cx="4032250" cy="3025775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0173" y="3723640"/>
            <a:ext cx="6242756" cy="4964853"/>
          </a:xfrm>
          <a:noFill/>
          <a:ln/>
        </p:spPr>
        <p:txBody>
          <a:bodyPr/>
          <a:lstStyle/>
          <a:p>
            <a:r>
              <a:rPr lang="en-US" sz="900" dirty="0">
                <a:ea typeface="ＭＳ Ｐゴシック"/>
                <a:cs typeface="ＭＳ Ｐゴシック"/>
              </a:rPr>
              <a:t>Anatomy of JESD204B System - Understand the building blocks in physical space.</a:t>
            </a:r>
          </a:p>
          <a:p>
            <a:r>
              <a:rPr lang="en-US" sz="900" dirty="0">
                <a:ea typeface="ＭＳ Ｐゴシック"/>
                <a:cs typeface="ＭＳ Ｐゴシック"/>
              </a:rPr>
              <a:t>        - Logic Device (FPGA)</a:t>
            </a:r>
          </a:p>
          <a:p>
            <a:r>
              <a:rPr lang="en-US" sz="900" dirty="0">
                <a:ea typeface="ＭＳ Ｐゴシック"/>
                <a:cs typeface="ＭＳ Ｐゴシック"/>
              </a:rPr>
              <a:t>        - Converters (ADC/DAC)</a:t>
            </a:r>
          </a:p>
          <a:p>
            <a:r>
              <a:rPr lang="en-US" sz="900" dirty="0">
                <a:ea typeface="ＭＳ Ｐゴシック"/>
                <a:cs typeface="ＭＳ Ｐゴシック"/>
              </a:rPr>
              <a:t>            - Data traces (Color Code = Pink)</a:t>
            </a:r>
          </a:p>
          <a:p>
            <a:r>
              <a:rPr lang="en-US" sz="900" dirty="0">
                <a:ea typeface="ＭＳ Ｐゴシック"/>
                <a:cs typeface="ＭＳ Ｐゴシック"/>
              </a:rPr>
              <a:t>        - Clocking Device</a:t>
            </a:r>
          </a:p>
          <a:p>
            <a:r>
              <a:rPr lang="en-US" sz="900" dirty="0">
                <a:ea typeface="ＭＳ Ｐゴシック"/>
                <a:cs typeface="ＭＳ Ｐゴシック"/>
              </a:rPr>
              <a:t>            - Device Clock / Sample Clock  (Color Code = Blue)</a:t>
            </a:r>
          </a:p>
          <a:p>
            <a:r>
              <a:rPr lang="en-US" sz="900" dirty="0">
                <a:ea typeface="ＭＳ Ｐゴシック"/>
                <a:cs typeface="ＭＳ Ｐゴシック"/>
              </a:rPr>
              <a:t>            - SYSREF (Color Code = Green)</a:t>
            </a:r>
          </a:p>
          <a:p>
            <a:endParaRPr lang="en-US" sz="900" dirty="0">
              <a:ea typeface="ＭＳ Ｐゴシック"/>
              <a:cs typeface="ＭＳ Ｐゴシック"/>
            </a:endParaRPr>
          </a:p>
          <a:p>
            <a:r>
              <a:rPr lang="en-US" sz="900" dirty="0">
                <a:ea typeface="ＭＳ Ｐゴシック"/>
                <a:cs typeface="ＭＳ Ｐゴシック"/>
              </a:rPr>
              <a:t>        - Other SYSTEM stuff.</a:t>
            </a:r>
          </a:p>
          <a:p>
            <a:r>
              <a:rPr lang="en-US" sz="900" dirty="0">
                <a:ea typeface="ＭＳ Ｐゴシック"/>
                <a:cs typeface="ＭＳ Ｐゴシック"/>
              </a:rPr>
              <a:t>          - SYNC~</a:t>
            </a:r>
          </a:p>
          <a:p>
            <a:r>
              <a:rPr lang="en-US" sz="900" dirty="0">
                <a:ea typeface="ＭＳ Ｐゴシック"/>
                <a:cs typeface="ＭＳ Ｐゴシック"/>
              </a:rPr>
              <a:t>          - Frame Clock</a:t>
            </a:r>
          </a:p>
          <a:p>
            <a:r>
              <a:rPr lang="en-US" sz="900" dirty="0">
                <a:ea typeface="ＭＳ Ｐゴシック"/>
                <a:cs typeface="ＭＳ Ｐゴシック"/>
              </a:rPr>
              <a:t>          - LMFC</a:t>
            </a:r>
          </a:p>
          <a:p>
            <a:endParaRPr lang="en-US" sz="900" dirty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0.5</a:t>
            </a: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5524969-2E6A-4F58-949A-98B91D727A77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0.5</a:t>
            </a: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5524969-2E6A-4F58-949A-98B91D727A77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27652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17244" indent="-2758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03452" indent="-22069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44833" indent="-22069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86214" indent="-22069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27595" indent="-2206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68976" indent="-2206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10357" indent="-2206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51737" indent="-2206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089918C-441B-4AEC-A214-7FE1DFAB5407}" type="datetime1">
              <a:rPr lang="en-US" smtClean="0"/>
              <a:pPr eaLnBrk="1" hangingPunct="1"/>
              <a:t>11/29/2016</a:t>
            </a:fld>
            <a:endParaRPr lang="en-US" smtClean="0"/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17244" indent="-2758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03452" indent="-22069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44833" indent="-22069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86214" indent="-22069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27595" indent="-2206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68976" indent="-2206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10357" indent="-2206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51737" indent="-2206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65A67C0-4F38-4EA5-AC8B-CD7E101E5B63}" type="slidenum">
              <a:rPr lang="en-US" smtClean="0"/>
              <a:pPr eaLnBrk="1" hangingPunct="1"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1</a:t>
            </a: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60F4A36-57EA-41D5-972E-AD69176B0EF6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1</a:t>
            </a: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60F4A36-57EA-41D5-972E-AD69176B0EF6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1</a:t>
            </a: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E6B3A1F-FC3E-4E72-AB8D-8A2ECB561113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2</a:t>
            </a: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0D5B5D2-AD9D-4FD8-A727-8DB69FC859E6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JESD204B standard provides a method to interface one or more data converters to logic device, such as a FPGA or ASIC over a high speed serial interface in place of a parallel interface which requires many more traces.</a:t>
            </a:r>
          </a:p>
          <a:p>
            <a:r>
              <a:rPr lang="en-US" dirty="0" smtClean="0"/>
              <a:t>This updated interface now</a:t>
            </a:r>
            <a:r>
              <a:rPr lang="en-US" baseline="0" dirty="0" smtClean="0"/>
              <a:t> has the capability to run up to 12.5Gbps per serial pairs, usually called lanes. The lanes from a converter that are connected to the logic device is called a link. Each lane has its own embedded clock and with the use of special characters created by the 8b/10b encoding, provides a robust, framed serial data interface.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Reduces number of data I/O traces       Allows for smaller data converters, which minimizes board area required      Uses lane buffering to lessen the lane matching requirement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Allows for a faster interface, as LVDS is limited to about 1.6Gbps                 Most new high speed converters are going to this standard. 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  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5A6FA9-CC31-400A-AF32-1F75DE4F088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918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3C3B5-9CFC-4B60-AD1F-942309290D4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7403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1</a:t>
            </a: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E58E3E-877D-42E2-867C-8DAF39088BD0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0.5</a:t>
            </a:r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6B14FB7-F20B-484B-BF67-068D435FC161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1</a:t>
            </a: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7AB0C4-D82D-4E97-8552-502B14CEAC03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2</a:t>
            </a: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8454D3C-B288-4FD5-894D-1DB41F483257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1</a:t>
            </a: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EF1B520-9C9C-434C-B8A9-75E259390712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1</a:t>
            </a:r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4F181AF-3BCA-4703-A36E-E956B891E596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1</a:t>
            </a: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C3626E5-6BE2-442F-9C39-047CEDCDFC77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1</a:t>
            </a:r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80B815E-BFBB-4AEA-812C-AC10241DADD0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0.5</a:t>
            </a:r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DE79266-C4AA-476D-8702-9266E44F460E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ＭＳ Ｐゴシック" pitchFamily="34" charset="-128"/>
              </a:rPr>
              <a:t>This</a:t>
            </a:r>
            <a:r>
              <a:rPr lang="en-US" baseline="0" dirty="0" smtClean="0">
                <a:ea typeface="ＭＳ Ｐゴシック" pitchFamily="34" charset="-128"/>
              </a:rPr>
              <a:t> is a 147 page document</a:t>
            </a:r>
          </a:p>
          <a:p>
            <a:endParaRPr lang="en-US" baseline="0" dirty="0" smtClean="0">
              <a:ea typeface="ＭＳ Ｐゴシック" pitchFamily="34" charset="-128"/>
            </a:endParaRPr>
          </a:p>
          <a:p>
            <a:r>
              <a:rPr lang="en-US" baseline="0" dirty="0" smtClean="0">
                <a:ea typeface="ＭＳ Ｐゴシック" pitchFamily="34" charset="-128"/>
              </a:rPr>
              <a:t>Many figures, tables , </a:t>
            </a:r>
            <a:r>
              <a:rPr lang="en-US" baseline="0" dirty="0" err="1" smtClean="0">
                <a:ea typeface="ＭＳ Ｐゴシック" pitchFamily="34" charset="-128"/>
              </a:rPr>
              <a:t>ect</a:t>
            </a:r>
            <a:r>
              <a:rPr lang="en-US" baseline="0" dirty="0" smtClean="0">
                <a:ea typeface="ＭＳ Ｐゴシック" pitchFamily="34" charset="-128"/>
              </a:rPr>
              <a:t> in this document are from  this document.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5D43C-7E51-475B-A651-424EEBD72640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1</a:t>
            </a:r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A99FD88-B197-4368-AC3F-4B3EEAD1B5D8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1</a:t>
            </a:r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A99FD88-B197-4368-AC3F-4B3EEAD1B5D8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1</a:t>
            </a:r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9B56EE1-2F4F-432B-9478-C7338E284206}" type="slidenum">
              <a:rPr lang="en-US" smtClean="0"/>
              <a:pPr/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1</a:t>
            </a:r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C6D1D9-E4CB-4DC3-8875-D70FD3CBB511}" type="slidenum">
              <a:rPr lang="en-US" smtClean="0"/>
              <a:pPr/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RBD </a:t>
            </a:r>
            <a:r>
              <a:rPr lang="en-US" smtClean="0"/>
              <a:t>= Receiver </a:t>
            </a:r>
            <a:r>
              <a:rPr lang="en-US" dirty="0" smtClean="0"/>
              <a:t>Buffer Delay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3C3B5-9CFC-4B60-AD1F-942309290D4C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9422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1</a:t>
            </a:r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B42680-055B-4C21-8DC8-EEA6FA379C84}" type="slidenum">
              <a:rPr lang="en-US" smtClean="0"/>
              <a:pPr/>
              <a:t>43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1</a:t>
            </a:r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B42680-055B-4C21-8DC8-EEA6FA379C84}" type="slidenum">
              <a:rPr lang="en-US" smtClean="0"/>
              <a:pPr/>
              <a:t>44</a:t>
            </a:fld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1</a:t>
            </a:r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B42680-055B-4C21-8DC8-EEA6FA379C84}" type="slidenum">
              <a:rPr lang="en-US" smtClean="0"/>
              <a:pPr/>
              <a:t>45</a:t>
            </a:fld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28676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17244" indent="-2758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03452" indent="-22069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44833" indent="-22069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86214" indent="-22069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27595" indent="-2206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68976" indent="-2206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10357" indent="-2206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51737" indent="-2206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33D63D8-710C-49A7-A704-316E5893691B}" type="datetime1">
              <a:rPr lang="en-US" smtClean="0"/>
              <a:pPr eaLnBrk="1" hangingPunct="1"/>
              <a:t>11/29/2016</a:t>
            </a:fld>
            <a:endParaRPr lang="en-US" smtClean="0"/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17244" indent="-2758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03452" indent="-22069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44833" indent="-22069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86214" indent="-22069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27595" indent="-2206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68976" indent="-2206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10357" indent="-2206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51737" indent="-2206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BAA67A7-97CA-419B-9DD0-BDA467652DD5}" type="slidenum">
              <a:rPr lang="en-US" smtClean="0"/>
              <a:pPr eaLnBrk="1" hangingPunct="1"/>
              <a:t>46</a:t>
            </a:fld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28676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17244" indent="-2758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03452" indent="-22069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44833" indent="-22069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86214" indent="-22069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27595" indent="-2206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68976" indent="-2206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10357" indent="-2206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51737" indent="-2206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33D63D8-710C-49A7-A704-316E5893691B}" type="datetime1">
              <a:rPr lang="en-US" smtClean="0"/>
              <a:pPr eaLnBrk="1" hangingPunct="1"/>
              <a:t>11/29/2016</a:t>
            </a:fld>
            <a:endParaRPr lang="en-US" smtClean="0"/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17244" indent="-2758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03452" indent="-22069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44833" indent="-22069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86214" indent="-22069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27595" indent="-2206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68976" indent="-2206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10357" indent="-2206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51737" indent="-2206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BAA67A7-97CA-419B-9DD0-BDA467652DD5}" type="slidenum">
              <a:rPr lang="en-US" smtClean="0"/>
              <a:pPr eaLnBrk="1" hangingPunct="1"/>
              <a:t>47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1</a:t>
            </a: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5D43C-7E51-475B-A651-424EEBD72640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1</a:t>
            </a: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2E3A8DF-C3E6-4129-9232-FDAF4ED72068}" type="slidenum">
              <a:rPr lang="en-US" smtClean="0"/>
              <a:pPr/>
              <a:t>48</a:t>
            </a:fld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0.5</a:t>
            </a: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DE7FF4-D2A0-48E6-A353-F1FD56E86B84}" type="slidenum">
              <a:rPr lang="en-US" smtClean="0"/>
              <a:pPr/>
              <a:t>49</a:t>
            </a:fld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1</a:t>
            </a: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827B9CD-3936-4A3F-8751-A72748E88999}" type="slidenum">
              <a:rPr lang="en-US" smtClean="0"/>
              <a:pPr/>
              <a:t>50</a:t>
            </a:fld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1</a:t>
            </a: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0A18985-7FF6-4629-AAE9-FF2956C03FB8}" type="slidenum">
              <a:rPr lang="en-US" smtClean="0"/>
              <a:pPr/>
              <a:t>52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r>
              <a:rPr lang="en-US" baseline="0" dirty="0" smtClean="0"/>
              <a:t> compares Quad 16 bit ADC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5A6FA9-CC31-400A-AF32-1F75DE4F088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81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1</a:t>
            </a: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5D43C-7E51-475B-A651-424EEBD72640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1</a:t>
            </a: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5D43C-7E51-475B-A651-424EEBD72640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0.5</a:t>
            </a: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D847A95-4F99-4367-B819-CB0B128D60AF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0.5</a:t>
            </a: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D847A95-4F99-4367-B819-CB0B128D60AF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00"/>
            <a:ext cx="8458200" cy="1470025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5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50"/>
            <a:ext cx="2133600" cy="206375"/>
          </a:xfrm>
        </p:spPr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C059C5D1-54E9-40C4-847B-DD35675AD8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086C9D23-4F73-4876-AFB1-AD1668F82E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6A5CF2F8-D79D-4384-A319-FFC4EBD0B1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FB19E861-338C-4991-9E49-16DF4CD1B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32CD579-3D57-4B2A-B003-BF9A4D1BB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3" y="142875"/>
            <a:ext cx="2141537" cy="5735638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1775" y="142875"/>
            <a:ext cx="6275388" cy="5735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CDE8EF95-D030-402B-BBCD-FF7134D82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6324600"/>
            <a:ext cx="880427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6" name="Group 18"/>
          <p:cNvGrpSpPr>
            <a:grpSpLocks/>
          </p:cNvGrpSpPr>
          <p:nvPr userDrawn="1"/>
        </p:nvGrpSpPr>
        <p:grpSpPr bwMode="auto">
          <a:xfrm>
            <a:off x="-7938" y="6323013"/>
            <a:ext cx="8815388" cy="466725"/>
            <a:chOff x="-7620" y="6323077"/>
            <a:chExt cx="8814816" cy="466344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-7620" y="6789421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-7620" y="6324663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 rot="16200000">
              <a:off x="8570849" y="6556249"/>
              <a:ext cx="466344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00"/>
            <a:ext cx="8458200" cy="1470025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5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50"/>
            <a:ext cx="2133600" cy="206375"/>
          </a:xfrm>
        </p:spPr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1887EAEB-3ADF-4806-B940-C4B647C6A1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6324600"/>
            <a:ext cx="880427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6" name="Group 13"/>
          <p:cNvGrpSpPr>
            <a:grpSpLocks/>
          </p:cNvGrpSpPr>
          <p:nvPr userDrawn="1"/>
        </p:nvGrpSpPr>
        <p:grpSpPr bwMode="auto">
          <a:xfrm>
            <a:off x="-7938" y="6323013"/>
            <a:ext cx="8815388" cy="466725"/>
            <a:chOff x="-7620" y="6323077"/>
            <a:chExt cx="8814816" cy="466344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-7620" y="6789421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-7620" y="6324663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 rot="16200000">
              <a:off x="8570849" y="6556249"/>
              <a:ext cx="466344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00"/>
            <a:ext cx="8458200" cy="1470025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5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50"/>
            <a:ext cx="2133600" cy="206375"/>
          </a:xfrm>
        </p:spPr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1C5EF4D9-1E52-40D0-AC65-D1BC6DD09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1_grey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6324600"/>
            <a:ext cx="878205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6" name="Group 13"/>
          <p:cNvGrpSpPr>
            <a:grpSpLocks/>
          </p:cNvGrpSpPr>
          <p:nvPr userDrawn="1"/>
        </p:nvGrpSpPr>
        <p:grpSpPr bwMode="auto">
          <a:xfrm>
            <a:off x="-7938" y="6323013"/>
            <a:ext cx="8815388" cy="466725"/>
            <a:chOff x="-7620" y="6323077"/>
            <a:chExt cx="8814816" cy="466344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-7620" y="6789421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-7620" y="6324663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 rot="16200000">
              <a:off x="8570849" y="6556249"/>
              <a:ext cx="466344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31"/>
          <p:cNvSpPr txBox="1">
            <a:spLocks noChangeArrowheads="1"/>
          </p:cNvSpPr>
          <p:nvPr userDrawn="1"/>
        </p:nvSpPr>
        <p:spPr bwMode="auto">
          <a:xfrm>
            <a:off x="314325" y="6038850"/>
            <a:ext cx="253365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defRPr/>
            </a:pPr>
            <a:r>
              <a:rPr lang="en-US" sz="800">
                <a:solidFill>
                  <a:srgbClr val="000000"/>
                </a:solidFill>
              </a:rPr>
              <a:t>TI Confidential – NDA Restrictions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00"/>
            <a:ext cx="8458200" cy="1470025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5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50"/>
            <a:ext cx="2133600" cy="206375"/>
          </a:xfrm>
        </p:spPr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10CAC8A5-C309-4584-A427-4BD9F4CE31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048468"/>
            <a:ext cx="8467725" cy="4945932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8C4D35F-57A8-4C7A-86D0-153BFA409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38925" y="6049963"/>
            <a:ext cx="2133600" cy="206375"/>
          </a:xfrm>
        </p:spPr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FE8EE6FB-5C8A-4024-A247-5BC3CC5D31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1185863"/>
            <a:ext cx="4157663" cy="469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185863"/>
            <a:ext cx="4157662" cy="469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C86C52D8-73A1-4DEB-8B50-A2EA4A896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46076BBD-3CBC-4613-97FE-8BD8DEC3CE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D3C5784F-8296-4749-A0DC-D0904D800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6324600"/>
            <a:ext cx="880427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275" y="6324600"/>
            <a:ext cx="874077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8" name="Picture 8" descr="ti_logo_powerpoint_1_line.pn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42875"/>
            <a:ext cx="84582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5" y="1058863"/>
            <a:ext cx="8467725" cy="49355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6049963"/>
            <a:ext cx="21336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859C1F4-DF30-42F6-A8D8-17AAF8907F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2" name="Group 16"/>
          <p:cNvGrpSpPr>
            <a:grpSpLocks/>
          </p:cNvGrpSpPr>
          <p:nvPr/>
        </p:nvGrpSpPr>
        <p:grpSpPr bwMode="auto">
          <a:xfrm>
            <a:off x="-7938" y="6323013"/>
            <a:ext cx="8815388" cy="466725"/>
            <a:chOff x="-7620" y="6323077"/>
            <a:chExt cx="8814816" cy="466344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-7620" y="6789421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-7620" y="6324663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rot="16200000">
              <a:off x="8570849" y="6556249"/>
              <a:ext cx="466344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033" name="Group 9"/>
          <p:cNvGrpSpPr>
            <a:grpSpLocks/>
          </p:cNvGrpSpPr>
          <p:nvPr/>
        </p:nvGrpSpPr>
        <p:grpSpPr bwMode="auto">
          <a:xfrm>
            <a:off x="-560388" y="-820738"/>
            <a:ext cx="8815388" cy="466725"/>
            <a:chOff x="-7620" y="6323077"/>
            <a:chExt cx="8814816" cy="466344"/>
          </a:xfrm>
        </p:grpSpPr>
        <p:cxnSp>
          <p:nvCxnSpPr>
            <p:cNvPr id="11" name="Straight Connector 10"/>
            <p:cNvCxnSpPr/>
            <p:nvPr userDrawn="1"/>
          </p:nvCxnSpPr>
          <p:spPr>
            <a:xfrm>
              <a:off x="-7620" y="6789421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-7620" y="6324664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rot="16200000">
              <a:off x="8570849" y="6556249"/>
              <a:ext cx="466344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-496888" y="-817563"/>
            <a:ext cx="8740776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100" r:id="rId2"/>
    <p:sldLayoutId id="2147484101" r:id="rId3"/>
    <p:sldLayoutId id="2147484102" r:id="rId4"/>
    <p:sldLayoutId id="2147484103" r:id="rId5"/>
    <p:sldLayoutId id="2147484104" r:id="rId6"/>
    <p:sldLayoutId id="2147484105" r:id="rId7"/>
    <p:sldLayoutId id="2147484106" r:id="rId8"/>
    <p:sldLayoutId id="2147484107" r:id="rId9"/>
    <p:sldLayoutId id="2147484108" r:id="rId10"/>
    <p:sldLayoutId id="2147484109" r:id="rId11"/>
    <p:sldLayoutId id="2147484110" r:id="rId12"/>
    <p:sldLayoutId id="2147484111" r:id="rId13"/>
    <p:sldLayoutId id="2147484112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9pPr>
    </p:titleStyle>
    <p:bodyStyle>
      <a:lvl1pPr marL="227013" indent="-227013" algn="l" rtl="0" eaLnBrk="0" fontAlgn="base" hangingPunct="0">
        <a:spcBef>
          <a:spcPts val="8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23336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854075" indent="-165100" algn="l" rtl="0" eaLnBrk="0" fontAlgn="base" hangingPunct="0">
        <a:spcBef>
          <a:spcPct val="15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201738" indent="-233363" algn="l" rtl="0" eaLnBrk="0" fontAlgn="base" hangingPunct="0">
        <a:spcBef>
          <a:spcPct val="5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489075" indent="-173038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1946275" indent="-173038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403475" indent="-173038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860675" indent="-173038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317875" indent="-173038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edec.org/standards-documents/results/jesd20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www.ti.com/" TargetMode="External"/><Relationship Id="rId1" Type="http://schemas.openxmlformats.org/officeDocument/2006/relationships/slideLayout" Target="../slideLayouts/slideLayout9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hyperlink" Target="https://e2e.ti.com/blogs_/b/analogwire/archive/2015/01/16/jesd204b-how-to-calculate-your-deterministic-latency" TargetMode="External"/><Relationship Id="rId13" Type="http://schemas.openxmlformats.org/officeDocument/2006/relationships/hyperlink" Target="http://www.ti.com/sitesearch/docs/universalsearch.tsp?searchTerm=K2L%20jesd204b#linkId=1&amp;src=top" TargetMode="External"/><Relationship Id="rId3" Type="http://schemas.openxmlformats.org/officeDocument/2006/relationships/hyperlink" Target="https://e2e.ti.com/blogs_/b/analogwire/archive/2014/08/27/jesd204b-how-to-bring-up-your-link" TargetMode="External"/><Relationship Id="rId7" Type="http://schemas.openxmlformats.org/officeDocument/2006/relationships/hyperlink" Target="https://e2e.ti.com/blogs_/b/analogwire/archive/2014/12/22/jesd204b-what-is-deterministic-latency-why-do-i-need-it-how-do-i-achieve-it" TargetMode="External"/><Relationship Id="rId12" Type="http://schemas.openxmlformats.org/officeDocument/2006/relationships/hyperlink" Target="http://www.ti.com/ww/en/Altera/pg_jesd204b.html" TargetMode="External"/><Relationship Id="rId2" Type="http://schemas.openxmlformats.org/officeDocument/2006/relationships/hyperlink" Target="https://e2e.ti.com/blogs_/b/analogwire/archive/2014/07/30/jesd204b-understanding-the-protocol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e2e.ti.com/blogs_/b/analogwire/archive/2014/10/31/jesd204b-understanding-subclasses-part-2" TargetMode="External"/><Relationship Id="rId11" Type="http://schemas.openxmlformats.org/officeDocument/2006/relationships/hyperlink" Target="http://www.ti.com/ww/en/xilinx/pg_jesd204b.html" TargetMode="External"/><Relationship Id="rId5" Type="http://schemas.openxmlformats.org/officeDocument/2006/relationships/hyperlink" Target="https://e2e.ti.com/blogs_/b/analogwire/archive/2014/10/24/jesd204b-understanding-subclasses-part-1" TargetMode="External"/><Relationship Id="rId10" Type="http://schemas.openxmlformats.org/officeDocument/2006/relationships/hyperlink" Target="https://e2e.ti.com/blogs_/b/analogwire/archive/2015/03/20/jesd204b-serial-link-quality-tradeoffs-and-tools-for-optimization" TargetMode="External"/><Relationship Id="rId4" Type="http://schemas.openxmlformats.org/officeDocument/2006/relationships/hyperlink" Target="https://e2e.ti.com/blogs_/b/analogwire/archive/2014/09/24/jesd204b-determining-your-link-configuration" TargetMode="External"/><Relationship Id="rId9" Type="http://schemas.openxmlformats.org/officeDocument/2006/relationships/hyperlink" Target="https://e2e.ti.com/blogs_/b/analogwire/archive/2015/02/27/jesd204b-how-to-measure-and-verify-your-deterministic-latency" TargetMode="Externa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etimes.com/design/microwave-rf-design/4218735/An-early-look-at-the-JEDEC-JESD204B-third-generation-high-speed-serial-interface-for-data-converters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n.com/design/analog/4401737/Why-JESD204B-may-solve-a-lot-of-your-system-design-headache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89560" y="1467168"/>
            <a:ext cx="8458200" cy="2008187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Theinhardt Medium" charset="0"/>
                <a:ea typeface="ＭＳ Ｐゴシック" pitchFamily="34" charset="-128"/>
                <a:cs typeface="Theinhardt Medium" charset="0"/>
              </a:rPr>
              <a:t>JESD204B Overview </a:t>
            </a:r>
            <a:br>
              <a:rPr lang="en-US" sz="3600" dirty="0" smtClean="0">
                <a:latin typeface="Theinhardt Medium" charset="0"/>
                <a:ea typeface="ＭＳ Ｐゴシック" pitchFamily="34" charset="-128"/>
                <a:cs typeface="Theinhardt Medium" charset="0"/>
              </a:rPr>
            </a:br>
            <a:r>
              <a:rPr lang="en-US" sz="3600" dirty="0" smtClean="0">
                <a:latin typeface="Theinhardt Medium" charset="0"/>
                <a:ea typeface="ＭＳ Ｐゴシック" pitchFamily="34" charset="-128"/>
                <a:cs typeface="Theinhardt Medium" charset="0"/>
              </a:rPr>
              <a:t/>
            </a:r>
            <a:br>
              <a:rPr lang="en-US" sz="3600" dirty="0" smtClean="0">
                <a:latin typeface="Theinhardt Medium" charset="0"/>
                <a:ea typeface="ＭＳ Ｐゴシック" pitchFamily="34" charset="-128"/>
                <a:cs typeface="Theinhardt Medium" charset="0"/>
              </a:rPr>
            </a:br>
            <a:r>
              <a:rPr lang="en-US" sz="3600" dirty="0" smtClean="0">
                <a:latin typeface="Theinhardt Medium" charset="0"/>
                <a:ea typeface="ＭＳ Ｐゴシック" pitchFamily="34" charset="-128"/>
                <a:cs typeface="Theinhardt Medium" charset="0"/>
              </a:rPr>
              <a:t/>
            </a:r>
            <a:br>
              <a:rPr lang="en-US" sz="3600" dirty="0" smtClean="0">
                <a:latin typeface="Theinhardt Medium" charset="0"/>
                <a:ea typeface="ＭＳ Ｐゴシック" pitchFamily="34" charset="-128"/>
                <a:cs typeface="Theinhardt Medium" charset="0"/>
              </a:rPr>
            </a:br>
            <a:r>
              <a:rPr lang="en-US" sz="3600" dirty="0" smtClean="0">
                <a:latin typeface="Theinhardt Medium" charset="0"/>
                <a:ea typeface="ＭＳ Ｐゴシック" pitchFamily="34" charset="-128"/>
                <a:cs typeface="Theinhardt Medium" charset="0"/>
              </a:rPr>
              <a:t/>
            </a:r>
            <a:br>
              <a:rPr lang="en-US" sz="3600" dirty="0" smtClean="0">
                <a:latin typeface="Theinhardt Medium" charset="0"/>
                <a:ea typeface="ＭＳ Ｐゴシック" pitchFamily="34" charset="-128"/>
                <a:cs typeface="Theinhardt Medium" charset="0"/>
              </a:rPr>
            </a:br>
            <a:r>
              <a:rPr lang="en-US" sz="3600" dirty="0" smtClean="0">
                <a:latin typeface="Theinhardt Medium" charset="0"/>
                <a:ea typeface="ＭＳ Ｐゴシック" pitchFamily="34" charset="-128"/>
                <a:cs typeface="Theinhardt Medium" charset="0"/>
              </a:rPr>
              <a:t> </a:t>
            </a:r>
            <a:endParaRPr lang="en-US" sz="2400" dirty="0" smtClean="0">
              <a:latin typeface="Theinhardt Medium" charset="0"/>
              <a:ea typeface="ＭＳ Ｐゴシック" pitchFamily="34" charset="-128"/>
              <a:cs typeface="Theinhardt Medium" charset="0"/>
            </a:endParaRP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dirty="0" smtClean="0">
              <a:latin typeface="Theinhardt Thin" charset="0"/>
              <a:ea typeface="ＭＳ Ｐゴシック" pitchFamily="34" charset="-128"/>
              <a:cs typeface="Theinhardt Thin" charset="0"/>
            </a:endParaRPr>
          </a:p>
          <a:p>
            <a:pPr eaLnBrk="1" hangingPunct="1">
              <a:lnSpc>
                <a:spcPct val="80000"/>
              </a:lnSpc>
            </a:pPr>
            <a:endParaRPr lang="en-US" dirty="0" smtClean="0">
              <a:latin typeface="Theinhardt Thin" charset="0"/>
              <a:ea typeface="ＭＳ Ｐゴシック" pitchFamily="34" charset="-128"/>
              <a:cs typeface="Theinhardt Thin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e2e.ti.com (TI Support Forum)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April 2016</a:t>
            </a:r>
          </a:p>
          <a:p>
            <a:pPr eaLnBrk="1" hangingPunct="1">
              <a:lnSpc>
                <a:spcPct val="80000"/>
              </a:lnSpc>
            </a:pPr>
            <a:endParaRPr lang="en-US" dirty="0" smtClean="0">
              <a:latin typeface="Theinhardt Thin" charset="0"/>
              <a:ea typeface="ＭＳ Ｐゴシック" pitchFamily="34" charset="-128"/>
              <a:cs typeface="Theinhardt Thin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							</a:t>
            </a:r>
            <a:endParaRPr lang="en-US" sz="1400" dirty="0" smtClean="0">
              <a:latin typeface="Theinhardt Thin" charset="0"/>
              <a:ea typeface="ＭＳ Ｐゴシック" pitchFamily="34" charset="-128"/>
              <a:cs typeface="Theinhardt Thi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JESD204B 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FPGA coding is much more complex than previous interfaces</a:t>
            </a:r>
          </a:p>
          <a:p>
            <a:r>
              <a:rPr lang="en-US" sz="2400" dirty="0" smtClean="0"/>
              <a:t>May require buying JESD204B IP from FPGA vendor</a:t>
            </a:r>
          </a:p>
          <a:p>
            <a:r>
              <a:rPr lang="en-US" sz="2400" dirty="0" smtClean="0"/>
              <a:t>Latency across the </a:t>
            </a:r>
            <a:r>
              <a:rPr lang="en-US" sz="2400" dirty="0" err="1" smtClean="0"/>
              <a:t>SerDes</a:t>
            </a:r>
            <a:r>
              <a:rPr lang="en-US" sz="2400" dirty="0" smtClean="0"/>
              <a:t> link may be greater than could be achieved with LVDS or CMOS</a:t>
            </a:r>
          </a:p>
          <a:p>
            <a:r>
              <a:rPr lang="en-US" sz="2400" dirty="0" smtClean="0"/>
              <a:t>High </a:t>
            </a:r>
            <a:r>
              <a:rPr lang="en-US" sz="2400" dirty="0" err="1" smtClean="0"/>
              <a:t>SerDes</a:t>
            </a:r>
            <a:r>
              <a:rPr lang="en-US" sz="2400" dirty="0" smtClean="0"/>
              <a:t> rates require more careful routing and may require more expensive PCB materials</a:t>
            </a:r>
          </a:p>
          <a:p>
            <a:r>
              <a:rPr lang="en-US" sz="2400" dirty="0" smtClean="0"/>
              <a:t>Troubleshooting the interface is more complicated than LVDS or CMOS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642100" y="6049967"/>
            <a:ext cx="2133600" cy="206375"/>
          </a:xfrm>
          <a:prstGeom prst="rect">
            <a:avLst/>
          </a:prstGeom>
        </p:spPr>
        <p:txBody>
          <a:bodyPr/>
          <a:lstStyle/>
          <a:p>
            <a:fld id="{3B20521C-F793-4067-BB07-C7AF74E21EF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0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285115" y="2764155"/>
            <a:ext cx="8458200" cy="814388"/>
          </a:xfrm>
        </p:spPr>
        <p:txBody>
          <a:bodyPr/>
          <a:lstStyle/>
          <a:p>
            <a:r>
              <a:rPr lang="en-US" dirty="0" smtClean="0">
                <a:latin typeface="Theinhardt Medium" charset="0"/>
                <a:ea typeface="ＭＳ Ｐゴシック" pitchFamily="34" charset="-128"/>
                <a:cs typeface="Theinhardt Medium" charset="0"/>
              </a:rPr>
              <a:t>JESD204 Timing Signals/Terminology</a:t>
            </a:r>
          </a:p>
        </p:txBody>
      </p:sp>
      <p:sp>
        <p:nvSpPr>
          <p:cNvPr id="29699" name="TextBox 9"/>
          <p:cNvSpPr txBox="1">
            <a:spLocks noChangeArrowheads="1"/>
          </p:cNvSpPr>
          <p:nvPr/>
        </p:nvSpPr>
        <p:spPr bwMode="auto">
          <a:xfrm>
            <a:off x="152400" y="6400800"/>
            <a:ext cx="533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08050"/>
            <a:r>
              <a:rPr lang="en-US" b="1">
                <a:solidFill>
                  <a:srgbClr val="FFFFFF"/>
                </a:solidFill>
                <a:latin typeface="Calibri" pitchFamily="34" charset="0"/>
              </a:rPr>
              <a:t>TI Information – NDA Required</a:t>
            </a:r>
            <a:endParaRPr lang="en-US" sz="2400" b="1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latin typeface="Theinhardt Medium" charset="0"/>
                <a:ea typeface="ＭＳ Ｐゴシック" pitchFamily="34" charset="-128"/>
                <a:cs typeface="Theinhardt Medium" charset="0"/>
              </a:rPr>
              <a:t>JESD204 Timing Signals/Terminology</a:t>
            </a:r>
          </a:p>
        </p:txBody>
      </p:sp>
      <p:sp>
        <p:nvSpPr>
          <p:cNvPr id="29699" name="TextBox 9"/>
          <p:cNvSpPr txBox="1">
            <a:spLocks noChangeArrowheads="1"/>
          </p:cNvSpPr>
          <p:nvPr/>
        </p:nvSpPr>
        <p:spPr bwMode="auto">
          <a:xfrm>
            <a:off x="152400" y="6400800"/>
            <a:ext cx="533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08050"/>
            <a:r>
              <a:rPr lang="en-US" b="1">
                <a:solidFill>
                  <a:srgbClr val="FFFFFF"/>
                </a:solidFill>
                <a:latin typeface="Calibri" pitchFamily="34" charset="0"/>
              </a:rPr>
              <a:t>TI Information – NDA Required</a:t>
            </a:r>
            <a:endParaRPr lang="en-US" sz="24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235075"/>
            <a:ext cx="8229600" cy="562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0188" indent="-230188" algn="just" fontAlgn="auto"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Theinhardt Thin"/>
                <a:ea typeface="ＭＳ Ｐゴシック" charset="0"/>
                <a:cs typeface="Theinhardt Thin"/>
              </a:rPr>
              <a:t>Device Clock</a:t>
            </a:r>
            <a:endParaRPr lang="en-US" sz="2000" b="1" dirty="0">
              <a:latin typeface="Theinhardt Thin"/>
              <a:ea typeface="ＭＳ Ｐゴシック" charset="0"/>
              <a:cs typeface="Theinhardt Thin"/>
            </a:endParaRPr>
          </a:p>
          <a:p>
            <a:pPr marL="230188" indent="-230188" algn="just" fontAlgn="auto">
              <a:spcBef>
                <a:spcPts val="1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Theinhardt Thin"/>
                <a:ea typeface="ＭＳ Ｐゴシック" charset="0"/>
                <a:cs typeface="Theinhardt Thin"/>
              </a:rPr>
              <a:t>System </a:t>
            </a:r>
            <a:r>
              <a:rPr lang="en-US" sz="2000" dirty="0">
                <a:latin typeface="Theinhardt Thin"/>
                <a:ea typeface="ＭＳ Ｐゴシック" charset="0"/>
                <a:cs typeface="Theinhardt Thin"/>
              </a:rPr>
              <a:t>clock from which the device’s frame, sampling, LMFC clocks </a:t>
            </a:r>
            <a:r>
              <a:rPr lang="en-US" sz="2000" dirty="0" smtClean="0">
                <a:latin typeface="Theinhardt Thin"/>
                <a:ea typeface="ＭＳ Ｐゴシック" charset="0"/>
                <a:cs typeface="Theinhardt Thin"/>
              </a:rPr>
              <a:t> are </a:t>
            </a:r>
            <a:r>
              <a:rPr lang="en-US" sz="2000" dirty="0">
                <a:latin typeface="Theinhardt Thin"/>
                <a:ea typeface="ＭＳ Ｐゴシック" charset="0"/>
                <a:cs typeface="Theinhardt Thin"/>
              </a:rPr>
              <a:t>derived (externally applied</a:t>
            </a:r>
            <a:r>
              <a:rPr lang="en-US" sz="2000" dirty="0" smtClean="0">
                <a:latin typeface="Theinhardt Thin"/>
                <a:ea typeface="ＭＳ Ｐゴシック" charset="0"/>
                <a:cs typeface="Theinhardt Thin"/>
              </a:rPr>
              <a:t>)</a:t>
            </a:r>
            <a:endParaRPr lang="en-US" sz="2000" dirty="0">
              <a:latin typeface="Theinhardt Thin"/>
              <a:ea typeface="ＭＳ Ｐゴシック" charset="0"/>
              <a:cs typeface="Theinhardt Thin"/>
            </a:endParaRPr>
          </a:p>
          <a:p>
            <a:pPr marL="112713" indent="-28575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black"/>
              </a:solidFill>
              <a:latin typeface="Theinhardt Thin"/>
              <a:ea typeface="ＭＳ Ｐゴシック" charset="0"/>
            </a:endParaRPr>
          </a:p>
          <a:p>
            <a:pPr marL="230188" indent="-230188" algn="just" fontAlgn="auto"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Theinhardt Thin"/>
                <a:ea typeface="ＭＳ Ｐゴシック" charset="0"/>
                <a:cs typeface="Theinhardt Thin"/>
              </a:rPr>
              <a:t>SYSREF (subclass 1 only)</a:t>
            </a:r>
          </a:p>
          <a:p>
            <a:pPr marL="230188" indent="-230188" algn="just" fontAlgn="auto">
              <a:spcBef>
                <a:spcPts val="1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>
                <a:latin typeface="Theinhardt Thin"/>
                <a:ea typeface="ＭＳ Ｐゴシック" charset="0"/>
                <a:cs typeface="Theinhardt Thin"/>
              </a:rPr>
              <a:t> </a:t>
            </a:r>
            <a:r>
              <a:rPr lang="en-US" sz="2000" dirty="0">
                <a:latin typeface="Theinhardt Thin"/>
                <a:ea typeface="ＭＳ Ｐゴシック" charset="0"/>
                <a:cs typeface="Theinhardt Thin"/>
              </a:rPr>
              <a:t>Timing phase reference from which LMFC clocks are generated in subclass 1 implementations (externally applied)</a:t>
            </a:r>
          </a:p>
          <a:p>
            <a:pPr marL="569913" lvl="1" indent="-28575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>
                <a:solidFill>
                  <a:prstClr val="black"/>
                </a:solidFill>
                <a:latin typeface="Theinhardt Thin"/>
                <a:ea typeface="ＭＳ Ｐゴシック" charset="0"/>
              </a:rPr>
              <a:t>Source synchronous with device clock</a:t>
            </a:r>
          </a:p>
          <a:p>
            <a:pPr marL="569913" lvl="1" indent="-28575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>
                <a:solidFill>
                  <a:prstClr val="black"/>
                </a:solidFill>
                <a:latin typeface="Theinhardt Thin"/>
                <a:ea typeface="ＭＳ Ｐゴシック" charset="0"/>
              </a:rPr>
              <a:t>Rising edge event sampled by device clock determines LMFC alignment</a:t>
            </a:r>
          </a:p>
          <a:p>
            <a:pPr marL="569913" lvl="1" indent="-28575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>
                <a:solidFill>
                  <a:prstClr val="black"/>
                </a:solidFill>
                <a:latin typeface="Theinhardt Thin"/>
                <a:ea typeface="ＭＳ Ｐゴシック" charset="0"/>
              </a:rPr>
              <a:t>Periodic, Gapped-periodic, One-shot </a:t>
            </a:r>
            <a:r>
              <a:rPr lang="en-US" dirty="0" smtClean="0">
                <a:solidFill>
                  <a:prstClr val="black"/>
                </a:solidFill>
                <a:latin typeface="Theinhardt Thin"/>
                <a:ea typeface="ＭＳ Ｐゴシック" charset="0"/>
              </a:rPr>
              <a:t>types</a:t>
            </a:r>
          </a:p>
          <a:p>
            <a:pPr marL="569913" lvl="1" indent="-28575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prstClr val="black"/>
                </a:solidFill>
                <a:latin typeface="Theinhardt Thin"/>
                <a:ea typeface="ＭＳ Ｐゴシック" charset="0"/>
              </a:rPr>
              <a:t>Required for Deterministic </a:t>
            </a:r>
            <a:r>
              <a:rPr lang="en-US" dirty="0" smtClean="0">
                <a:solidFill>
                  <a:prstClr val="black"/>
                </a:solidFill>
                <a:latin typeface="Theinhardt Thin"/>
                <a:ea typeface="ＭＳ Ｐゴシック" charset="0"/>
              </a:rPr>
              <a:t>Latency</a:t>
            </a:r>
          </a:p>
          <a:p>
            <a:pPr marL="569913" lvl="1" indent="-28575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>
                <a:cs typeface="Arial" panose="020B0604020202020204" pitchFamily="34" charset="0"/>
              </a:rPr>
              <a:t>SYSREF =  LMFC/n  </a:t>
            </a:r>
            <a:r>
              <a:rPr lang="en-US" dirty="0">
                <a:cs typeface="Arial" panose="020B0604020202020204" pitchFamily="34" charset="0"/>
              </a:rPr>
              <a:t>(n is a positive integer</a:t>
            </a:r>
            <a:r>
              <a:rPr lang="en-US" dirty="0" smtClean="0">
                <a:cs typeface="Arial" panose="020B0604020202020204" pitchFamily="34" charset="0"/>
              </a:rPr>
              <a:t>)</a:t>
            </a:r>
            <a:endParaRPr lang="en-US" dirty="0">
              <a:solidFill>
                <a:prstClr val="black"/>
              </a:solidFill>
              <a:latin typeface="Theinhardt Thin"/>
              <a:ea typeface="ＭＳ Ｐゴシック" charset="0"/>
            </a:endParaRPr>
          </a:p>
          <a:p>
            <a:pPr marL="569913" lvl="1" indent="-28575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dirty="0">
              <a:latin typeface="Theinhardt Thin"/>
              <a:ea typeface="ＭＳ Ｐゴシック" charset="0"/>
              <a:cs typeface="Theinhardt Thin"/>
            </a:endParaRPr>
          </a:p>
          <a:p>
            <a:pPr algn="just" fontAlgn="auto">
              <a:spcBef>
                <a:spcPts val="1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>
              <a:latin typeface="Theinhardt Thin"/>
              <a:ea typeface="ＭＳ Ｐゴシック" charset="0"/>
              <a:cs typeface="Theinhardt Thin"/>
            </a:endParaRPr>
          </a:p>
        </p:txBody>
      </p:sp>
    </p:spTree>
    <p:extLst>
      <p:ext uri="{BB962C8B-B14F-4D97-AF65-F5344CB8AC3E}">
        <p14:creationId xmlns:p14="http://schemas.microsoft.com/office/powerpoint/2010/main" val="220015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latin typeface="Theinhardt Medium" charset="0"/>
                <a:ea typeface="ＭＳ Ｐゴシック" pitchFamily="34" charset="-128"/>
                <a:cs typeface="Theinhardt Medium" charset="0"/>
              </a:rPr>
              <a:t>JESD204 Timing Signals/Terminology (cont.)</a:t>
            </a:r>
          </a:p>
        </p:txBody>
      </p:sp>
      <p:sp>
        <p:nvSpPr>
          <p:cNvPr id="30723" name="TextBox 9"/>
          <p:cNvSpPr txBox="1">
            <a:spLocks noChangeArrowheads="1"/>
          </p:cNvSpPr>
          <p:nvPr/>
        </p:nvSpPr>
        <p:spPr bwMode="auto">
          <a:xfrm>
            <a:off x="152400" y="6400800"/>
            <a:ext cx="533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08050"/>
            <a:r>
              <a:rPr lang="en-US" b="1">
                <a:solidFill>
                  <a:srgbClr val="FFFFFF"/>
                </a:solidFill>
                <a:latin typeface="Calibri" pitchFamily="34" charset="0"/>
              </a:rPr>
              <a:t>TI Information – NDA Required</a:t>
            </a:r>
            <a:endParaRPr lang="en-US" sz="24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006475"/>
            <a:ext cx="8229600" cy="562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0188" indent="-230188" algn="just" fontAlgn="auto">
              <a:spcBef>
                <a:spcPts val="1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="1" dirty="0">
              <a:latin typeface="Theinhardt Thin"/>
              <a:ea typeface="ＭＳ Ｐゴシック" charset="0"/>
              <a:cs typeface="Theinhardt Thin"/>
            </a:endParaRPr>
          </a:p>
          <a:p>
            <a:pPr marL="230188" indent="-230188" algn="just" fontAlgn="auto"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Theinhardt Thin"/>
                <a:ea typeface="ＭＳ Ｐゴシック" charset="0"/>
                <a:cs typeface="Theinhardt Thin"/>
              </a:rPr>
              <a:t>SYNC</a:t>
            </a:r>
          </a:p>
          <a:p>
            <a:pPr marL="230188" indent="-230188" algn="just" fontAlgn="auto"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Theinhardt Thin"/>
                <a:ea typeface="ＭＳ Ｐゴシック" charset="0"/>
                <a:cs typeface="Theinhardt Thin"/>
              </a:rPr>
              <a:t>   </a:t>
            </a:r>
            <a:r>
              <a:rPr lang="en-US" sz="2000" dirty="0" smtClean="0">
                <a:latin typeface="Theinhardt Thin"/>
                <a:ea typeface="ＭＳ Ｐゴシック" charset="0"/>
                <a:cs typeface="Theinhardt Thin"/>
              </a:rPr>
              <a:t>Receiver to Transmitter.</a:t>
            </a:r>
            <a:r>
              <a:rPr lang="en-US" sz="2000" dirty="0" smtClean="0">
                <a:latin typeface="Theinhardt Thin"/>
                <a:ea typeface="ＭＳ Ｐゴシック" charset="0"/>
                <a:cs typeface="Theinhardt Thin"/>
                <a:sym typeface="Wingdings" pitchFamily="2" charset="2"/>
              </a:rPr>
              <a:t> Used </a:t>
            </a:r>
            <a:r>
              <a:rPr lang="en-US" sz="2000" dirty="0">
                <a:latin typeface="Theinhardt Thin"/>
                <a:ea typeface="ＭＳ Ｐゴシック" charset="0"/>
                <a:cs typeface="Theinhardt Thin"/>
                <a:sym typeface="Wingdings" pitchFamily="2" charset="2"/>
              </a:rPr>
              <a:t>for device </a:t>
            </a:r>
            <a:r>
              <a:rPr lang="en-US" sz="2000" dirty="0" smtClean="0">
                <a:latin typeface="Theinhardt Thin"/>
                <a:ea typeface="ＭＳ Ｐゴシック" charset="0"/>
                <a:cs typeface="Theinhardt Thin"/>
                <a:sym typeface="Wingdings" pitchFamily="2" charset="2"/>
              </a:rPr>
              <a:t>synchronization.</a:t>
            </a:r>
            <a:endParaRPr lang="en-US" sz="2000" dirty="0">
              <a:latin typeface="Theinhardt Thin"/>
              <a:ea typeface="ＭＳ Ｐゴシック" charset="0"/>
              <a:cs typeface="Theinhardt Thin"/>
            </a:endParaRPr>
          </a:p>
          <a:p>
            <a:pPr marL="569913" lvl="1" indent="-28575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Theinhardt Thin"/>
                <a:ea typeface="ＭＳ Ｐゴシック" charset="0"/>
              </a:rPr>
              <a:t>Synchronization requests</a:t>
            </a:r>
          </a:p>
          <a:p>
            <a:pPr marL="569913" lvl="1" indent="-28575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Theinhardt Thin"/>
                <a:ea typeface="ＭＳ Ｐゴシック" charset="0"/>
              </a:rPr>
              <a:t>Subclass 2 implementations use SYNC as a phase reference for LMFC</a:t>
            </a:r>
          </a:p>
          <a:p>
            <a:pPr marL="569913" lvl="1" indent="-28575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Theinhardt Thin"/>
                <a:ea typeface="ＭＳ Ｐゴシック" charset="0"/>
              </a:rPr>
              <a:t>Options for distributing SYNC to multiple devices</a:t>
            </a:r>
          </a:p>
          <a:p>
            <a:pPr marL="569913" lvl="1" indent="-28575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Theinhardt Thin"/>
                <a:ea typeface="ＭＳ Ｐゴシック" charset="0"/>
              </a:rPr>
              <a:t>Standard defines SYNC~ (active low) signaling</a:t>
            </a:r>
          </a:p>
          <a:p>
            <a:pPr algn="just" fontAlgn="auto">
              <a:spcBef>
                <a:spcPts val="1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>
              <a:latin typeface="Theinhardt Thin"/>
              <a:ea typeface="ＭＳ Ｐゴシック" charset="0"/>
              <a:cs typeface="Theinhardt Th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latin typeface="Theinhardt Medium" charset="0"/>
                <a:ea typeface="ＭＳ Ｐゴシック" pitchFamily="34" charset="-128"/>
                <a:cs typeface="Theinhardt Medium" charset="0"/>
              </a:rPr>
              <a:t>JESD204 Timing Signals/Terminology (cont.)</a:t>
            </a:r>
          </a:p>
        </p:txBody>
      </p:sp>
      <p:sp>
        <p:nvSpPr>
          <p:cNvPr id="30723" name="TextBox 9"/>
          <p:cNvSpPr txBox="1">
            <a:spLocks noChangeArrowheads="1"/>
          </p:cNvSpPr>
          <p:nvPr/>
        </p:nvSpPr>
        <p:spPr bwMode="auto">
          <a:xfrm>
            <a:off x="152400" y="6400800"/>
            <a:ext cx="533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08050"/>
            <a:r>
              <a:rPr lang="en-US" b="1">
                <a:solidFill>
                  <a:srgbClr val="FFFFFF"/>
                </a:solidFill>
                <a:latin typeface="Calibri" pitchFamily="34" charset="0"/>
              </a:rPr>
              <a:t>TI Information – NDA Required</a:t>
            </a:r>
            <a:endParaRPr lang="en-US" sz="24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735979"/>
            <a:ext cx="8544232" cy="5974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>
              <a:solidFill>
                <a:srgbClr val="FF0000"/>
              </a:solidFill>
            </a:endParaRPr>
          </a:p>
          <a:p>
            <a:pPr marL="285750" lvl="1" algn="just" eaLnBrk="1" fontAlgn="auto" hangingPunct="1">
              <a:spcAft>
                <a:spcPts val="0"/>
              </a:spcAft>
              <a:defRPr/>
            </a:pPr>
            <a:r>
              <a:rPr lang="en-US" sz="2200" b="1" dirty="0" smtClean="0"/>
              <a:t>Frame </a:t>
            </a:r>
            <a:r>
              <a:rPr lang="en-US" sz="2200" b="1" dirty="0" smtClean="0"/>
              <a:t>Clock  </a:t>
            </a:r>
            <a:endParaRPr lang="en-US" sz="2200" b="1" dirty="0"/>
          </a:p>
          <a:p>
            <a:pPr marL="285750" lvl="1" algn="just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sz="900" dirty="0"/>
          </a:p>
          <a:p>
            <a:pPr marL="685800" lvl="2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500" dirty="0" smtClean="0"/>
              <a:t> The </a:t>
            </a:r>
            <a:r>
              <a:rPr lang="en-US" sz="1500" dirty="0"/>
              <a:t>frame coming out of the transport layer is aligned to the frame </a:t>
            </a:r>
            <a:r>
              <a:rPr lang="en-US" sz="1500" dirty="0" smtClean="0"/>
              <a:t>clock (device internal for subclass 1 &amp; 2). </a:t>
            </a:r>
            <a:endParaRPr lang="en-US" sz="1500" dirty="0"/>
          </a:p>
          <a:p>
            <a:pPr marL="685800" lvl="2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500" dirty="0" smtClean="0"/>
              <a:t> As </a:t>
            </a:r>
            <a:r>
              <a:rPr lang="en-US" sz="1500" dirty="0"/>
              <a:t>per JESD204B standard, frame clock period in all the TX and RX devices </a:t>
            </a:r>
            <a:endParaRPr lang="en-US" sz="1500" dirty="0" smtClean="0"/>
          </a:p>
          <a:p>
            <a:pPr marL="685800" lvl="2" algn="just" eaLnBrk="1" fontAlgn="auto" hangingPunct="1">
              <a:spcAft>
                <a:spcPts val="0"/>
              </a:spcAft>
              <a:defRPr/>
            </a:pPr>
            <a:r>
              <a:rPr lang="en-US" sz="1500" dirty="0" smtClean="0"/>
              <a:t>  must </a:t>
            </a:r>
            <a:r>
              <a:rPr lang="en-US" sz="1500" dirty="0"/>
              <a:t>be </a:t>
            </a:r>
            <a:r>
              <a:rPr lang="en-US" sz="1500" dirty="0" smtClean="0"/>
              <a:t> identical.</a:t>
            </a:r>
          </a:p>
          <a:p>
            <a:pPr marL="685800" lvl="2" algn="just" eaLnBrk="1" fontAlgn="auto" hangingPunct="1">
              <a:spcAft>
                <a:spcPts val="0"/>
              </a:spcAft>
              <a:defRPr/>
            </a:pPr>
            <a:endParaRPr lang="en-US" sz="1500" dirty="0" smtClean="0"/>
          </a:p>
          <a:p>
            <a:pPr algn="just" fontAlgn="auto"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Theinhardt Thin"/>
                <a:ea typeface="ＭＳ Ｐゴシック" charset="0"/>
                <a:cs typeface="Theinhardt Thin" charset="0"/>
              </a:rPr>
              <a:t>     Sample </a:t>
            </a:r>
            <a:r>
              <a:rPr lang="en-US" sz="2000" b="1" dirty="0" smtClean="0">
                <a:latin typeface="Theinhardt Thin"/>
                <a:ea typeface="ＭＳ Ｐゴシック" charset="0"/>
                <a:cs typeface="Theinhardt Thin" charset="0"/>
              </a:rPr>
              <a:t>Clock </a:t>
            </a:r>
            <a:endParaRPr lang="en-US" sz="2000" dirty="0" smtClean="0">
              <a:latin typeface="Theinhardt Thin"/>
              <a:ea typeface="ＭＳ Ｐゴシック" charset="0"/>
              <a:cs typeface="Theinhardt Thin" charset="0"/>
            </a:endParaRPr>
          </a:p>
          <a:p>
            <a:pPr algn="just" fontAlgn="auto"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2000" dirty="0">
                <a:latin typeface="Theinhardt Thin"/>
                <a:ea typeface="ＭＳ Ｐゴシック" charset="0"/>
                <a:cs typeface="Theinhardt Thin" charset="0"/>
              </a:rPr>
              <a:t> </a:t>
            </a:r>
            <a:r>
              <a:rPr lang="en-US" sz="2000" dirty="0" smtClean="0">
                <a:latin typeface="Theinhardt Thin"/>
                <a:ea typeface="ＭＳ Ｐゴシック" charset="0"/>
                <a:cs typeface="Theinhardt Thin" charset="0"/>
              </a:rPr>
              <a:t>         </a:t>
            </a:r>
            <a:r>
              <a:rPr lang="en-US" sz="2000" dirty="0">
                <a:latin typeface="Theinhardt Thin"/>
                <a:ea typeface="ＭＳ Ｐゴシック" charset="0"/>
                <a:cs typeface="Theinhardt Thin" charset="0"/>
              </a:rPr>
              <a:t>Clock used to sample data (device internal)</a:t>
            </a:r>
            <a:endParaRPr lang="en-US" sz="2000" dirty="0">
              <a:latin typeface="Theinhardt Thin"/>
              <a:ea typeface="ＭＳ Ｐゴシック" charset="0"/>
              <a:cs typeface="Theinhardt Thin"/>
            </a:endParaRPr>
          </a:p>
          <a:p>
            <a:pPr marL="284163" lvl="1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prstClr val="black"/>
                </a:solidFill>
                <a:latin typeface="Theinhardt Thin"/>
                <a:ea typeface="ＭＳ Ｐゴシック" charset="0"/>
              </a:rPr>
              <a:t>        </a:t>
            </a:r>
            <a:r>
              <a:rPr lang="en-US" dirty="0" err="1" smtClean="0">
                <a:solidFill>
                  <a:prstClr val="black"/>
                </a:solidFill>
                <a:latin typeface="Theinhardt Thin"/>
                <a:ea typeface="ＭＳ Ｐゴシック" charset="0"/>
              </a:rPr>
              <a:t>f</a:t>
            </a:r>
            <a:r>
              <a:rPr lang="en-US" baseline="-25000" dirty="0" err="1" smtClean="0">
                <a:solidFill>
                  <a:prstClr val="black"/>
                </a:solidFill>
                <a:latin typeface="Theinhardt Thin"/>
                <a:ea typeface="ＭＳ Ｐゴシック" charset="0"/>
              </a:rPr>
              <a:t>S</a:t>
            </a:r>
            <a:r>
              <a:rPr lang="en-US" dirty="0" smtClean="0">
                <a:solidFill>
                  <a:prstClr val="black"/>
                </a:solidFill>
                <a:latin typeface="Theinhardt Thin"/>
                <a:ea typeface="ＭＳ Ｐゴシック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Theinhardt Thin"/>
                <a:ea typeface="ＭＳ Ｐゴシック" charset="0"/>
              </a:rPr>
              <a:t>= </a:t>
            </a:r>
            <a:r>
              <a:rPr lang="en-US" dirty="0" err="1">
                <a:solidFill>
                  <a:prstClr val="black"/>
                </a:solidFill>
                <a:latin typeface="Theinhardt Thin"/>
                <a:ea typeface="ＭＳ Ｐゴシック" charset="0"/>
              </a:rPr>
              <a:t>f</a:t>
            </a:r>
            <a:r>
              <a:rPr lang="en-US" baseline="-25000" dirty="0" err="1">
                <a:solidFill>
                  <a:prstClr val="black"/>
                </a:solidFill>
                <a:latin typeface="Theinhardt Thin"/>
                <a:ea typeface="ＭＳ Ｐゴシック" charset="0"/>
              </a:rPr>
              <a:t>FRAME</a:t>
            </a:r>
            <a:r>
              <a:rPr lang="en-US" dirty="0">
                <a:solidFill>
                  <a:prstClr val="black"/>
                </a:solidFill>
                <a:latin typeface="Theinhardt Thin"/>
                <a:ea typeface="ＭＳ Ｐゴシック" charset="0"/>
              </a:rPr>
              <a:t> * </a:t>
            </a:r>
            <a:r>
              <a:rPr lang="en-US" dirty="0" smtClean="0">
                <a:solidFill>
                  <a:prstClr val="black"/>
                </a:solidFill>
                <a:latin typeface="Theinhardt Thin"/>
                <a:ea typeface="ＭＳ Ｐゴシック" charset="0"/>
              </a:rPr>
              <a:t>S    ( S = # samples per Frame)</a:t>
            </a:r>
            <a:endParaRPr lang="en-US" dirty="0">
              <a:solidFill>
                <a:prstClr val="black"/>
              </a:solidFill>
              <a:latin typeface="Theinhardt Thin"/>
              <a:ea typeface="ＭＳ Ｐゴシック" charset="0"/>
            </a:endParaRPr>
          </a:p>
          <a:p>
            <a:pPr marL="685800" lvl="2" algn="just" eaLnBrk="1" fontAlgn="auto" hangingPunct="1">
              <a:spcAft>
                <a:spcPts val="0"/>
              </a:spcAft>
              <a:defRPr/>
            </a:pPr>
            <a:endParaRPr lang="en-US" sz="1500" dirty="0"/>
          </a:p>
          <a:p>
            <a:pPr marL="685800" lvl="2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400" dirty="0"/>
          </a:p>
          <a:p>
            <a:pPr marL="685800" lvl="2" algn="just" eaLnBrk="1" fontAlgn="auto" hangingPunct="1">
              <a:spcAft>
                <a:spcPts val="0"/>
              </a:spcAft>
              <a:defRPr/>
            </a:pPr>
            <a:endParaRPr lang="en-US" sz="1400" dirty="0"/>
          </a:p>
          <a:p>
            <a:pPr marL="285750" lvl="1" algn="just" fontAlgn="auto">
              <a:spcAft>
                <a:spcPts val="0"/>
              </a:spcAft>
              <a:defRPr/>
            </a:pPr>
            <a:r>
              <a:rPr lang="en-US" sz="2200" b="1" dirty="0" smtClean="0"/>
              <a:t>Local Multi-frame Clock (LMFC) </a:t>
            </a:r>
            <a:r>
              <a:rPr lang="en-US" dirty="0" smtClean="0"/>
              <a:t>	      </a:t>
            </a:r>
            <a:r>
              <a:rPr lang="en-US" dirty="0" err="1">
                <a:solidFill>
                  <a:prstClr val="black"/>
                </a:solidFill>
                <a:latin typeface="Theinhardt Thin"/>
                <a:ea typeface="ＭＳ Ｐゴシック" charset="0"/>
              </a:rPr>
              <a:t>f</a:t>
            </a:r>
            <a:r>
              <a:rPr lang="en-US" baseline="-25000" dirty="0" err="1">
                <a:solidFill>
                  <a:prstClr val="black"/>
                </a:solidFill>
                <a:latin typeface="Theinhardt Thin"/>
                <a:ea typeface="ＭＳ Ｐゴシック" charset="0"/>
              </a:rPr>
              <a:t>LMFC</a:t>
            </a:r>
            <a:r>
              <a:rPr lang="en-US" dirty="0">
                <a:solidFill>
                  <a:prstClr val="black"/>
                </a:solidFill>
                <a:latin typeface="Theinhardt Thin"/>
                <a:ea typeface="ＭＳ Ｐゴシック" charset="0"/>
              </a:rPr>
              <a:t> = </a:t>
            </a:r>
            <a:r>
              <a:rPr lang="en-US" dirty="0" err="1">
                <a:solidFill>
                  <a:prstClr val="black"/>
                </a:solidFill>
                <a:latin typeface="Theinhardt Thin"/>
                <a:ea typeface="ＭＳ Ｐゴシック" charset="0"/>
              </a:rPr>
              <a:t>f</a:t>
            </a:r>
            <a:r>
              <a:rPr lang="en-US" baseline="-25000" dirty="0" err="1">
                <a:solidFill>
                  <a:prstClr val="black"/>
                </a:solidFill>
                <a:latin typeface="Theinhardt Thin"/>
                <a:ea typeface="ＭＳ Ｐゴシック" charset="0"/>
              </a:rPr>
              <a:t>FRAME</a:t>
            </a:r>
            <a:r>
              <a:rPr lang="en-US" dirty="0">
                <a:solidFill>
                  <a:prstClr val="black"/>
                </a:solidFill>
                <a:latin typeface="Theinhardt Thin"/>
                <a:ea typeface="ＭＳ Ｐゴシック" charset="0"/>
              </a:rPr>
              <a:t> /</a:t>
            </a:r>
            <a:r>
              <a:rPr lang="en-US" dirty="0" smtClean="0">
                <a:solidFill>
                  <a:prstClr val="black"/>
                </a:solidFill>
                <a:latin typeface="Theinhardt Thin"/>
                <a:ea typeface="ＭＳ Ｐゴシック" charset="0"/>
              </a:rPr>
              <a:t> K</a:t>
            </a:r>
            <a:endParaRPr lang="en-US" sz="2000" dirty="0" smtClean="0"/>
          </a:p>
          <a:p>
            <a:pPr marL="285750" lvl="1" algn="just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sz="900" dirty="0" smtClean="0"/>
          </a:p>
          <a:p>
            <a:pPr marL="685800" lvl="2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500" dirty="0" smtClean="0"/>
              <a:t> LMFC is aligned to a multi-frame boundary which in turn consists of K number of frames. </a:t>
            </a:r>
          </a:p>
          <a:p>
            <a:pPr marL="685800" lvl="2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500" dirty="0" smtClean="0"/>
              <a:t> In order to synchronize transmission on all lanes (single or multipoint link), LMFC of </a:t>
            </a:r>
          </a:p>
          <a:p>
            <a:pPr marL="685800" lvl="2" algn="just" eaLnBrk="1" fontAlgn="auto" hangingPunct="1">
              <a:spcAft>
                <a:spcPts val="0"/>
              </a:spcAft>
              <a:defRPr/>
            </a:pPr>
            <a:r>
              <a:rPr lang="en-US" sz="1500" dirty="0" smtClean="0"/>
              <a:t>  all the converter devices are aligned with the LMFC of logic device (FPGA).</a:t>
            </a:r>
          </a:p>
          <a:p>
            <a:pPr marL="685800" lvl="2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500" dirty="0" smtClean="0"/>
              <a:t> All TX and RX devices in a system must have identical LMFC </a:t>
            </a:r>
            <a:r>
              <a:rPr lang="en-US" sz="1500" dirty="0" smtClean="0"/>
              <a:t>period (device internal).</a:t>
            </a:r>
            <a:endParaRPr lang="en-US" sz="1500" dirty="0" smtClean="0"/>
          </a:p>
          <a:p>
            <a:pPr marL="685800" lvl="2" algn="just" fontAlgn="auto">
              <a:spcAft>
                <a:spcPts val="0"/>
              </a:spcAft>
              <a:defRPr/>
            </a:pPr>
            <a:endParaRPr lang="en-US" sz="1600" dirty="0">
              <a:cs typeface="Arial" panose="020B0604020202020204" pitchFamily="34" charset="0"/>
            </a:endParaRPr>
          </a:p>
          <a:p>
            <a:pPr marL="685800" lvl="2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500" dirty="0" smtClean="0"/>
          </a:p>
          <a:p>
            <a:pPr marL="685800" lvl="2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C00000"/>
                </a:solidFill>
                <a:latin typeface="Theinhardt Medium" charset="0"/>
                <a:ea typeface="ＭＳ Ｐゴシック" pitchFamily="34" charset="-128"/>
                <a:cs typeface="Theinhardt Medium" charset="0"/>
              </a:rPr>
              <a:t>JESD204 Timing Signals/Terminology</a:t>
            </a:r>
          </a:p>
        </p:txBody>
      </p:sp>
      <p:sp>
        <p:nvSpPr>
          <p:cNvPr id="20483" name="TextBox 9"/>
          <p:cNvSpPr txBox="1">
            <a:spLocks noChangeArrowheads="1"/>
          </p:cNvSpPr>
          <p:nvPr/>
        </p:nvSpPr>
        <p:spPr bwMode="auto">
          <a:xfrm>
            <a:off x="152400" y="6400800"/>
            <a:ext cx="533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08050"/>
            <a:r>
              <a:rPr lang="en-US" b="1">
                <a:solidFill>
                  <a:srgbClr val="FFFFFF"/>
                </a:solidFill>
                <a:latin typeface="Calibri" pitchFamily="34" charset="0"/>
              </a:rPr>
              <a:t>TI Information – NDA Required</a:t>
            </a:r>
            <a:endParaRPr lang="en-US" sz="24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854075"/>
            <a:ext cx="8229600" cy="562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0188" indent="-230188" algn="just" fontAlgn="auto">
              <a:spcBef>
                <a:spcPts val="1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>
                <a:latin typeface="Theinhardt Thin"/>
                <a:ea typeface="ＭＳ Ｐゴシック" charset="0"/>
                <a:cs typeface="Theinhardt Thin"/>
              </a:rPr>
              <a:t>CGS: </a:t>
            </a:r>
            <a:r>
              <a:rPr lang="en-US" sz="2000" dirty="0" smtClean="0">
                <a:latin typeface="Theinhardt Thin"/>
                <a:ea typeface="ＭＳ Ｐゴシック" charset="0"/>
                <a:cs typeface="Theinhardt Thin"/>
              </a:rPr>
              <a:t>Code Group Synchronization</a:t>
            </a:r>
            <a:endParaRPr lang="en-US" sz="2000" dirty="0">
              <a:latin typeface="Theinhardt Thin"/>
              <a:ea typeface="ＭＳ Ｐゴシック" charset="0"/>
              <a:cs typeface="Theinhardt Thin"/>
            </a:endParaRPr>
          </a:p>
          <a:p>
            <a:pPr marL="569913" lvl="1" indent="-28575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prstClr val="black"/>
                </a:solidFill>
                <a:latin typeface="Theinhardt Thin"/>
                <a:ea typeface="ＭＳ Ｐゴシック" charset="0"/>
              </a:rPr>
              <a:t>Process by which the octets are aligned via during transmission of /K/ symbols.</a:t>
            </a:r>
          </a:p>
          <a:p>
            <a:pPr marL="569913" lvl="1" indent="-28575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prstClr val="black"/>
                </a:solidFill>
                <a:latin typeface="Theinhardt Thin"/>
                <a:ea typeface="ＭＳ Ｐゴシック" charset="0"/>
              </a:rPr>
              <a:t>Minimum duration for a sync request is 5 frames plus nine octets.</a:t>
            </a:r>
          </a:p>
          <a:p>
            <a:pPr marL="569913" lvl="1" indent="-28575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>
              <a:solidFill>
                <a:prstClr val="black"/>
              </a:solidFill>
              <a:latin typeface="Theinhardt Thin"/>
              <a:ea typeface="ＭＳ Ｐゴシック" charset="0"/>
            </a:endParaRPr>
          </a:p>
          <a:p>
            <a:pPr marL="230188" indent="-230188" algn="just" fontAlgn="auto">
              <a:spcBef>
                <a:spcPts val="1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>
                <a:latin typeface="Theinhardt Thin"/>
                <a:ea typeface="ＭＳ Ｐゴシック" charset="0"/>
                <a:cs typeface="Theinhardt Thin"/>
              </a:rPr>
              <a:t>ILAS: </a:t>
            </a:r>
            <a:r>
              <a:rPr lang="en-US" sz="2000" dirty="0">
                <a:latin typeface="Theinhardt Thin"/>
                <a:ea typeface="ＭＳ Ｐゴシック" charset="0"/>
                <a:cs typeface="Theinhardt Thin"/>
              </a:rPr>
              <a:t>Initial Lane </a:t>
            </a:r>
            <a:r>
              <a:rPr lang="en-US" sz="2000" dirty="0" smtClean="0">
                <a:latin typeface="Theinhardt Thin"/>
                <a:ea typeface="ＭＳ Ｐゴシック" charset="0"/>
                <a:cs typeface="Theinhardt Thin"/>
              </a:rPr>
              <a:t>Alignment Sequence</a:t>
            </a:r>
            <a:endParaRPr lang="en-US" sz="2000" dirty="0">
              <a:latin typeface="Theinhardt Thin"/>
              <a:ea typeface="ＭＳ Ｐゴシック" charset="0"/>
              <a:cs typeface="Theinhardt Thin"/>
            </a:endParaRPr>
          </a:p>
          <a:p>
            <a:pPr marL="569913" lvl="1" indent="-28575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prstClr val="black"/>
                </a:solidFill>
                <a:latin typeface="Theinhardt Thin"/>
                <a:ea typeface="ＭＳ Ｐゴシック" charset="0"/>
              </a:rPr>
              <a:t>Process by which the frames and multi-frames are aligned.</a:t>
            </a:r>
          </a:p>
          <a:p>
            <a:pPr marL="569913" lvl="1" indent="-28575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>
              <a:solidFill>
                <a:prstClr val="black"/>
              </a:solidFill>
              <a:latin typeface="Theinhardt Thin"/>
              <a:ea typeface="ＭＳ Ｐゴシック" charset="0"/>
            </a:endParaRPr>
          </a:p>
          <a:p>
            <a:pPr marL="230188" indent="-230188" algn="just" fontAlgn="auto">
              <a:spcBef>
                <a:spcPts val="1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>
                <a:latin typeface="Theinhardt Thin"/>
                <a:ea typeface="ＭＳ Ｐゴシック" charset="0"/>
                <a:cs typeface="Theinhardt Thin"/>
              </a:rPr>
              <a:t>RBD: </a:t>
            </a:r>
            <a:r>
              <a:rPr lang="en-US" sz="2000" dirty="0">
                <a:latin typeface="Theinhardt Thin"/>
                <a:ea typeface="ＭＳ Ｐゴシック" charset="0"/>
                <a:cs typeface="Theinhardt Thin"/>
              </a:rPr>
              <a:t>RX Buffer </a:t>
            </a:r>
            <a:r>
              <a:rPr lang="en-US" sz="2000" dirty="0" smtClean="0">
                <a:latin typeface="Theinhardt Thin"/>
                <a:ea typeface="ＭＳ Ｐゴシック" charset="0"/>
                <a:cs typeface="Theinhardt Thin"/>
              </a:rPr>
              <a:t>Delay</a:t>
            </a:r>
            <a:endParaRPr lang="en-US" sz="2000" dirty="0">
              <a:latin typeface="Theinhardt Thin"/>
              <a:ea typeface="ＭＳ Ｐゴシック" charset="0"/>
              <a:cs typeface="Theinhardt Thin"/>
            </a:endParaRPr>
          </a:p>
          <a:p>
            <a:pPr marL="569913" lvl="1" indent="-28575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latin typeface="Theinhardt Thin"/>
                <a:ea typeface="ＭＳ Ｐゴシック" charset="0"/>
                <a:cs typeface="Theinhardt Thin"/>
              </a:rPr>
              <a:t>Elastic Buffer release time</a:t>
            </a:r>
            <a:r>
              <a:rPr lang="en-US" dirty="0" smtClean="0">
                <a:solidFill>
                  <a:prstClr val="black"/>
                </a:solidFill>
                <a:latin typeface="Theinhardt Thin"/>
                <a:ea typeface="ＭＳ Ｐゴシック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Theinhardt Thin"/>
                <a:ea typeface="ＭＳ Ｐゴシック" charset="0"/>
              </a:rPr>
              <a:t>is “RBD” frames after LMFC boundary.</a:t>
            </a:r>
          </a:p>
          <a:p>
            <a:pPr marL="569913" lvl="1" indent="-28575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prstClr val="black"/>
                </a:solidFill>
                <a:latin typeface="Theinhardt Thin"/>
                <a:ea typeface="ＭＳ Ｐゴシック" charset="0"/>
              </a:rPr>
              <a:t>RBD = K is </a:t>
            </a:r>
            <a:r>
              <a:rPr lang="en-US" dirty="0" smtClean="0">
                <a:solidFill>
                  <a:prstClr val="black"/>
                </a:solidFill>
                <a:latin typeface="Theinhardt Thin"/>
                <a:ea typeface="ＭＳ Ｐゴシック" charset="0"/>
              </a:rPr>
              <a:t>max, </a:t>
            </a:r>
            <a:r>
              <a:rPr lang="en-US" dirty="0" smtClean="0">
                <a:solidFill>
                  <a:prstClr val="black"/>
                </a:solidFill>
                <a:latin typeface="Theinhardt Thin"/>
                <a:ea typeface="ＭＳ Ｐゴシック" charset="0"/>
              </a:rPr>
              <a:t>but lots of latency.  RBD should be minimized for low latency link.</a:t>
            </a:r>
          </a:p>
          <a:p>
            <a:pPr marL="569913" lvl="1" indent="-28575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>
              <a:solidFill>
                <a:prstClr val="black"/>
              </a:solidFill>
              <a:latin typeface="Theinhardt Thin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6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C00000"/>
                </a:solidFill>
                <a:latin typeface="Theinhardt Medium" charset="0"/>
                <a:ea typeface="ＭＳ Ｐゴシック" pitchFamily="34" charset="-128"/>
                <a:cs typeface="Theinhardt Medium" charset="0"/>
              </a:rPr>
              <a:t>JESD204 Timing </a:t>
            </a:r>
            <a:r>
              <a:rPr lang="en-US" sz="2400" dirty="0" smtClean="0">
                <a:solidFill>
                  <a:srgbClr val="C00000"/>
                </a:solidFill>
                <a:latin typeface="Theinhardt Medium" charset="0"/>
                <a:ea typeface="ＭＳ Ｐゴシック" pitchFamily="34" charset="-128"/>
                <a:cs typeface="Theinhardt Medium" charset="0"/>
              </a:rPr>
              <a:t>Signals/Terminology</a:t>
            </a:r>
            <a:br>
              <a:rPr lang="en-US" sz="2400" dirty="0" smtClean="0">
                <a:solidFill>
                  <a:srgbClr val="C00000"/>
                </a:solidFill>
                <a:latin typeface="Theinhardt Medium" charset="0"/>
                <a:ea typeface="ＭＳ Ｐゴシック" pitchFamily="34" charset="-128"/>
                <a:cs typeface="Theinhardt Medium" charset="0"/>
              </a:rPr>
            </a:br>
            <a:endParaRPr lang="en-US" sz="2400" dirty="0" smtClean="0">
              <a:solidFill>
                <a:srgbClr val="C00000"/>
              </a:solidFill>
              <a:latin typeface="Theinhardt Medium" charset="0"/>
              <a:ea typeface="ＭＳ Ｐゴシック" pitchFamily="34" charset="-128"/>
              <a:cs typeface="Theinhardt Medium" charset="0"/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333375" y="1047750"/>
            <a:ext cx="8467725" cy="4946650"/>
          </a:xfrm>
        </p:spPr>
        <p:txBody>
          <a:bodyPr/>
          <a:lstStyle/>
          <a:p>
            <a:pPr algn="just" eaLnBrk="1" hangingPunct="1"/>
            <a:r>
              <a:rPr lang="en-US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Important parameters associated with transport layer include</a:t>
            </a:r>
          </a:p>
          <a:p>
            <a:pPr lvl="1" algn="just" eaLnBrk="1" hangingPunct="1"/>
            <a:r>
              <a:rPr lang="en-US" sz="20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L		# of lanes per converter device</a:t>
            </a:r>
          </a:p>
          <a:p>
            <a:pPr lvl="1" algn="just" eaLnBrk="1" hangingPunct="1"/>
            <a:r>
              <a:rPr lang="en-US" sz="2000" dirty="0">
                <a:latin typeface="Theinhardt Thin" charset="0"/>
                <a:ea typeface="ＭＳ Ｐゴシック" pitchFamily="34" charset="-128"/>
                <a:cs typeface="Theinhardt Thin" charset="0"/>
              </a:rPr>
              <a:t>M		# of converters per </a:t>
            </a:r>
            <a:r>
              <a:rPr lang="en-US" sz="20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device</a:t>
            </a:r>
          </a:p>
          <a:p>
            <a:pPr lvl="1" algn="just" eaLnBrk="1" hangingPunct="1"/>
            <a:r>
              <a:rPr lang="en-US" sz="20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F		# of octets per frame (per lane)</a:t>
            </a:r>
          </a:p>
          <a:p>
            <a:pPr lvl="1" algn="just" eaLnBrk="1" hangingPunct="1"/>
            <a:r>
              <a:rPr lang="en-US" sz="20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S		# of samples per converter per frame clock cycle</a:t>
            </a:r>
          </a:p>
          <a:p>
            <a:pPr lvl="1" algn="just" eaLnBrk="1" hangingPunct="1"/>
            <a:r>
              <a:rPr lang="en-US" sz="20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K		# of frames per </a:t>
            </a:r>
            <a:r>
              <a:rPr lang="en-US" sz="2000" dirty="0" err="1" smtClean="0">
                <a:latin typeface="Theinhardt Thin" charset="0"/>
                <a:ea typeface="ＭＳ Ｐゴシック" pitchFamily="34" charset="-128"/>
                <a:cs typeface="Theinhardt Thin" charset="0"/>
              </a:rPr>
              <a:t>multiframe</a:t>
            </a:r>
            <a:endParaRPr lang="en-US" sz="2000" dirty="0" smtClean="0">
              <a:latin typeface="Theinhardt Thin" charset="0"/>
              <a:ea typeface="ＭＳ Ｐゴシック" pitchFamily="34" charset="-128"/>
              <a:cs typeface="Theinhardt Thin" charset="0"/>
            </a:endParaRPr>
          </a:p>
          <a:p>
            <a:pPr lvl="1" algn="just" eaLnBrk="1" hangingPunct="1"/>
            <a:r>
              <a:rPr lang="en-US" sz="20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CS	# of control bits per conversion sample</a:t>
            </a:r>
          </a:p>
          <a:p>
            <a:pPr lvl="1" algn="just" eaLnBrk="1" hangingPunct="1"/>
            <a:endParaRPr lang="en-US" sz="2000" dirty="0" smtClean="0">
              <a:latin typeface="Theinhardt Thin" charset="0"/>
              <a:ea typeface="ＭＳ Ｐゴシック" pitchFamily="34" charset="-128"/>
              <a:cs typeface="Theinhardt Thin" charset="0"/>
            </a:endParaRPr>
          </a:p>
          <a:p>
            <a:pPr algn="just" eaLnBrk="1" hangingPunct="1"/>
            <a:r>
              <a:rPr lang="en-US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Control bits can either be appended after the LSB of every sample or all the bits for different samples can be sent bundled together</a:t>
            </a:r>
          </a:p>
        </p:txBody>
      </p:sp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152400" y="6400800"/>
            <a:ext cx="533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080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80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80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80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80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b="1">
                <a:solidFill>
                  <a:srgbClr val="FFFFFF"/>
                </a:solidFill>
                <a:latin typeface="Calibri" pitchFamily="34" charset="0"/>
              </a:rPr>
              <a:t>TI Information – NDA Required</a:t>
            </a:r>
            <a:endParaRPr lang="en-US" sz="2400" b="1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27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4714875" y="2378745"/>
            <a:ext cx="3600450" cy="8382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77838" y="2454945"/>
            <a:ext cx="3527425" cy="762000"/>
          </a:xfrm>
          <a:prstGeom prst="rect">
            <a:avLst/>
          </a:prstGeom>
          <a:gradFill flip="none" rotWithShape="1">
            <a:gsLst>
              <a:gs pos="0">
                <a:srgbClr val="89D961">
                  <a:tint val="66000"/>
                  <a:satMod val="160000"/>
                </a:srgbClr>
              </a:gs>
              <a:gs pos="50000">
                <a:srgbClr val="89D961">
                  <a:tint val="44500"/>
                  <a:satMod val="160000"/>
                </a:srgbClr>
              </a:gs>
              <a:gs pos="100000">
                <a:srgbClr val="89D961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4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F0F5D7-9B59-4F14-AFE0-CFA0C5D2E646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716463" y="846808"/>
            <a:ext cx="3600450" cy="1531937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00443" y="3466183"/>
            <a:ext cx="1038225" cy="512762"/>
          </a:xfrm>
          <a:prstGeom prst="rect">
            <a:avLst/>
          </a:prstGeom>
          <a:solidFill>
            <a:schemeClr val="tx1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400" b="1" dirty="0" smtClean="0">
                <a:solidFill>
                  <a:srgbClr val="FFFFFF"/>
                </a:solidFill>
              </a:rPr>
              <a:t>Jitter </a:t>
            </a:r>
            <a:r>
              <a:rPr lang="en-GB" sz="1400" b="1" dirty="0">
                <a:solidFill>
                  <a:srgbClr val="FFFFFF"/>
                </a:solidFill>
              </a:rPr>
              <a:t>Cleaner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8313" y="846808"/>
            <a:ext cx="3527425" cy="1608137"/>
          </a:xfrm>
          <a:prstGeom prst="rect">
            <a:avLst/>
          </a:prstGeom>
          <a:solidFill>
            <a:srgbClr val="89D96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9275" y="1124620"/>
            <a:ext cx="936625" cy="80645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GB" b="1" dirty="0">
                <a:solidFill>
                  <a:srgbClr val="000000"/>
                </a:solidFill>
              </a:rPr>
              <a:t>ADC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62100" y="1135733"/>
            <a:ext cx="1273175" cy="792162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GB" b="1" dirty="0">
                <a:solidFill>
                  <a:srgbClr val="000000"/>
                </a:solidFill>
              </a:rPr>
              <a:t>Transport Layer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916238" y="1135733"/>
            <a:ext cx="935037" cy="7921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GB" b="1" dirty="0">
                <a:solidFill>
                  <a:srgbClr val="000000"/>
                </a:solidFill>
              </a:rPr>
              <a:t>Data Layer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235825" y="1135733"/>
            <a:ext cx="936625" cy="79216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GB" b="1" dirty="0">
                <a:solidFill>
                  <a:srgbClr val="000000"/>
                </a:solidFill>
              </a:rPr>
              <a:t>Apps</a:t>
            </a:r>
          </a:p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GB" b="1" dirty="0">
                <a:solidFill>
                  <a:srgbClr val="000000"/>
                </a:solidFill>
              </a:rPr>
              <a:t>Layer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859338" y="1135733"/>
            <a:ext cx="936625" cy="7921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GB" b="1" dirty="0">
                <a:solidFill>
                  <a:srgbClr val="000000"/>
                </a:solidFill>
              </a:rPr>
              <a:t>Data Layer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856288" y="1135733"/>
            <a:ext cx="1293812" cy="792162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GB" b="1" dirty="0">
                <a:solidFill>
                  <a:srgbClr val="000000"/>
                </a:solidFill>
              </a:rPr>
              <a:t>Transport Layer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31" name="Straight Arrow Connector 30"/>
          <p:cNvCxnSpPr>
            <a:stCxn id="27" idx="3"/>
            <a:endCxn id="29" idx="1"/>
          </p:cNvCxnSpPr>
          <p:nvPr/>
        </p:nvCxnSpPr>
        <p:spPr>
          <a:xfrm>
            <a:off x="3851275" y="1531020"/>
            <a:ext cx="1008063" cy="1588"/>
          </a:xfrm>
          <a:prstGeom prst="straightConnector1">
            <a:avLst/>
          </a:prstGeom>
          <a:ln w="190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68" name="TextBox 31"/>
          <p:cNvSpPr txBox="1">
            <a:spLocks noChangeArrowheads="1"/>
          </p:cNvSpPr>
          <p:nvPr/>
        </p:nvSpPr>
        <p:spPr bwMode="auto">
          <a:xfrm>
            <a:off x="2827338" y="846808"/>
            <a:ext cx="11334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b="1" dirty="0" smtClean="0">
                <a:solidFill>
                  <a:srgbClr val="000000"/>
                </a:solidFill>
                <a:cs typeface="Arial" pitchFamily="34" charset="0"/>
              </a:rPr>
              <a:t>ADC(TX)</a:t>
            </a:r>
            <a:endParaRPr lang="en-US" b="1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3269" name="TextBox 32"/>
          <p:cNvSpPr txBox="1">
            <a:spLocks noChangeArrowheads="1"/>
          </p:cNvSpPr>
          <p:nvPr/>
        </p:nvSpPr>
        <p:spPr bwMode="auto">
          <a:xfrm>
            <a:off x="4675188" y="826170"/>
            <a:ext cx="13001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b="1" smtClean="0">
                <a:solidFill>
                  <a:srgbClr val="000000"/>
                </a:solidFill>
                <a:cs typeface="Arial" pitchFamily="34" charset="0"/>
              </a:rPr>
              <a:t>FPGA(RX)</a:t>
            </a:r>
            <a:endParaRPr lang="en-US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2743200" y="1946557"/>
            <a:ext cx="3246438" cy="317500"/>
          </a:xfrm>
          <a:custGeom>
            <a:avLst/>
            <a:gdLst>
              <a:gd name="connsiteX0" fmla="*/ 3647975 w 3647975"/>
              <a:gd name="connsiteY0" fmla="*/ 0 h 317634"/>
              <a:gd name="connsiteX1" fmla="*/ 3647975 w 3647975"/>
              <a:gd name="connsiteY1" fmla="*/ 317634 h 317634"/>
              <a:gd name="connsiteX2" fmla="*/ 0 w 3647975"/>
              <a:gd name="connsiteY2" fmla="*/ 317634 h 317634"/>
              <a:gd name="connsiteX3" fmla="*/ 0 w 3647975"/>
              <a:gd name="connsiteY3" fmla="*/ 0 h 317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7975" h="317634">
                <a:moveTo>
                  <a:pt x="3647975" y="0"/>
                </a:moveTo>
                <a:lnTo>
                  <a:pt x="3647975" y="317634"/>
                </a:lnTo>
                <a:lnTo>
                  <a:pt x="0" y="317634"/>
                </a:lnTo>
                <a:lnTo>
                  <a:pt x="0" y="0"/>
                </a:ln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400" b="1" dirty="0" smtClean="0">
                <a:solidFill>
                  <a:srgbClr val="000000"/>
                </a:solidFill>
              </a:rPr>
              <a:t>SYNC~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53271" name="TextBox 34"/>
          <p:cNvSpPr txBox="1">
            <a:spLocks noChangeArrowheads="1"/>
          </p:cNvSpPr>
          <p:nvPr/>
        </p:nvSpPr>
        <p:spPr bwMode="auto">
          <a:xfrm>
            <a:off x="3974166" y="660136"/>
            <a:ext cx="817853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FF00FF"/>
                </a:solidFill>
                <a:cs typeface="Arial" pitchFamily="34" charset="0"/>
              </a:rPr>
              <a:t>Lanes of</a:t>
            </a:r>
            <a:br>
              <a:rPr lang="en-GB" sz="1200" b="1" dirty="0" smtClean="0">
                <a:solidFill>
                  <a:srgbClr val="FF00FF"/>
                </a:solidFill>
                <a:cs typeface="Arial" pitchFamily="34" charset="0"/>
              </a:rPr>
            </a:br>
            <a:r>
              <a:rPr lang="en-GB" sz="1200" b="1" dirty="0" smtClean="0">
                <a:solidFill>
                  <a:srgbClr val="FF00FF"/>
                </a:solidFill>
                <a:cs typeface="Arial" pitchFamily="34" charset="0"/>
              </a:rPr>
              <a:t>Multi-</a:t>
            </a:r>
            <a:br>
              <a:rPr lang="en-GB" sz="1200" b="1" dirty="0" smtClean="0">
                <a:solidFill>
                  <a:srgbClr val="FF00FF"/>
                </a:solidFill>
                <a:cs typeface="Arial" pitchFamily="34" charset="0"/>
              </a:rPr>
            </a:br>
            <a:r>
              <a:rPr lang="en-GB" sz="1200" b="1" dirty="0" smtClean="0">
                <a:solidFill>
                  <a:srgbClr val="FF00FF"/>
                </a:solidFill>
                <a:cs typeface="Arial" pitchFamily="34" charset="0"/>
              </a:rPr>
              <a:t>Point</a:t>
            </a:r>
            <a:br>
              <a:rPr lang="en-GB" sz="1200" b="1" dirty="0" smtClean="0">
                <a:solidFill>
                  <a:srgbClr val="FF00FF"/>
                </a:solidFill>
                <a:cs typeface="Arial" pitchFamily="34" charset="0"/>
              </a:rPr>
            </a:br>
            <a:r>
              <a:rPr lang="en-GB" sz="1200" b="1" dirty="0" smtClean="0">
                <a:solidFill>
                  <a:srgbClr val="FF00FF"/>
                </a:solidFill>
                <a:cs typeface="Arial" pitchFamily="34" charset="0"/>
              </a:rPr>
              <a:t>data link</a:t>
            </a:r>
            <a:endParaRPr lang="en-US" sz="1200" b="1" dirty="0" smtClean="0">
              <a:solidFill>
                <a:srgbClr val="FF00FF"/>
              </a:solidFill>
              <a:cs typeface="Arial" pitchFamily="34" charset="0"/>
            </a:endParaRPr>
          </a:p>
        </p:txBody>
      </p:sp>
      <p:sp>
        <p:nvSpPr>
          <p:cNvPr id="53272" name="TextBox 37"/>
          <p:cNvSpPr txBox="1">
            <a:spLocks noChangeArrowheads="1"/>
          </p:cNvSpPr>
          <p:nvPr/>
        </p:nvSpPr>
        <p:spPr bwMode="auto">
          <a:xfrm>
            <a:off x="1223963" y="1969170"/>
            <a:ext cx="728662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sz="1400" b="1" smtClean="0">
                <a:solidFill>
                  <a:srgbClr val="000000"/>
                </a:solidFill>
                <a:cs typeface="Arial" pitchFamily="34" charset="0"/>
              </a:rPr>
              <a:t>Frame Clock</a:t>
            </a:r>
            <a:endParaRPr lang="en-US" sz="1400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3273" name="Rectangle 39"/>
          <p:cNvSpPr>
            <a:spLocks noChangeArrowheads="1"/>
          </p:cNvSpPr>
          <p:nvPr/>
        </p:nvSpPr>
        <p:spPr bwMode="auto">
          <a:xfrm>
            <a:off x="1274763" y="2500983"/>
            <a:ext cx="369887" cy="40005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sz="2400" b="1" smtClean="0">
                <a:solidFill>
                  <a:srgbClr val="000000"/>
                </a:solidFill>
                <a:cs typeface="Arial" pitchFamily="34" charset="0"/>
              </a:rPr>
              <a:t>÷</a:t>
            </a:r>
            <a:endParaRPr lang="en-US" sz="2400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3274" name="Rectangle 40"/>
          <p:cNvSpPr>
            <a:spLocks noChangeArrowheads="1"/>
          </p:cNvSpPr>
          <p:nvPr/>
        </p:nvSpPr>
        <p:spPr bwMode="auto">
          <a:xfrm>
            <a:off x="2063750" y="2500983"/>
            <a:ext cx="369888" cy="40005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sz="2400" b="1" smtClean="0">
                <a:solidFill>
                  <a:srgbClr val="000000"/>
                </a:solidFill>
                <a:cs typeface="Arial" pitchFamily="34" charset="0"/>
              </a:rPr>
              <a:t>÷</a:t>
            </a:r>
            <a:endParaRPr lang="en-US" sz="2400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3275" name="Rectangle 50"/>
          <p:cNvSpPr>
            <a:spLocks noChangeArrowheads="1"/>
          </p:cNvSpPr>
          <p:nvPr/>
        </p:nvSpPr>
        <p:spPr bwMode="auto">
          <a:xfrm>
            <a:off x="6254750" y="2496220"/>
            <a:ext cx="369888" cy="401638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sz="2400" b="1" smtClean="0">
                <a:solidFill>
                  <a:srgbClr val="000000"/>
                </a:solidFill>
                <a:cs typeface="Arial" pitchFamily="34" charset="0"/>
              </a:rPr>
              <a:t>÷</a:t>
            </a:r>
            <a:endParaRPr lang="en-US" sz="2400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3276" name="Freeform 58"/>
          <p:cNvSpPr>
            <a:spLocks/>
          </p:cNvSpPr>
          <p:nvPr/>
        </p:nvSpPr>
        <p:spPr bwMode="auto">
          <a:xfrm>
            <a:off x="893763" y="1929483"/>
            <a:ext cx="2979737" cy="1965325"/>
          </a:xfrm>
          <a:custGeom>
            <a:avLst/>
            <a:gdLst>
              <a:gd name="T0" fmla="*/ 2983217 w 2979505"/>
              <a:gd name="T1" fmla="*/ 40025 h 2506895"/>
              <a:gd name="T2" fmla="*/ 0 w 2979505"/>
              <a:gd name="T3" fmla="*/ 40025 h 2506895"/>
              <a:gd name="T4" fmla="*/ 0 w 2979505"/>
              <a:gd name="T5" fmla="*/ 0 h 2506895"/>
              <a:gd name="T6" fmla="*/ 0 60000 65536"/>
              <a:gd name="T7" fmla="*/ 0 60000 65536"/>
              <a:gd name="T8" fmla="*/ 0 60000 65536"/>
              <a:gd name="T9" fmla="*/ 0 w 2979505"/>
              <a:gd name="T10" fmla="*/ 0 h 2506895"/>
              <a:gd name="T11" fmla="*/ 2979505 w 2979505"/>
              <a:gd name="T12" fmla="*/ 2506895 h 25068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9505" h="2506895">
                <a:moveTo>
                  <a:pt x="2979505" y="2506895"/>
                </a:moveTo>
                <a:lnTo>
                  <a:pt x="0" y="2506895"/>
                </a:lnTo>
                <a:lnTo>
                  <a:pt x="0" y="0"/>
                </a:lnTo>
              </a:path>
            </a:pathLst>
          </a:cu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53277" name="Straight Arrow Connector 60"/>
          <p:cNvCxnSpPr>
            <a:cxnSpLocks noChangeShapeType="1"/>
            <a:endCxn id="53273" idx="1"/>
          </p:cNvCxnSpPr>
          <p:nvPr/>
        </p:nvCxnSpPr>
        <p:spPr bwMode="auto">
          <a:xfrm>
            <a:off x="893763" y="2696245"/>
            <a:ext cx="381000" cy="4763"/>
          </a:xfrm>
          <a:prstGeom prst="straightConnector1">
            <a:avLst/>
          </a:prstGeom>
          <a:noFill/>
          <a:ln w="19050" algn="ctr">
            <a:solidFill>
              <a:srgbClr val="0000FF"/>
            </a:solidFill>
            <a:round/>
            <a:headEnd/>
            <a:tailEnd type="arrow" w="med" len="med"/>
          </a:ln>
        </p:spPr>
      </p:cxnSp>
      <p:sp>
        <p:nvSpPr>
          <p:cNvPr id="53278" name="Freeform 62"/>
          <p:cNvSpPr>
            <a:spLocks/>
          </p:cNvSpPr>
          <p:nvPr/>
        </p:nvSpPr>
        <p:spPr bwMode="auto">
          <a:xfrm>
            <a:off x="1644650" y="2708945"/>
            <a:ext cx="420688" cy="44450"/>
          </a:xfrm>
          <a:custGeom>
            <a:avLst/>
            <a:gdLst>
              <a:gd name="T0" fmla="*/ 0 w 482886"/>
              <a:gd name="T1" fmla="*/ 29140 h 45719"/>
              <a:gd name="T2" fmla="*/ 46384 w 482886"/>
              <a:gd name="T3" fmla="*/ 29140 h 45719"/>
              <a:gd name="T4" fmla="*/ 0 60000 65536"/>
              <a:gd name="T5" fmla="*/ 0 60000 65536"/>
              <a:gd name="T6" fmla="*/ 0 w 482886"/>
              <a:gd name="T7" fmla="*/ 0 h 45719"/>
              <a:gd name="T8" fmla="*/ 482886 w 482886"/>
              <a:gd name="T9" fmla="*/ 45719 h 4571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2886" h="45719">
                <a:moveTo>
                  <a:pt x="0" y="0"/>
                </a:moveTo>
                <a:lnTo>
                  <a:pt x="482886" y="0"/>
                </a:lnTo>
              </a:path>
            </a:pathLst>
          </a:custGeom>
          <a:solidFill>
            <a:schemeClr val="hlink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3279" name="Freeform 63"/>
          <p:cNvSpPr>
            <a:spLocks/>
          </p:cNvSpPr>
          <p:nvPr/>
        </p:nvSpPr>
        <p:spPr bwMode="auto">
          <a:xfrm>
            <a:off x="1879600" y="1931070"/>
            <a:ext cx="46038" cy="774700"/>
          </a:xfrm>
          <a:custGeom>
            <a:avLst/>
            <a:gdLst>
              <a:gd name="T0" fmla="*/ 51099 w 45719"/>
              <a:gd name="T1" fmla="*/ 8453 h 1027416"/>
              <a:gd name="T2" fmla="*/ 51099 w 45719"/>
              <a:gd name="T3" fmla="*/ 0 h 1027416"/>
              <a:gd name="T4" fmla="*/ 0 60000 65536"/>
              <a:gd name="T5" fmla="*/ 0 60000 65536"/>
              <a:gd name="T6" fmla="*/ 0 w 45719"/>
              <a:gd name="T7" fmla="*/ 0 h 1027416"/>
              <a:gd name="T8" fmla="*/ 45719 w 45719"/>
              <a:gd name="T9" fmla="*/ 1027416 h 102741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5719" h="1027416">
                <a:moveTo>
                  <a:pt x="0" y="1027416"/>
                </a:moveTo>
                <a:lnTo>
                  <a:pt x="0" y="0"/>
                </a:lnTo>
              </a:path>
            </a:pathLst>
          </a:custGeom>
          <a:solidFill>
            <a:schemeClr val="hlink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3280" name="Freeform 64"/>
          <p:cNvSpPr>
            <a:spLocks/>
          </p:cNvSpPr>
          <p:nvPr/>
        </p:nvSpPr>
        <p:spPr bwMode="auto">
          <a:xfrm>
            <a:off x="2424113" y="1931070"/>
            <a:ext cx="120650" cy="877888"/>
          </a:xfrm>
          <a:custGeom>
            <a:avLst/>
            <a:gdLst>
              <a:gd name="T0" fmla="*/ 0 w 102742"/>
              <a:gd name="T1" fmla="*/ 83224 h 1017142"/>
              <a:gd name="T2" fmla="*/ 1570286 w 102742"/>
              <a:gd name="T3" fmla="*/ 83224 h 1017142"/>
              <a:gd name="T4" fmla="*/ 1570286 w 102742"/>
              <a:gd name="T5" fmla="*/ 0 h 1017142"/>
              <a:gd name="T6" fmla="*/ 0 60000 65536"/>
              <a:gd name="T7" fmla="*/ 0 60000 65536"/>
              <a:gd name="T8" fmla="*/ 0 60000 65536"/>
              <a:gd name="T9" fmla="*/ 0 w 102742"/>
              <a:gd name="T10" fmla="*/ 0 h 1017142"/>
              <a:gd name="T11" fmla="*/ 102742 w 102742"/>
              <a:gd name="T12" fmla="*/ 1017142 h 1017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742" h="1017142">
                <a:moveTo>
                  <a:pt x="0" y="1017142"/>
                </a:moveTo>
                <a:lnTo>
                  <a:pt x="102742" y="1017142"/>
                </a:lnTo>
                <a:lnTo>
                  <a:pt x="102742" y="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3281" name="TextBox 65"/>
          <p:cNvSpPr txBox="1">
            <a:spLocks noChangeArrowheads="1"/>
          </p:cNvSpPr>
          <p:nvPr/>
        </p:nvSpPr>
        <p:spPr bwMode="auto">
          <a:xfrm>
            <a:off x="1909763" y="2034258"/>
            <a:ext cx="68103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sz="1400" b="1" smtClean="0">
                <a:solidFill>
                  <a:srgbClr val="000000"/>
                </a:solidFill>
                <a:cs typeface="Arial" pitchFamily="34" charset="0"/>
              </a:rPr>
              <a:t>LMFC</a:t>
            </a:r>
            <a:endParaRPr lang="en-US" sz="1400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3282" name="Freeform 66"/>
          <p:cNvSpPr>
            <a:spLocks/>
          </p:cNvSpPr>
          <p:nvPr/>
        </p:nvSpPr>
        <p:spPr bwMode="auto">
          <a:xfrm>
            <a:off x="2239963" y="2904208"/>
            <a:ext cx="1643062" cy="655637"/>
          </a:xfrm>
          <a:custGeom>
            <a:avLst/>
            <a:gdLst>
              <a:gd name="T0" fmla="*/ 1631064 w 1643865"/>
              <a:gd name="T1" fmla="*/ 168 h 1099335"/>
              <a:gd name="T2" fmla="*/ 0 w 1643865"/>
              <a:gd name="T3" fmla="*/ 168 h 1099335"/>
              <a:gd name="T4" fmla="*/ 0 w 1643865"/>
              <a:gd name="T5" fmla="*/ 0 h 1099335"/>
              <a:gd name="T6" fmla="*/ 0 60000 65536"/>
              <a:gd name="T7" fmla="*/ 0 60000 65536"/>
              <a:gd name="T8" fmla="*/ 0 60000 65536"/>
              <a:gd name="T9" fmla="*/ 0 w 1643865"/>
              <a:gd name="T10" fmla="*/ 0 h 1099335"/>
              <a:gd name="T11" fmla="*/ 1643865 w 1643865"/>
              <a:gd name="T12" fmla="*/ 1099335 h 10993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43865" h="1099335">
                <a:moveTo>
                  <a:pt x="1643865" y="1099335"/>
                </a:moveTo>
                <a:lnTo>
                  <a:pt x="0" y="1099335"/>
                </a:lnTo>
                <a:lnTo>
                  <a:pt x="0" y="0"/>
                </a:lnTo>
              </a:path>
            </a:pathLst>
          </a:cu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</p:spPr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3283" name="Freeform 67"/>
          <p:cNvSpPr>
            <a:spLocks/>
          </p:cNvSpPr>
          <p:nvPr/>
        </p:nvSpPr>
        <p:spPr bwMode="auto">
          <a:xfrm>
            <a:off x="1447800" y="2910558"/>
            <a:ext cx="790575" cy="195262"/>
          </a:xfrm>
          <a:custGeom>
            <a:avLst/>
            <a:gdLst>
              <a:gd name="T0" fmla="*/ 782593 w 791110"/>
              <a:gd name="T1" fmla="*/ 196057 h 195209"/>
              <a:gd name="T2" fmla="*/ 0 w 791110"/>
              <a:gd name="T3" fmla="*/ 196057 h 195209"/>
              <a:gd name="T4" fmla="*/ 0 w 791110"/>
              <a:gd name="T5" fmla="*/ 0 h 195209"/>
              <a:gd name="T6" fmla="*/ 0 60000 65536"/>
              <a:gd name="T7" fmla="*/ 0 60000 65536"/>
              <a:gd name="T8" fmla="*/ 0 60000 65536"/>
              <a:gd name="T9" fmla="*/ 0 w 791110"/>
              <a:gd name="T10" fmla="*/ 0 h 195209"/>
              <a:gd name="T11" fmla="*/ 791110 w 791110"/>
              <a:gd name="T12" fmla="*/ 195209 h 1952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91110" h="195209">
                <a:moveTo>
                  <a:pt x="791110" y="195209"/>
                </a:moveTo>
                <a:lnTo>
                  <a:pt x="0" y="195209"/>
                </a:lnTo>
                <a:lnTo>
                  <a:pt x="0" y="0"/>
                </a:lnTo>
              </a:path>
            </a:pathLst>
          </a:cu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</p:spPr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3284" name="Freeform 69"/>
          <p:cNvSpPr>
            <a:spLocks/>
          </p:cNvSpPr>
          <p:nvPr/>
        </p:nvSpPr>
        <p:spPr bwMode="auto">
          <a:xfrm>
            <a:off x="4921250" y="2712120"/>
            <a:ext cx="2959100" cy="1200150"/>
          </a:xfrm>
          <a:custGeom>
            <a:avLst/>
            <a:gdLst>
              <a:gd name="T0" fmla="*/ 0 w 2167848"/>
              <a:gd name="T1" fmla="*/ 11728 h 1602769"/>
              <a:gd name="T2" fmla="*/ 427725657 w 2167848"/>
              <a:gd name="T3" fmla="*/ 11728 h 1602769"/>
              <a:gd name="T4" fmla="*/ 429762883 w 2167848"/>
              <a:gd name="T5" fmla="*/ 0 h 1602769"/>
              <a:gd name="T6" fmla="*/ 368229932 w 2167848"/>
              <a:gd name="T7" fmla="*/ 0 h 1602769"/>
              <a:gd name="T8" fmla="*/ 0 60000 65536"/>
              <a:gd name="T9" fmla="*/ 0 60000 65536"/>
              <a:gd name="T10" fmla="*/ 0 60000 65536"/>
              <a:gd name="T11" fmla="*/ 0 60000 65536"/>
              <a:gd name="T12" fmla="*/ 0 w 2167848"/>
              <a:gd name="T13" fmla="*/ 0 h 1602769"/>
              <a:gd name="T14" fmla="*/ 2167848 w 2167848"/>
              <a:gd name="T15" fmla="*/ 1602769 h 16027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7848" h="1602769">
                <a:moveTo>
                  <a:pt x="0" y="1602769"/>
                </a:moveTo>
                <a:lnTo>
                  <a:pt x="2157573" y="1602769"/>
                </a:lnTo>
                <a:lnTo>
                  <a:pt x="2167848" y="0"/>
                </a:lnTo>
                <a:lnTo>
                  <a:pt x="1857457" y="0"/>
                </a:lnTo>
              </a:path>
            </a:pathLst>
          </a:cu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3285" name="Freeform 70"/>
          <p:cNvSpPr>
            <a:spLocks/>
          </p:cNvSpPr>
          <p:nvPr/>
        </p:nvSpPr>
        <p:spPr bwMode="auto">
          <a:xfrm>
            <a:off x="6134100" y="1931070"/>
            <a:ext cx="112713" cy="739775"/>
          </a:xfrm>
          <a:custGeom>
            <a:avLst/>
            <a:gdLst>
              <a:gd name="T0" fmla="*/ 108542 w 113016"/>
              <a:gd name="T1" fmla="*/ 14658 h 945223"/>
              <a:gd name="T2" fmla="*/ 0 w 113016"/>
              <a:gd name="T3" fmla="*/ 14658 h 945223"/>
              <a:gd name="T4" fmla="*/ 0 w 113016"/>
              <a:gd name="T5" fmla="*/ 0 h 945223"/>
              <a:gd name="T6" fmla="*/ 0 60000 65536"/>
              <a:gd name="T7" fmla="*/ 0 60000 65536"/>
              <a:gd name="T8" fmla="*/ 0 60000 65536"/>
              <a:gd name="T9" fmla="*/ 0 w 113016"/>
              <a:gd name="T10" fmla="*/ 0 h 945223"/>
              <a:gd name="T11" fmla="*/ 113016 w 113016"/>
              <a:gd name="T12" fmla="*/ 945223 h 9452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3016" h="945223">
                <a:moveTo>
                  <a:pt x="113016" y="945223"/>
                </a:moveTo>
                <a:lnTo>
                  <a:pt x="0" y="945223"/>
                </a:lnTo>
                <a:lnTo>
                  <a:pt x="0" y="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3286" name="TextBox 72"/>
          <p:cNvSpPr txBox="1">
            <a:spLocks noChangeArrowheads="1"/>
          </p:cNvSpPr>
          <p:nvPr/>
        </p:nvSpPr>
        <p:spPr bwMode="auto">
          <a:xfrm>
            <a:off x="6097588" y="2061245"/>
            <a:ext cx="68103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sz="1400" b="1" smtClean="0">
                <a:solidFill>
                  <a:srgbClr val="000000"/>
                </a:solidFill>
                <a:cs typeface="Arial" pitchFamily="34" charset="0"/>
              </a:rPr>
              <a:t>LMFC</a:t>
            </a:r>
            <a:endParaRPr lang="en-US" sz="1400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3287" name="TextBox 73"/>
          <p:cNvSpPr txBox="1">
            <a:spLocks noChangeArrowheads="1"/>
          </p:cNvSpPr>
          <p:nvPr/>
        </p:nvSpPr>
        <p:spPr bwMode="auto">
          <a:xfrm>
            <a:off x="6791325" y="1942183"/>
            <a:ext cx="7270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sz="1400" b="1" smtClean="0">
                <a:solidFill>
                  <a:srgbClr val="000000"/>
                </a:solidFill>
                <a:cs typeface="Arial" pitchFamily="34" charset="0"/>
              </a:rPr>
              <a:t>Frame Clock</a:t>
            </a:r>
            <a:endParaRPr lang="en-US" sz="1400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3288" name="Freeform 74"/>
          <p:cNvSpPr>
            <a:spLocks/>
          </p:cNvSpPr>
          <p:nvPr/>
        </p:nvSpPr>
        <p:spPr bwMode="auto">
          <a:xfrm>
            <a:off x="4921250" y="2899445"/>
            <a:ext cx="1541463" cy="668338"/>
          </a:xfrm>
          <a:custGeom>
            <a:avLst/>
            <a:gdLst>
              <a:gd name="T0" fmla="*/ 0 w 1541124"/>
              <a:gd name="T1" fmla="*/ 56 h 1202076"/>
              <a:gd name="T2" fmla="*/ 1546557 w 1541124"/>
              <a:gd name="T3" fmla="*/ 56 h 1202076"/>
              <a:gd name="T4" fmla="*/ 1546557 w 1541124"/>
              <a:gd name="T5" fmla="*/ 0 h 1202076"/>
              <a:gd name="T6" fmla="*/ 0 60000 65536"/>
              <a:gd name="T7" fmla="*/ 0 60000 65536"/>
              <a:gd name="T8" fmla="*/ 0 60000 65536"/>
              <a:gd name="T9" fmla="*/ 0 w 1541124"/>
              <a:gd name="T10" fmla="*/ 0 h 1202076"/>
              <a:gd name="T11" fmla="*/ 1541124 w 1541124"/>
              <a:gd name="T12" fmla="*/ 1202076 h 12020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41124" h="1202076">
                <a:moveTo>
                  <a:pt x="0" y="1202076"/>
                </a:moveTo>
                <a:lnTo>
                  <a:pt x="1541124" y="1202076"/>
                </a:lnTo>
                <a:lnTo>
                  <a:pt x="1541124" y="0"/>
                </a:lnTo>
              </a:path>
            </a:pathLst>
          </a:cu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</p:spPr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3289" name="TextBox 75"/>
          <p:cNvSpPr txBox="1">
            <a:spLocks noChangeArrowheads="1"/>
          </p:cNvSpPr>
          <p:nvPr/>
        </p:nvSpPr>
        <p:spPr bwMode="auto">
          <a:xfrm>
            <a:off x="2590800" y="3324895"/>
            <a:ext cx="1077283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sz="1400" b="1" dirty="0" smtClean="0">
                <a:solidFill>
                  <a:srgbClr val="008000"/>
                </a:solidFill>
                <a:cs typeface="Arial" pitchFamily="34" charset="0"/>
              </a:rPr>
              <a:t>SYSREF A</a:t>
            </a:r>
            <a:endParaRPr lang="en-US" sz="1400" b="1" dirty="0" smtClean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53290" name="TextBox 76"/>
          <p:cNvSpPr txBox="1">
            <a:spLocks noChangeArrowheads="1"/>
          </p:cNvSpPr>
          <p:nvPr/>
        </p:nvSpPr>
        <p:spPr bwMode="auto">
          <a:xfrm>
            <a:off x="5050149" y="3321720"/>
            <a:ext cx="1083951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sz="1400" b="1" dirty="0" smtClean="0">
                <a:solidFill>
                  <a:srgbClr val="008000"/>
                </a:solidFill>
                <a:cs typeface="Arial" pitchFamily="34" charset="0"/>
              </a:rPr>
              <a:t>SYSREF B</a:t>
            </a:r>
            <a:endParaRPr lang="en-US" sz="1400" b="1" dirty="0" smtClean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53291" name="TextBox 77"/>
          <p:cNvSpPr txBox="1">
            <a:spLocks noChangeArrowheads="1"/>
          </p:cNvSpPr>
          <p:nvPr/>
        </p:nvSpPr>
        <p:spPr bwMode="auto">
          <a:xfrm>
            <a:off x="4978400" y="3651920"/>
            <a:ext cx="1447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sz="1400" b="1" smtClean="0">
                <a:solidFill>
                  <a:srgbClr val="0000FF"/>
                </a:solidFill>
                <a:cs typeface="Arial" pitchFamily="34" charset="0"/>
              </a:rPr>
              <a:t>Device clock B</a:t>
            </a:r>
            <a:endParaRPr lang="en-US" sz="1400" b="1" smtClean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53292" name="TextBox 78"/>
          <p:cNvSpPr txBox="1">
            <a:spLocks noChangeArrowheads="1"/>
          </p:cNvSpPr>
          <p:nvPr/>
        </p:nvSpPr>
        <p:spPr bwMode="auto">
          <a:xfrm>
            <a:off x="2438400" y="3657600"/>
            <a:ext cx="143986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sz="1400" b="1" dirty="0" smtClean="0">
                <a:solidFill>
                  <a:srgbClr val="0000FF"/>
                </a:solidFill>
                <a:cs typeface="Arial" pitchFamily="34" charset="0"/>
              </a:rPr>
              <a:t>Device clock A</a:t>
            </a:r>
            <a:endParaRPr lang="en-US" sz="1400" b="1" dirty="0" smtClean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53293" name="Rectangle 79"/>
          <p:cNvSpPr>
            <a:spLocks noChangeArrowheads="1"/>
          </p:cNvSpPr>
          <p:nvPr/>
        </p:nvSpPr>
        <p:spPr bwMode="auto">
          <a:xfrm>
            <a:off x="7097713" y="2494633"/>
            <a:ext cx="369887" cy="40005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sz="2400" b="1" smtClean="0">
                <a:solidFill>
                  <a:srgbClr val="000000"/>
                </a:solidFill>
                <a:cs typeface="Arial" pitchFamily="34" charset="0"/>
              </a:rPr>
              <a:t>÷</a:t>
            </a:r>
            <a:endParaRPr lang="en-US" sz="2400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3294" name="Freeform 80"/>
          <p:cNvSpPr>
            <a:spLocks/>
          </p:cNvSpPr>
          <p:nvPr/>
        </p:nvSpPr>
        <p:spPr bwMode="auto">
          <a:xfrm flipH="1">
            <a:off x="6616700" y="2677195"/>
            <a:ext cx="485775" cy="63500"/>
          </a:xfrm>
          <a:custGeom>
            <a:avLst/>
            <a:gdLst>
              <a:gd name="T0" fmla="*/ 0 w 482886"/>
              <a:gd name="T1" fmla="*/ 65745 h 63353"/>
              <a:gd name="T2" fmla="*/ 534444 w 482886"/>
              <a:gd name="T3" fmla="*/ 65745 h 63353"/>
              <a:gd name="T4" fmla="*/ 0 60000 65536"/>
              <a:gd name="T5" fmla="*/ 0 60000 65536"/>
              <a:gd name="T6" fmla="*/ 0 w 482886"/>
              <a:gd name="T7" fmla="*/ 0 h 63353"/>
              <a:gd name="T8" fmla="*/ 482886 w 482886"/>
              <a:gd name="T9" fmla="*/ 63353 h 6335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2886" h="63353">
                <a:moveTo>
                  <a:pt x="0" y="0"/>
                </a:moveTo>
                <a:lnTo>
                  <a:pt x="482886" y="0"/>
                </a:lnTo>
              </a:path>
            </a:pathLst>
          </a:custGeom>
          <a:solidFill>
            <a:schemeClr val="hlink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3295" name="Freeform 81"/>
          <p:cNvSpPr>
            <a:spLocks/>
          </p:cNvSpPr>
          <p:nvPr/>
        </p:nvSpPr>
        <p:spPr bwMode="auto">
          <a:xfrm flipH="1">
            <a:off x="6780213" y="1919958"/>
            <a:ext cx="46037" cy="750887"/>
          </a:xfrm>
          <a:custGeom>
            <a:avLst/>
            <a:gdLst>
              <a:gd name="T0" fmla="*/ 51081 w 45719"/>
              <a:gd name="T1" fmla="*/ 4968 h 1027416"/>
              <a:gd name="T2" fmla="*/ 51081 w 45719"/>
              <a:gd name="T3" fmla="*/ 0 h 1027416"/>
              <a:gd name="T4" fmla="*/ 0 60000 65536"/>
              <a:gd name="T5" fmla="*/ 0 60000 65536"/>
              <a:gd name="T6" fmla="*/ 0 w 45719"/>
              <a:gd name="T7" fmla="*/ 0 h 1027416"/>
              <a:gd name="T8" fmla="*/ 45719 w 45719"/>
              <a:gd name="T9" fmla="*/ 1027416 h 102741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5719" h="1027416">
                <a:moveTo>
                  <a:pt x="0" y="1027416"/>
                </a:moveTo>
                <a:lnTo>
                  <a:pt x="0" y="0"/>
                </a:lnTo>
              </a:path>
            </a:pathLst>
          </a:custGeom>
          <a:solidFill>
            <a:schemeClr val="hlink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3296" name="Freeform 82"/>
          <p:cNvSpPr>
            <a:spLocks/>
          </p:cNvSpPr>
          <p:nvPr/>
        </p:nvSpPr>
        <p:spPr bwMode="auto">
          <a:xfrm flipH="1">
            <a:off x="6451600" y="2904208"/>
            <a:ext cx="831850" cy="206375"/>
          </a:xfrm>
          <a:custGeom>
            <a:avLst/>
            <a:gdLst>
              <a:gd name="T0" fmla="*/ 1854675 w 791110"/>
              <a:gd name="T1" fmla="*/ 504522 h 195209"/>
              <a:gd name="T2" fmla="*/ 0 w 791110"/>
              <a:gd name="T3" fmla="*/ 504522 h 195209"/>
              <a:gd name="T4" fmla="*/ 0 w 791110"/>
              <a:gd name="T5" fmla="*/ 0 h 195209"/>
              <a:gd name="T6" fmla="*/ 0 60000 65536"/>
              <a:gd name="T7" fmla="*/ 0 60000 65536"/>
              <a:gd name="T8" fmla="*/ 0 60000 65536"/>
              <a:gd name="T9" fmla="*/ 0 w 791110"/>
              <a:gd name="T10" fmla="*/ 0 h 195209"/>
              <a:gd name="T11" fmla="*/ 791110 w 791110"/>
              <a:gd name="T12" fmla="*/ 195209 h 1952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91110" h="195209">
                <a:moveTo>
                  <a:pt x="791110" y="195209"/>
                </a:moveTo>
                <a:lnTo>
                  <a:pt x="0" y="195209"/>
                </a:lnTo>
                <a:lnTo>
                  <a:pt x="0" y="0"/>
                </a:lnTo>
              </a:path>
            </a:pathLst>
          </a:cu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</p:spPr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3851275" y="1664246"/>
            <a:ext cx="1008063" cy="1588"/>
          </a:xfrm>
          <a:prstGeom prst="straightConnector1">
            <a:avLst/>
          </a:prstGeom>
          <a:ln w="190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3851275" y="1798637"/>
            <a:ext cx="1008063" cy="1588"/>
          </a:xfrm>
          <a:prstGeom prst="straightConnector1">
            <a:avLst/>
          </a:prstGeom>
          <a:ln w="190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3851275" y="1398216"/>
            <a:ext cx="1008063" cy="1588"/>
          </a:xfrm>
          <a:prstGeom prst="straightConnector1">
            <a:avLst/>
          </a:prstGeom>
          <a:ln w="190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itle 1"/>
          <p:cNvSpPr txBox="1">
            <a:spLocks/>
          </p:cNvSpPr>
          <p:nvPr/>
        </p:nvSpPr>
        <p:spPr>
          <a:xfrm>
            <a:off x="231775" y="142875"/>
            <a:ext cx="8458200" cy="8143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en-US" kern="1200" dirty="0" smtClean="0">
                <a:solidFill>
                  <a:srgbClr val="C00000"/>
                </a:solidFill>
              </a:rPr>
              <a:t>Anatomy of JESD204B System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47" y="3978946"/>
            <a:ext cx="5558117" cy="211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9244" y="4285862"/>
            <a:ext cx="17645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00FF"/>
                </a:solidFill>
              </a:rPr>
              <a:t>Device Clock A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99244" y="5181600"/>
            <a:ext cx="17645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00FF"/>
                </a:solidFill>
              </a:rPr>
              <a:t>Device Clock B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99244" y="4671251"/>
            <a:ext cx="17645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8000"/>
                </a:solidFill>
              </a:rPr>
              <a:t>SYSREF A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99244" y="5550932"/>
            <a:ext cx="17645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8000"/>
                </a:solidFill>
              </a:rPr>
              <a:t>SYSREF B</a:t>
            </a:r>
            <a:endParaRPr lang="en-US" dirty="0">
              <a:solidFill>
                <a:srgbClr val="008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709583" y="4470528"/>
            <a:ext cx="1409700" cy="1168272"/>
            <a:chOff x="5943601" y="2266950"/>
            <a:chExt cx="1409700" cy="2571750"/>
          </a:xfrm>
        </p:grpSpPr>
        <p:sp>
          <p:nvSpPr>
            <p:cNvPr id="58" name="Freeform 57"/>
            <p:cNvSpPr/>
            <p:nvPr/>
          </p:nvSpPr>
          <p:spPr>
            <a:xfrm>
              <a:off x="7172325" y="2266950"/>
              <a:ext cx="180975" cy="647700"/>
            </a:xfrm>
            <a:custGeom>
              <a:avLst/>
              <a:gdLst>
                <a:gd name="connsiteX0" fmla="*/ 0 w 180975"/>
                <a:gd name="connsiteY0" fmla="*/ 647700 h 647700"/>
                <a:gd name="connsiteX1" fmla="*/ 95250 w 180975"/>
                <a:gd name="connsiteY1" fmla="*/ 552450 h 647700"/>
                <a:gd name="connsiteX2" fmla="*/ 85725 w 180975"/>
                <a:gd name="connsiteY2" fmla="*/ 95250 h 647700"/>
                <a:gd name="connsiteX3" fmla="*/ 180975 w 180975"/>
                <a:gd name="connsiteY3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647700">
                  <a:moveTo>
                    <a:pt x="0" y="647700"/>
                  </a:moveTo>
                  <a:cubicBezTo>
                    <a:pt x="40481" y="646112"/>
                    <a:pt x="80963" y="644525"/>
                    <a:pt x="95250" y="552450"/>
                  </a:cubicBezTo>
                  <a:cubicBezTo>
                    <a:pt x="109537" y="460375"/>
                    <a:pt x="71438" y="187325"/>
                    <a:pt x="85725" y="95250"/>
                  </a:cubicBezTo>
                  <a:cubicBezTo>
                    <a:pt x="100012" y="3175"/>
                    <a:pt x="140493" y="1587"/>
                    <a:pt x="180975" y="0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5943601" y="4191000"/>
              <a:ext cx="1409700" cy="647700"/>
            </a:xfrm>
            <a:custGeom>
              <a:avLst/>
              <a:gdLst>
                <a:gd name="connsiteX0" fmla="*/ 0 w 180975"/>
                <a:gd name="connsiteY0" fmla="*/ 647700 h 647700"/>
                <a:gd name="connsiteX1" fmla="*/ 95250 w 180975"/>
                <a:gd name="connsiteY1" fmla="*/ 552450 h 647700"/>
                <a:gd name="connsiteX2" fmla="*/ 85725 w 180975"/>
                <a:gd name="connsiteY2" fmla="*/ 95250 h 647700"/>
                <a:gd name="connsiteX3" fmla="*/ 180975 w 180975"/>
                <a:gd name="connsiteY3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647700">
                  <a:moveTo>
                    <a:pt x="0" y="647700"/>
                  </a:moveTo>
                  <a:cubicBezTo>
                    <a:pt x="40481" y="646112"/>
                    <a:pt x="80963" y="644525"/>
                    <a:pt x="95250" y="552450"/>
                  </a:cubicBezTo>
                  <a:cubicBezTo>
                    <a:pt x="109537" y="460375"/>
                    <a:pt x="71438" y="187325"/>
                    <a:pt x="85725" y="95250"/>
                  </a:cubicBezTo>
                  <a:cubicBezTo>
                    <a:pt x="100012" y="3175"/>
                    <a:pt x="140493" y="1587"/>
                    <a:pt x="180975" y="0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624639" y="4114800"/>
            <a:ext cx="23669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only thing that matters for JESD204B </a:t>
            </a:r>
            <a:r>
              <a:rPr lang="en-US" sz="1400" dirty="0" smtClean="0"/>
              <a:t>subclass 1 is </a:t>
            </a:r>
            <a:r>
              <a:rPr lang="en-US" sz="1400" dirty="0" smtClean="0"/>
              <a:t>SYSREF to Device Clock timing for the same device.  Not SYSREF to SYSREF.</a:t>
            </a:r>
          </a:p>
          <a:p>
            <a:endParaRPr lang="en-US" sz="1400" dirty="0"/>
          </a:p>
          <a:p>
            <a:r>
              <a:rPr lang="en-US" sz="1400" dirty="0" smtClean="0"/>
              <a:t>Device clock to device clock timing is application dependent.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08957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984375" y="2451735"/>
            <a:ext cx="8458200" cy="81438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heinhardt Medium" charset="0"/>
                <a:ea typeface="ＭＳ Ｐゴシック" pitchFamily="34" charset="-128"/>
                <a:cs typeface="Theinhardt Medium" charset="0"/>
              </a:rPr>
              <a:t>JESD204 Layers</a:t>
            </a:r>
          </a:p>
        </p:txBody>
      </p:sp>
      <p:sp>
        <p:nvSpPr>
          <p:cNvPr id="31748" name="TextBox 5"/>
          <p:cNvSpPr txBox="1">
            <a:spLocks noChangeArrowheads="1"/>
          </p:cNvSpPr>
          <p:nvPr/>
        </p:nvSpPr>
        <p:spPr bwMode="auto">
          <a:xfrm>
            <a:off x="152400" y="6400800"/>
            <a:ext cx="533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08050"/>
            <a:r>
              <a:rPr lang="en-US" b="1">
                <a:solidFill>
                  <a:srgbClr val="FFFFFF"/>
                </a:solidFill>
                <a:latin typeface="Calibri" pitchFamily="34" charset="0"/>
              </a:rPr>
              <a:t>TI Information – NDA Required</a:t>
            </a:r>
            <a:endParaRPr lang="en-US" sz="2400" b="1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95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heinhardt Medium" charset="0"/>
                <a:ea typeface="ＭＳ Ｐゴシック" pitchFamily="34" charset="-128"/>
                <a:cs typeface="Theinhardt Medium" charset="0"/>
              </a:rPr>
              <a:t>JESD204 Layers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6975" y="990600"/>
            <a:ext cx="6934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Box 5"/>
          <p:cNvSpPr txBox="1">
            <a:spLocks noChangeArrowheads="1"/>
          </p:cNvSpPr>
          <p:nvPr/>
        </p:nvSpPr>
        <p:spPr bwMode="auto">
          <a:xfrm>
            <a:off x="152400" y="6400800"/>
            <a:ext cx="533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08050"/>
            <a:r>
              <a:rPr lang="en-US" b="1">
                <a:solidFill>
                  <a:srgbClr val="FFFFFF"/>
                </a:solidFill>
                <a:latin typeface="Calibri" pitchFamily="34" charset="0"/>
              </a:rPr>
              <a:t>TI Information – NDA Required</a:t>
            </a:r>
            <a:endParaRPr lang="en-US" sz="2400" b="1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introduction of the JESD204B </a:t>
            </a:r>
            <a:r>
              <a:rPr lang="en-US" dirty="0">
                <a:solidFill>
                  <a:srgbClr val="FF0000"/>
                </a:solidFill>
              </a:rPr>
              <a:t>interface for use between data converters and logic devices</a:t>
            </a:r>
            <a:r>
              <a:rPr lang="en-US" dirty="0"/>
              <a:t> has provided many advantages over previous generation LVDS and CMOS interfaces – including simplified layouts, skew management, and deterministic latency.  However understanding this interface and applying it to a signal chain design may seem like a daunting task.  This presentation will give an overview of the important aspects of this interface and how </a:t>
            </a:r>
            <a:r>
              <a:rPr lang="en-US" dirty="0" smtClean="0"/>
              <a:t>it is used in real world applications.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00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Example Functional Diagram for data transmission and reception between two devices on the link</a:t>
            </a: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34C8E7B-C694-4124-B324-9A672342A4FD}" type="slidenum">
              <a:rPr lang="en-US" smtClean="0"/>
              <a:pPr eaLnBrk="1" hangingPunct="1"/>
              <a:t>20</a:t>
            </a:fld>
            <a:endParaRPr lang="en-US" smtClean="0"/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1676400"/>
            <a:ext cx="68484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5010150"/>
            <a:ext cx="71818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12"/>
          <p:cNvSpPr>
            <a:spLocks noChangeArrowheads="1"/>
          </p:cNvSpPr>
          <p:nvPr/>
        </p:nvSpPr>
        <p:spPr bwMode="auto">
          <a:xfrm>
            <a:off x="1371600" y="1600200"/>
            <a:ext cx="6172200" cy="1447800"/>
          </a:xfrm>
          <a:prstGeom prst="rect">
            <a:avLst/>
          </a:prstGeom>
          <a:noFill/>
          <a:ln w="38100" algn="ctr">
            <a:solidFill>
              <a:srgbClr val="0070C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2000">
              <a:latin typeface="Times New Roman" pitchFamily="18" charset="0"/>
            </a:endParaRPr>
          </a:p>
        </p:txBody>
      </p:sp>
      <p:sp>
        <p:nvSpPr>
          <p:cNvPr id="9223" name="Rectangle 14"/>
          <p:cNvSpPr>
            <a:spLocks noChangeArrowheads="1"/>
          </p:cNvSpPr>
          <p:nvPr/>
        </p:nvSpPr>
        <p:spPr bwMode="auto">
          <a:xfrm>
            <a:off x="7162800" y="4967288"/>
            <a:ext cx="609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0" hangingPunct="0"/>
            <a:endParaRPr lang="en-US" sz="2000">
              <a:latin typeface="Times New Roman" pitchFamily="18" charset="0"/>
            </a:endParaRPr>
          </a:p>
        </p:txBody>
      </p:sp>
      <p:sp>
        <p:nvSpPr>
          <p:cNvPr id="9224" name="Rectangle 13"/>
          <p:cNvSpPr>
            <a:spLocks noChangeArrowheads="1"/>
          </p:cNvSpPr>
          <p:nvPr/>
        </p:nvSpPr>
        <p:spPr bwMode="auto">
          <a:xfrm>
            <a:off x="1371600" y="4419600"/>
            <a:ext cx="6172200" cy="1447800"/>
          </a:xfrm>
          <a:prstGeom prst="rect">
            <a:avLst/>
          </a:prstGeom>
          <a:noFill/>
          <a:ln w="38100" algn="ctr">
            <a:solidFill>
              <a:srgbClr val="0070C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2000">
              <a:latin typeface="Times New Roman" pitchFamily="18" charset="0"/>
            </a:endParaRPr>
          </a:p>
        </p:txBody>
      </p:sp>
      <p:sp>
        <p:nvSpPr>
          <p:cNvPr id="9225" name="TextBox 16"/>
          <p:cNvSpPr txBox="1">
            <a:spLocks noChangeArrowheads="1"/>
          </p:cNvSpPr>
          <p:nvPr/>
        </p:nvSpPr>
        <p:spPr bwMode="auto">
          <a:xfrm>
            <a:off x="7162800" y="3657600"/>
            <a:ext cx="762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/>
              <a:t>SYNC~</a:t>
            </a:r>
          </a:p>
        </p:txBody>
      </p:sp>
      <p:sp>
        <p:nvSpPr>
          <p:cNvPr id="9226" name="TextBox 17"/>
          <p:cNvSpPr txBox="1">
            <a:spLocks noChangeArrowheads="1"/>
          </p:cNvSpPr>
          <p:nvPr/>
        </p:nvSpPr>
        <p:spPr bwMode="auto">
          <a:xfrm>
            <a:off x="1219200" y="1143000"/>
            <a:ext cx="34782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TX device (ADC or FPGA)</a:t>
            </a:r>
          </a:p>
        </p:txBody>
      </p:sp>
      <p:sp>
        <p:nvSpPr>
          <p:cNvPr id="9227" name="TextBox 18"/>
          <p:cNvSpPr txBox="1">
            <a:spLocks noChangeArrowheads="1"/>
          </p:cNvSpPr>
          <p:nvPr/>
        </p:nvSpPr>
        <p:spPr bwMode="auto">
          <a:xfrm>
            <a:off x="1295400" y="5867400"/>
            <a:ext cx="350996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/>
              <a:t>RX device (DAC or FPGA)</a:t>
            </a:r>
          </a:p>
        </p:txBody>
      </p:sp>
      <p:sp>
        <p:nvSpPr>
          <p:cNvPr id="9228" name="TextBox 21"/>
          <p:cNvSpPr txBox="1">
            <a:spLocks noChangeArrowheads="1"/>
          </p:cNvSpPr>
          <p:nvPr/>
        </p:nvSpPr>
        <p:spPr bwMode="auto">
          <a:xfrm>
            <a:off x="533400" y="3276600"/>
            <a:ext cx="838200" cy="738188"/>
          </a:xfrm>
          <a:prstGeom prst="rect">
            <a:avLst/>
          </a:prstGeom>
          <a:noFill/>
          <a:ln w="28575">
            <a:solidFill>
              <a:srgbClr val="0074E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/>
              <a:t>Clock </a:t>
            </a:r>
          </a:p>
          <a:p>
            <a:pPr eaLnBrk="1" hangingPunct="1"/>
            <a:r>
              <a:rPr lang="en-US" sz="1400"/>
              <a:t>Source</a:t>
            </a:r>
          </a:p>
          <a:p>
            <a:pPr eaLnBrk="1" hangingPunct="1"/>
            <a:endParaRPr lang="en-US" sz="1400"/>
          </a:p>
        </p:txBody>
      </p:sp>
      <p:cxnSp>
        <p:nvCxnSpPr>
          <p:cNvPr id="9229" name="Straight Connector 23"/>
          <p:cNvCxnSpPr>
            <a:cxnSpLocks noChangeShapeType="1"/>
          </p:cNvCxnSpPr>
          <p:nvPr/>
        </p:nvCxnSpPr>
        <p:spPr bwMode="auto">
          <a:xfrm>
            <a:off x="1371600" y="3429000"/>
            <a:ext cx="9144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0" name="Straight Arrow Connector 25"/>
          <p:cNvCxnSpPr>
            <a:cxnSpLocks noChangeShapeType="1"/>
          </p:cNvCxnSpPr>
          <p:nvPr/>
        </p:nvCxnSpPr>
        <p:spPr bwMode="auto">
          <a:xfrm rot="5400000" flipH="1" flipV="1">
            <a:off x="2093913" y="3238500"/>
            <a:ext cx="382588" cy="15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1" name="Straight Connector 32"/>
          <p:cNvCxnSpPr>
            <a:cxnSpLocks noChangeShapeType="1"/>
          </p:cNvCxnSpPr>
          <p:nvPr/>
        </p:nvCxnSpPr>
        <p:spPr bwMode="auto">
          <a:xfrm>
            <a:off x="1371600" y="3505200"/>
            <a:ext cx="15240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2" name="Straight Arrow Connector 33"/>
          <p:cNvCxnSpPr>
            <a:cxnSpLocks noChangeShapeType="1"/>
          </p:cNvCxnSpPr>
          <p:nvPr/>
        </p:nvCxnSpPr>
        <p:spPr bwMode="auto">
          <a:xfrm rot="5400000" flipH="1" flipV="1">
            <a:off x="2666207" y="3275806"/>
            <a:ext cx="457200" cy="15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3" name="Straight Connector 36"/>
          <p:cNvCxnSpPr>
            <a:cxnSpLocks noChangeShapeType="1"/>
          </p:cNvCxnSpPr>
          <p:nvPr/>
        </p:nvCxnSpPr>
        <p:spPr bwMode="auto">
          <a:xfrm>
            <a:off x="1371600" y="3886200"/>
            <a:ext cx="9144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4" name="Straight Arrow Connector 38"/>
          <p:cNvCxnSpPr>
            <a:cxnSpLocks noChangeShapeType="1"/>
          </p:cNvCxnSpPr>
          <p:nvPr/>
        </p:nvCxnSpPr>
        <p:spPr bwMode="auto">
          <a:xfrm rot="5400000">
            <a:off x="2019301" y="4152900"/>
            <a:ext cx="533400" cy="31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5" name="Straight Arrow Connector 41"/>
          <p:cNvCxnSpPr>
            <a:cxnSpLocks noChangeShapeType="1"/>
          </p:cNvCxnSpPr>
          <p:nvPr/>
        </p:nvCxnSpPr>
        <p:spPr bwMode="auto">
          <a:xfrm rot="5400000">
            <a:off x="2590007" y="4114006"/>
            <a:ext cx="609600" cy="15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6" name="Straight Connector 44"/>
          <p:cNvCxnSpPr>
            <a:cxnSpLocks noChangeShapeType="1"/>
          </p:cNvCxnSpPr>
          <p:nvPr/>
        </p:nvCxnSpPr>
        <p:spPr bwMode="auto">
          <a:xfrm>
            <a:off x="1371600" y="3810000"/>
            <a:ext cx="15240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7" name="Straight Connector 47"/>
          <p:cNvCxnSpPr>
            <a:cxnSpLocks noChangeShapeType="1"/>
          </p:cNvCxnSpPr>
          <p:nvPr/>
        </p:nvCxnSpPr>
        <p:spPr bwMode="auto">
          <a:xfrm rot="5400000">
            <a:off x="6523038" y="3657600"/>
            <a:ext cx="28956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8" name="TextBox 49"/>
          <p:cNvSpPr txBox="1">
            <a:spLocks noChangeArrowheads="1"/>
          </p:cNvSpPr>
          <p:nvPr/>
        </p:nvSpPr>
        <p:spPr bwMode="auto">
          <a:xfrm>
            <a:off x="1346200" y="3205163"/>
            <a:ext cx="1447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/>
              <a:t>Device Clock</a:t>
            </a:r>
          </a:p>
        </p:txBody>
      </p:sp>
      <p:sp>
        <p:nvSpPr>
          <p:cNvPr id="9239" name="TextBox 54"/>
          <p:cNvSpPr txBox="1">
            <a:spLocks noChangeArrowheads="1"/>
          </p:cNvSpPr>
          <p:nvPr/>
        </p:nvSpPr>
        <p:spPr bwMode="auto">
          <a:xfrm>
            <a:off x="1341438" y="3852863"/>
            <a:ext cx="1447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/>
              <a:t>Device Clock</a:t>
            </a:r>
          </a:p>
        </p:txBody>
      </p:sp>
      <p:sp>
        <p:nvSpPr>
          <p:cNvPr id="9240" name="TextBox 55"/>
          <p:cNvSpPr txBox="1">
            <a:spLocks noChangeArrowheads="1"/>
          </p:cNvSpPr>
          <p:nvPr/>
        </p:nvSpPr>
        <p:spPr bwMode="auto">
          <a:xfrm>
            <a:off x="2844800" y="3302000"/>
            <a:ext cx="1447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/>
              <a:t>SYSREF Clock</a:t>
            </a:r>
          </a:p>
        </p:txBody>
      </p:sp>
      <p:sp>
        <p:nvSpPr>
          <p:cNvPr id="9241" name="TextBox 56"/>
          <p:cNvSpPr txBox="1">
            <a:spLocks noChangeArrowheads="1"/>
          </p:cNvSpPr>
          <p:nvPr/>
        </p:nvSpPr>
        <p:spPr bwMode="auto">
          <a:xfrm>
            <a:off x="2849563" y="3792538"/>
            <a:ext cx="1447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/>
              <a:t>SYSREF Clock</a:t>
            </a:r>
          </a:p>
        </p:txBody>
      </p:sp>
      <p:sp>
        <p:nvSpPr>
          <p:cNvPr id="9242" name="TextBox 57"/>
          <p:cNvSpPr txBox="1">
            <a:spLocks noChangeArrowheads="1"/>
          </p:cNvSpPr>
          <p:nvPr/>
        </p:nvSpPr>
        <p:spPr bwMode="auto">
          <a:xfrm>
            <a:off x="2667000" y="2209800"/>
            <a:ext cx="1143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/>
              <a:t>Parallel–to</a:t>
            </a:r>
          </a:p>
          <a:p>
            <a:pPr eaLnBrk="1" hangingPunct="1"/>
            <a:r>
              <a:rPr lang="en-US" sz="1200"/>
              <a:t>-serial </a:t>
            </a:r>
          </a:p>
          <a:p>
            <a:pPr eaLnBrk="1" hangingPunct="1"/>
            <a:r>
              <a:rPr lang="en-US" sz="1200"/>
              <a:t>mapping</a:t>
            </a:r>
          </a:p>
        </p:txBody>
      </p:sp>
      <p:sp>
        <p:nvSpPr>
          <p:cNvPr id="9243" name="TextBox 58"/>
          <p:cNvSpPr txBox="1">
            <a:spLocks noChangeArrowheads="1"/>
          </p:cNvSpPr>
          <p:nvPr/>
        </p:nvSpPr>
        <p:spPr bwMode="auto">
          <a:xfrm>
            <a:off x="5181600" y="2209800"/>
            <a:ext cx="1371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/>
              <a:t>8B/10B encoding and character insertion for lane alignment</a:t>
            </a:r>
          </a:p>
        </p:txBody>
      </p:sp>
      <p:sp>
        <p:nvSpPr>
          <p:cNvPr id="9244" name="TextBox 59"/>
          <p:cNvSpPr txBox="1">
            <a:spLocks noChangeArrowheads="1"/>
          </p:cNvSpPr>
          <p:nvPr/>
        </p:nvSpPr>
        <p:spPr bwMode="auto">
          <a:xfrm>
            <a:off x="5029200" y="4419600"/>
            <a:ext cx="1371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/>
              <a:t>8B/10B decoding and character detection for lane alignment</a:t>
            </a:r>
          </a:p>
        </p:txBody>
      </p:sp>
      <p:sp>
        <p:nvSpPr>
          <p:cNvPr id="9245" name="TextBox 60"/>
          <p:cNvSpPr txBox="1">
            <a:spLocks noChangeArrowheads="1"/>
          </p:cNvSpPr>
          <p:nvPr/>
        </p:nvSpPr>
        <p:spPr bwMode="auto">
          <a:xfrm>
            <a:off x="2743200" y="4611688"/>
            <a:ext cx="1143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/>
              <a:t>serial–to</a:t>
            </a:r>
          </a:p>
          <a:p>
            <a:pPr eaLnBrk="1" hangingPunct="1"/>
            <a:r>
              <a:rPr lang="en-US" sz="1200"/>
              <a:t>-parallel </a:t>
            </a:r>
          </a:p>
          <a:p>
            <a:pPr eaLnBrk="1" hangingPunct="1"/>
            <a:r>
              <a:rPr lang="en-US" sz="1200"/>
              <a:t>mapping</a:t>
            </a:r>
          </a:p>
        </p:txBody>
      </p:sp>
      <p:cxnSp>
        <p:nvCxnSpPr>
          <p:cNvPr id="9246" name="Straight Connector 62"/>
          <p:cNvCxnSpPr>
            <a:cxnSpLocks noChangeShapeType="1"/>
          </p:cNvCxnSpPr>
          <p:nvPr/>
        </p:nvCxnSpPr>
        <p:spPr bwMode="auto">
          <a:xfrm rot="5400000">
            <a:off x="6340475" y="3657600"/>
            <a:ext cx="28956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heinhardt Medium" charset="0"/>
                <a:ea typeface="ＭＳ Ｐゴシック" pitchFamily="34" charset="-128"/>
                <a:cs typeface="Theinhardt Medium" charset="0"/>
              </a:rPr>
              <a:t>Transport Layer Overview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333375" y="1047750"/>
            <a:ext cx="8467725" cy="4946650"/>
          </a:xfrm>
        </p:spPr>
        <p:txBody>
          <a:bodyPr/>
          <a:lstStyle/>
          <a:p>
            <a:pPr algn="just" eaLnBrk="1" hangingPunct="1"/>
            <a:r>
              <a:rPr lang="en-US" smtClean="0">
                <a:latin typeface="Theinhardt Thin" charset="0"/>
                <a:ea typeface="ＭＳ Ｐゴシック" pitchFamily="34" charset="-128"/>
                <a:cs typeface="Theinhardt Thin" charset="0"/>
              </a:rPr>
              <a:t>Maps the data </a:t>
            </a:r>
            <a:r>
              <a:rPr lang="en-US" smtClean="0">
                <a:latin typeface="Theinhardt Thin" charset="0"/>
                <a:ea typeface="ＭＳ Ｐゴシック" pitchFamily="34" charset="-128"/>
                <a:cs typeface="Theinhardt Thin" charset="0"/>
                <a:sym typeface="Wingdings" pitchFamily="2" charset="2"/>
              </a:rPr>
              <a:t></a:t>
            </a:r>
            <a:r>
              <a:rPr lang="en-US" smtClean="0">
                <a:latin typeface="Theinhardt Thin" charset="0"/>
                <a:ea typeface="ＭＳ Ｐゴシック" pitchFamily="34" charset="-128"/>
                <a:cs typeface="Theinhardt Thin" charset="0"/>
              </a:rPr>
              <a:t> octets </a:t>
            </a:r>
            <a:r>
              <a:rPr lang="en-US" smtClean="0">
                <a:latin typeface="Theinhardt Thin" charset="0"/>
                <a:ea typeface="ＭＳ Ｐゴシック" pitchFamily="34" charset="-128"/>
                <a:cs typeface="Theinhardt Thin" charset="0"/>
                <a:sym typeface="Wingdings" pitchFamily="2" charset="2"/>
              </a:rPr>
              <a:t></a:t>
            </a:r>
            <a:r>
              <a:rPr lang="en-US" smtClean="0">
                <a:latin typeface="Theinhardt Thin" charset="0"/>
                <a:ea typeface="ＭＳ Ｐゴシック" pitchFamily="34" charset="-128"/>
                <a:cs typeface="Theinhardt Thin" charset="0"/>
              </a:rPr>
              <a:t> frames consisting of multiple octets</a:t>
            </a:r>
          </a:p>
          <a:p>
            <a:pPr algn="just" eaLnBrk="1" hangingPunct="1"/>
            <a:r>
              <a:rPr lang="en-US" smtClean="0">
                <a:latin typeface="Theinhardt Thin" charset="0"/>
                <a:ea typeface="ＭＳ Ｐゴシック" pitchFamily="34" charset="-128"/>
                <a:cs typeface="Theinhardt Thin" charset="0"/>
              </a:rPr>
              <a:t> Adds optional control bits to samples if needed</a:t>
            </a:r>
          </a:p>
          <a:p>
            <a:pPr lvl="1" algn="just" eaLnBrk="1" hangingPunct="1"/>
            <a:r>
              <a:rPr lang="en-US" smtClean="0">
                <a:latin typeface="Theinhardt Thin" charset="0"/>
                <a:ea typeface="ＭＳ Ｐゴシック" pitchFamily="34" charset="-128"/>
                <a:cs typeface="Theinhardt Thin" charset="0"/>
              </a:rPr>
              <a:t>Control bits can be used to communicate status information, mark an inactive converter on the link or control receiver operation </a:t>
            </a:r>
          </a:p>
          <a:p>
            <a:pPr algn="just" eaLnBrk="1" hangingPunct="1"/>
            <a:r>
              <a:rPr lang="en-US" smtClean="0">
                <a:latin typeface="Theinhardt Thin" charset="0"/>
                <a:ea typeface="ＭＳ Ｐゴシック" pitchFamily="34" charset="-128"/>
                <a:cs typeface="Theinhardt Thin" charset="0"/>
              </a:rPr>
              <a:t>Distinguishes the possible combinations of device/links/lanes/etc.</a:t>
            </a:r>
          </a:p>
          <a:p>
            <a:pPr lvl="1" algn="just" eaLnBrk="1" hangingPunct="1"/>
            <a:r>
              <a:rPr lang="en-US" sz="2000" smtClean="0">
                <a:latin typeface="Theinhardt Thin" charset="0"/>
                <a:ea typeface="ＭＳ Ｐゴシック" pitchFamily="34" charset="-128"/>
                <a:cs typeface="Theinhardt Thin" charset="0"/>
              </a:rPr>
              <a:t>Single converter connected to single lane link</a:t>
            </a:r>
          </a:p>
          <a:p>
            <a:pPr lvl="1" algn="just" eaLnBrk="1" hangingPunct="1"/>
            <a:r>
              <a:rPr lang="en-US" sz="2000" smtClean="0">
                <a:latin typeface="Theinhardt Thin" charset="0"/>
                <a:ea typeface="ＭＳ Ｐゴシック" pitchFamily="34" charset="-128"/>
                <a:cs typeface="Theinhardt Thin" charset="0"/>
              </a:rPr>
              <a:t>Single converter connected to multiple lanes link</a:t>
            </a:r>
          </a:p>
          <a:p>
            <a:pPr lvl="1" algn="just" eaLnBrk="1" hangingPunct="1"/>
            <a:r>
              <a:rPr lang="en-US" sz="2000" smtClean="0">
                <a:latin typeface="Theinhardt Thin" charset="0"/>
                <a:ea typeface="ＭＳ Ｐゴシック" pitchFamily="34" charset="-128"/>
                <a:cs typeface="Theinhardt Thin" charset="0"/>
              </a:rPr>
              <a:t>Multiple converters in a converter device connected to a single lane link</a:t>
            </a:r>
          </a:p>
          <a:p>
            <a:pPr lvl="1" algn="just" eaLnBrk="1" hangingPunct="1"/>
            <a:r>
              <a:rPr lang="en-US" sz="2000" smtClean="0">
                <a:latin typeface="Theinhardt Thin" charset="0"/>
                <a:ea typeface="ＭＳ Ｐゴシック" pitchFamily="34" charset="-128"/>
                <a:cs typeface="Theinhardt Thin" charset="0"/>
              </a:rPr>
              <a:t>Multiple converters in a converter device connected to multiple lanes link</a:t>
            </a:r>
          </a:p>
        </p:txBody>
      </p:sp>
      <p:sp>
        <p:nvSpPr>
          <p:cNvPr id="33796" name="TextBox 5"/>
          <p:cNvSpPr txBox="1">
            <a:spLocks noChangeArrowheads="1"/>
          </p:cNvSpPr>
          <p:nvPr/>
        </p:nvSpPr>
        <p:spPr bwMode="auto">
          <a:xfrm>
            <a:off x="152400" y="6400800"/>
            <a:ext cx="533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08050"/>
            <a:r>
              <a:rPr lang="en-US" b="1">
                <a:solidFill>
                  <a:srgbClr val="FFFFFF"/>
                </a:solidFill>
                <a:latin typeface="Calibri" pitchFamily="34" charset="0"/>
              </a:rPr>
              <a:t>TI Information – NDA Required</a:t>
            </a:r>
            <a:endParaRPr lang="en-US" sz="2400" b="1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heinhardt Medium" charset="0"/>
                <a:ea typeface="ＭＳ Ｐゴシック" pitchFamily="34" charset="-128"/>
                <a:cs typeface="Theinhardt Medium" charset="0"/>
              </a:rPr>
              <a:t>Transport Layer Overview</a:t>
            </a:r>
          </a:p>
        </p:txBody>
      </p:sp>
      <p:sp>
        <p:nvSpPr>
          <p:cNvPr id="33796" name="TextBox 5"/>
          <p:cNvSpPr txBox="1">
            <a:spLocks noChangeArrowheads="1"/>
          </p:cNvSpPr>
          <p:nvPr/>
        </p:nvSpPr>
        <p:spPr bwMode="auto">
          <a:xfrm>
            <a:off x="152400" y="6400800"/>
            <a:ext cx="533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08050"/>
            <a:r>
              <a:rPr lang="en-US" b="1">
                <a:solidFill>
                  <a:srgbClr val="FFFFFF"/>
                </a:solidFill>
                <a:latin typeface="Calibri" pitchFamily="34" charset="0"/>
              </a:rPr>
              <a:t>TI Information – NDA Required</a:t>
            </a:r>
            <a:endParaRPr lang="en-US" sz="2400" b="1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96041" y="1047750"/>
            <a:ext cx="7942393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heinhardt Medium" charset="0"/>
                <a:ea typeface="ＭＳ Ｐゴシック" pitchFamily="34" charset="-128"/>
                <a:cs typeface="Theinhardt Medium" charset="0"/>
              </a:rPr>
              <a:t>Transport Layer Parameters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333375" y="1047750"/>
            <a:ext cx="8679996" cy="4946650"/>
          </a:xfrm>
        </p:spPr>
        <p:txBody>
          <a:bodyPr/>
          <a:lstStyle/>
          <a:p>
            <a:pPr algn="just" eaLnBrk="1" hangingPunct="1"/>
            <a:r>
              <a:rPr lang="en-US" sz="24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Important parameters associated with transport layer include</a:t>
            </a:r>
          </a:p>
          <a:p>
            <a:pPr algn="just" eaLnBrk="1" hangingPunct="1">
              <a:buNone/>
            </a:pPr>
            <a:endParaRPr lang="en-US" sz="2400" dirty="0" smtClean="0">
              <a:latin typeface="Theinhardt Thin" charset="0"/>
              <a:ea typeface="ＭＳ Ｐゴシック" pitchFamily="34" charset="-128"/>
              <a:cs typeface="Theinhardt Thin" charset="0"/>
            </a:endParaRPr>
          </a:p>
          <a:p>
            <a:pPr lvl="1" algn="just" eaLnBrk="1" hangingPunct="1"/>
            <a:r>
              <a:rPr lang="en-US" sz="24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L		# of lanes per converter device</a:t>
            </a:r>
          </a:p>
          <a:p>
            <a:pPr lvl="1" algn="just" eaLnBrk="1" hangingPunct="1"/>
            <a:r>
              <a:rPr lang="en-US" sz="24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M		# of converters per device</a:t>
            </a:r>
          </a:p>
          <a:p>
            <a:pPr lvl="1" algn="just" eaLnBrk="1" hangingPunct="1"/>
            <a:r>
              <a:rPr lang="en-US" sz="24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F		# of octets per frame (per lane)</a:t>
            </a:r>
          </a:p>
          <a:p>
            <a:pPr lvl="1" algn="just" eaLnBrk="1" hangingPunct="1"/>
            <a:r>
              <a:rPr lang="en-US" sz="24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S		# of samples per converter per frame clock cycle</a:t>
            </a:r>
          </a:p>
          <a:p>
            <a:pPr lvl="1" algn="just" eaLnBrk="1" hangingPunct="1"/>
            <a:r>
              <a:rPr lang="en-US" sz="24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CS	# of control bits per conversion sample</a:t>
            </a:r>
          </a:p>
          <a:p>
            <a:pPr lvl="1" algn="just" eaLnBrk="1" hangingPunct="1">
              <a:buNone/>
            </a:pPr>
            <a:endParaRPr lang="en-US" sz="2000" dirty="0" smtClean="0">
              <a:latin typeface="Theinhardt Thin" charset="0"/>
              <a:ea typeface="ＭＳ Ｐゴシック" pitchFamily="34" charset="-128"/>
              <a:cs typeface="Theinhardt Thin" charset="0"/>
            </a:endParaRPr>
          </a:p>
        </p:txBody>
      </p:sp>
      <p:sp>
        <p:nvSpPr>
          <p:cNvPr id="35844" name="TextBox 4"/>
          <p:cNvSpPr txBox="1">
            <a:spLocks noChangeArrowheads="1"/>
          </p:cNvSpPr>
          <p:nvPr/>
        </p:nvSpPr>
        <p:spPr bwMode="auto">
          <a:xfrm>
            <a:off x="152400" y="6400800"/>
            <a:ext cx="533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08050"/>
            <a:r>
              <a:rPr lang="en-US" b="1">
                <a:solidFill>
                  <a:srgbClr val="FFFFFF"/>
                </a:solidFill>
                <a:latin typeface="Calibri" pitchFamily="34" charset="0"/>
              </a:rPr>
              <a:t>TI Information – NDA Required</a:t>
            </a:r>
            <a:endParaRPr lang="en-US" sz="2400" b="1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heinhardt Medium" charset="0"/>
                <a:ea typeface="ＭＳ Ｐゴシック" pitchFamily="34" charset="-128"/>
                <a:cs typeface="Theinhardt Medium" charset="0"/>
              </a:rPr>
              <a:t>Transport Layer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047750"/>
            <a:ext cx="8467725" cy="4946650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dirty="0" smtClean="0"/>
              <a:t>Example: 11-bit octal ADC converter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dirty="0" smtClean="0"/>
              <a:t> L = 4, M = 8, F = 4, S = 1, CS = 2 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2260600"/>
            <a:ext cx="8512175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Box 6"/>
          <p:cNvSpPr txBox="1">
            <a:spLocks noChangeArrowheads="1"/>
          </p:cNvSpPr>
          <p:nvPr/>
        </p:nvSpPr>
        <p:spPr bwMode="auto">
          <a:xfrm>
            <a:off x="152400" y="6400800"/>
            <a:ext cx="533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08050"/>
            <a:r>
              <a:rPr lang="en-US" b="1">
                <a:solidFill>
                  <a:srgbClr val="FFFFFF"/>
                </a:solidFill>
                <a:latin typeface="Calibri" pitchFamily="34" charset="0"/>
              </a:rPr>
              <a:t>TI Information – NDA Required</a:t>
            </a:r>
            <a:endParaRPr lang="en-US" sz="2400" b="1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3" y="1584381"/>
            <a:ext cx="7388879" cy="3478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Breaking Down the Terms (16b Quad ADC)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642100" y="6049967"/>
            <a:ext cx="2133600" cy="206375"/>
          </a:xfrm>
          <a:prstGeom prst="rect">
            <a:avLst/>
          </a:prstGeom>
        </p:spPr>
        <p:txBody>
          <a:bodyPr/>
          <a:lstStyle/>
          <a:p>
            <a:fld id="{3B20521C-F793-4067-BB07-C7AF74E21EF3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" y="1298848"/>
            <a:ext cx="1941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Highest Level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" y="4942237"/>
            <a:ext cx="1941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Lowest Level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24898" y="4346149"/>
            <a:ext cx="351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is the “LMFK” for this link?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69089" y="4657267"/>
            <a:ext cx="3058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 = 4, M = 4, F = 8, K = 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24898" y="5026229"/>
            <a:ext cx="351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is “S”?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69083" y="5352956"/>
            <a:ext cx="884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 = 4</a:t>
            </a:r>
          </a:p>
        </p:txBody>
      </p:sp>
    </p:spTree>
    <p:extLst>
      <p:ext uri="{BB962C8B-B14F-4D97-AF65-F5344CB8AC3E}">
        <p14:creationId xmlns:p14="http://schemas.microsoft.com/office/powerpoint/2010/main" val="90843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31" grpId="0"/>
      <p:bldP spid="3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231775" y="-25717"/>
            <a:ext cx="8458200" cy="814388"/>
          </a:xfrm>
        </p:spPr>
        <p:txBody>
          <a:bodyPr/>
          <a:lstStyle/>
          <a:p>
            <a:r>
              <a:rPr lang="en-US" dirty="0" smtClean="0">
                <a:latin typeface="Theinhardt Medium" charset="0"/>
                <a:ea typeface="ＭＳ Ｐゴシック" pitchFamily="34" charset="-128"/>
                <a:cs typeface="Theinhardt Medium" charset="0"/>
              </a:rPr>
              <a:t>Scrambling</a:t>
            </a:r>
          </a:p>
        </p:txBody>
      </p:sp>
      <p:sp>
        <p:nvSpPr>
          <p:cNvPr id="37891" name="Content Placeholder 8"/>
          <p:cNvSpPr>
            <a:spLocks noGrp="1"/>
          </p:cNvSpPr>
          <p:nvPr>
            <p:ph idx="1"/>
          </p:nvPr>
        </p:nvSpPr>
        <p:spPr>
          <a:xfrm>
            <a:off x="333375" y="674371"/>
            <a:ext cx="8467725" cy="4946650"/>
          </a:xfrm>
        </p:spPr>
        <p:txBody>
          <a:bodyPr/>
          <a:lstStyle/>
          <a:p>
            <a:r>
              <a:rPr lang="en-US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Scrambling randomizes data and spreads the spectral content to </a:t>
            </a:r>
            <a:r>
              <a:rPr lang="en-US" dirty="0" smtClean="0">
                <a:solidFill>
                  <a:srgbClr val="FF0000"/>
                </a:solidFill>
                <a:latin typeface="Theinhardt Thin" charset="0"/>
                <a:ea typeface="ＭＳ Ｐゴシック" pitchFamily="34" charset="-128"/>
                <a:cs typeface="Theinhardt Thin" charset="0"/>
              </a:rPr>
              <a:t>reduce spectral peaks </a:t>
            </a:r>
            <a:r>
              <a:rPr lang="en-US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that could cause EMI and interference problems </a:t>
            </a:r>
            <a:endParaRPr lang="en-US" dirty="0" smtClean="0">
              <a:latin typeface="Theinhardt Thin" charset="0"/>
              <a:ea typeface="ＭＳ Ｐゴシック" pitchFamily="34" charset="-128"/>
              <a:cs typeface="Theinhardt Thin" charset="0"/>
            </a:endParaRPr>
          </a:p>
          <a:p>
            <a:pPr marL="0" indent="0">
              <a:buNone/>
            </a:pPr>
            <a:r>
              <a:rPr lang="en-US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 </a:t>
            </a:r>
            <a:endParaRPr lang="en-US" dirty="0" smtClean="0">
              <a:latin typeface="Theinhardt Thin" charset="0"/>
              <a:ea typeface="ＭＳ Ｐゴシック" pitchFamily="34" charset="-128"/>
              <a:cs typeface="Theinhardt Thin" charset="0"/>
            </a:endParaRPr>
          </a:p>
          <a:p>
            <a:r>
              <a:rPr lang="en-US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Transport layer output may be optionally scrambled with the polynomial: 1 + x</a:t>
            </a:r>
            <a:r>
              <a:rPr lang="en-US" baseline="300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14</a:t>
            </a:r>
            <a:r>
              <a:rPr lang="en-US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 + x</a:t>
            </a:r>
            <a:r>
              <a:rPr lang="en-US" baseline="300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15</a:t>
            </a:r>
            <a:endParaRPr lang="en-US" dirty="0" smtClean="0">
              <a:latin typeface="Theinhardt Thin" charset="0"/>
              <a:ea typeface="ＭＳ Ｐゴシック" pitchFamily="34" charset="-128"/>
              <a:cs typeface="Theinhardt Thin" charset="0"/>
            </a:endParaRPr>
          </a:p>
          <a:p>
            <a:pPr marL="0" indent="0">
              <a:buNone/>
            </a:pPr>
            <a:endParaRPr lang="en-US" dirty="0" smtClean="0">
              <a:latin typeface="Theinhardt Thin" charset="0"/>
              <a:ea typeface="ＭＳ Ｐゴシック" pitchFamily="34" charset="-128"/>
              <a:cs typeface="Theinhardt Thin" charset="0"/>
            </a:endParaRPr>
          </a:p>
          <a:p>
            <a:r>
              <a:rPr lang="en-US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Does not add latency,</a:t>
            </a:r>
            <a:r>
              <a:rPr lang="en-GB" dirty="0"/>
              <a:t> </a:t>
            </a:r>
            <a:r>
              <a:rPr lang="en-GB" dirty="0" smtClean="0"/>
              <a:t>done </a:t>
            </a:r>
            <a:r>
              <a:rPr lang="en-GB" dirty="0"/>
              <a:t>concurrently with other stages of </a:t>
            </a:r>
            <a:r>
              <a:rPr lang="en-GB" dirty="0" smtClean="0"/>
              <a:t>processing</a:t>
            </a:r>
            <a:endParaRPr lang="en-US" dirty="0"/>
          </a:p>
          <a:p>
            <a:endParaRPr lang="en-US" dirty="0" smtClean="0">
              <a:latin typeface="Theinhardt Thin" charset="0"/>
              <a:ea typeface="ＭＳ Ｐゴシック" pitchFamily="34" charset="-128"/>
              <a:cs typeface="Theinhardt Thin" charset="0"/>
            </a:endParaRPr>
          </a:p>
          <a:p>
            <a:endParaRPr lang="en-US" dirty="0" smtClean="0">
              <a:latin typeface="Theinhardt Thin" charset="0"/>
              <a:ea typeface="ＭＳ Ｐゴシック" pitchFamily="34" charset="-128"/>
              <a:cs typeface="Theinhardt Thin" charset="0"/>
            </a:endParaRP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1898" y="3571240"/>
            <a:ext cx="443865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extBox 6"/>
          <p:cNvSpPr txBox="1">
            <a:spLocks noChangeArrowheads="1"/>
          </p:cNvSpPr>
          <p:nvPr/>
        </p:nvSpPr>
        <p:spPr bwMode="auto">
          <a:xfrm>
            <a:off x="152400" y="6400800"/>
            <a:ext cx="533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08050"/>
            <a:r>
              <a:rPr lang="en-US" b="1" dirty="0">
                <a:solidFill>
                  <a:srgbClr val="FFFFFF"/>
                </a:solidFill>
                <a:latin typeface="Calibri" pitchFamily="34" charset="0"/>
              </a:rPr>
              <a:t>TI Information – NDA Required</a:t>
            </a:r>
            <a:endParaRPr lang="en-US" sz="24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heinhardt Medium" charset="0"/>
                <a:ea typeface="ＭＳ Ｐゴシック" pitchFamily="34" charset="-128"/>
                <a:cs typeface="Theinhardt Medium" charset="0"/>
              </a:rPr>
              <a:t>Data Link Layer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333375" y="1047750"/>
            <a:ext cx="8467725" cy="4946650"/>
          </a:xfrm>
        </p:spPr>
        <p:txBody>
          <a:bodyPr/>
          <a:lstStyle/>
          <a:p>
            <a:pPr algn="just" eaLnBrk="1" hangingPunct="1"/>
            <a:r>
              <a:rPr lang="en-US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8b/10b encoding</a:t>
            </a:r>
          </a:p>
          <a:p>
            <a:pPr algn="just" eaLnBrk="1" hangingPunct="1">
              <a:buNone/>
            </a:pPr>
            <a:endParaRPr lang="en-US" dirty="0" smtClean="0">
              <a:latin typeface="Theinhardt Thin" charset="0"/>
              <a:ea typeface="ＭＳ Ｐゴシック" pitchFamily="34" charset="-128"/>
              <a:cs typeface="Theinhardt Thin" charset="0"/>
            </a:endParaRPr>
          </a:p>
          <a:p>
            <a:pPr algn="just" eaLnBrk="1" hangingPunct="1"/>
            <a:r>
              <a:rPr lang="en-US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Link Establishment</a:t>
            </a:r>
          </a:p>
          <a:p>
            <a:pPr lvl="1" algn="just" eaLnBrk="1" hangingPunct="1"/>
            <a:r>
              <a:rPr lang="en-US" sz="20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Code Group Synchronization (CGS)</a:t>
            </a:r>
          </a:p>
          <a:p>
            <a:pPr lvl="1" algn="just" eaLnBrk="1" hangingPunct="1"/>
            <a:r>
              <a:rPr lang="en-US" sz="20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Initial Lane Alignment (ILA) and Frame Synchronization </a:t>
            </a:r>
          </a:p>
          <a:p>
            <a:pPr lvl="1" algn="just" eaLnBrk="1" hangingPunct="1">
              <a:buNone/>
            </a:pPr>
            <a:endParaRPr lang="en-US" dirty="0" smtClean="0">
              <a:latin typeface="Theinhardt Thin" charset="0"/>
              <a:ea typeface="ＭＳ Ｐゴシック" pitchFamily="34" charset="-128"/>
              <a:cs typeface="Theinhardt Thin" charset="0"/>
            </a:endParaRPr>
          </a:p>
          <a:p>
            <a:pPr algn="just" eaLnBrk="1" hangingPunct="1"/>
            <a:r>
              <a:rPr lang="en-US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Link Monitoring using control symbols </a:t>
            </a:r>
          </a:p>
        </p:txBody>
      </p:sp>
      <p:sp>
        <p:nvSpPr>
          <p:cNvPr id="38916" name="TextBox 4"/>
          <p:cNvSpPr txBox="1">
            <a:spLocks noChangeArrowheads="1"/>
          </p:cNvSpPr>
          <p:nvPr/>
        </p:nvSpPr>
        <p:spPr bwMode="auto">
          <a:xfrm>
            <a:off x="152400" y="6400800"/>
            <a:ext cx="533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08050"/>
            <a:r>
              <a:rPr lang="en-US" b="1">
                <a:solidFill>
                  <a:srgbClr val="FFFFFF"/>
                </a:solidFill>
                <a:latin typeface="Calibri" pitchFamily="34" charset="0"/>
              </a:rPr>
              <a:t>TI Information – NDA Required</a:t>
            </a:r>
            <a:endParaRPr lang="en-US" sz="2400" b="1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heinhardt Medium" charset="0"/>
                <a:ea typeface="ＭＳ Ｐゴシック" pitchFamily="34" charset="-128"/>
                <a:cs typeface="Theinhardt Medium" charset="0"/>
              </a:rPr>
              <a:t>Data Link Layer: 8b/10b Encoding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333375" y="1047750"/>
            <a:ext cx="8467725" cy="4946650"/>
          </a:xfrm>
        </p:spPr>
        <p:txBody>
          <a:bodyPr/>
          <a:lstStyle/>
          <a:p>
            <a:pPr algn="just" eaLnBrk="1" hangingPunct="1"/>
            <a:r>
              <a:rPr lang="en-US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Encodes 8-bit “octets” into 10-bit symbols</a:t>
            </a:r>
          </a:p>
          <a:p>
            <a:pPr algn="just" eaLnBrk="1" hangingPunct="1"/>
            <a:r>
              <a:rPr lang="en-US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Octet to symbol mapping depends on running disparity (RD)</a:t>
            </a:r>
          </a:p>
          <a:p>
            <a:pPr algn="just" eaLnBrk="1" hangingPunct="1"/>
            <a:r>
              <a:rPr lang="en-US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Coding provides many bit-transitions to enable </a:t>
            </a:r>
            <a:r>
              <a:rPr lang="en-US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Clock Data Recovery (CDR) </a:t>
            </a:r>
            <a:r>
              <a:rPr lang="en-US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techniques</a:t>
            </a:r>
          </a:p>
          <a:p>
            <a:pPr algn="just" eaLnBrk="1" hangingPunct="1"/>
            <a:r>
              <a:rPr lang="en-US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DC balancing enables AC coupling</a:t>
            </a:r>
          </a:p>
        </p:txBody>
      </p:sp>
      <p:sp>
        <p:nvSpPr>
          <p:cNvPr id="39940" name="TextBox 4"/>
          <p:cNvSpPr txBox="1">
            <a:spLocks noChangeArrowheads="1"/>
          </p:cNvSpPr>
          <p:nvPr/>
        </p:nvSpPr>
        <p:spPr bwMode="auto">
          <a:xfrm>
            <a:off x="152400" y="6400800"/>
            <a:ext cx="533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08050"/>
            <a:r>
              <a:rPr lang="en-US" b="1">
                <a:solidFill>
                  <a:srgbClr val="FFFFFF"/>
                </a:solidFill>
                <a:latin typeface="Calibri" pitchFamily="34" charset="0"/>
              </a:rPr>
              <a:t>TI Information – NDA Required</a:t>
            </a:r>
            <a:endParaRPr lang="en-US" sz="2400" b="1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038475"/>
            <a:ext cx="2670175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16263" y="3775075"/>
            <a:ext cx="2684462" cy="20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83288" y="3211513"/>
            <a:ext cx="2846387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heinhardt Medium" charset="0"/>
                <a:ea typeface="ＭＳ Ｐゴシック" pitchFamily="34" charset="-128"/>
                <a:cs typeface="Theinhardt Medium" charset="0"/>
              </a:rPr>
              <a:t>Data Link Layer: Link Establishment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333375" y="1047750"/>
            <a:ext cx="8467725" cy="4946650"/>
          </a:xfrm>
        </p:spPr>
        <p:txBody>
          <a:bodyPr/>
          <a:lstStyle/>
          <a:p>
            <a:pPr algn="just" eaLnBrk="1" hangingPunct="1"/>
            <a:r>
              <a:rPr lang="en-US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Link Establishment accomplishes TX and RX synchronization</a:t>
            </a:r>
          </a:p>
          <a:p>
            <a:pPr lvl="1" algn="just" eaLnBrk="1" hangingPunct="1"/>
            <a:r>
              <a:rPr lang="en-US" sz="20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Code Group Synchronization (CGS)</a:t>
            </a:r>
          </a:p>
          <a:p>
            <a:pPr lvl="1" algn="just" eaLnBrk="1" hangingPunct="1"/>
            <a:r>
              <a:rPr lang="en-US" sz="20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Initial Lane Alignment and Frame </a:t>
            </a:r>
            <a:r>
              <a:rPr lang="en-US" sz="20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Synchronization</a:t>
            </a:r>
          </a:p>
          <a:p>
            <a:pPr lvl="1" algn="just" eaLnBrk="1" hangingPunct="1"/>
            <a:r>
              <a:rPr lang="en-US" sz="20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Data Transmission</a:t>
            </a:r>
            <a:endParaRPr lang="en-US" sz="2000" dirty="0" smtClean="0">
              <a:latin typeface="Theinhardt Thin" charset="0"/>
              <a:ea typeface="ＭＳ Ｐゴシック" pitchFamily="34" charset="-128"/>
              <a:cs typeface="Theinhardt Thin" charset="0"/>
            </a:endParaRPr>
          </a:p>
          <a:p>
            <a:pPr lvl="1" algn="just" eaLnBrk="1" hangingPunct="1">
              <a:buNone/>
            </a:pPr>
            <a:endParaRPr lang="en-US" sz="2000" dirty="0" smtClean="0">
              <a:latin typeface="Theinhardt Thin" charset="0"/>
              <a:ea typeface="ＭＳ Ｐゴシック" pitchFamily="34" charset="-128"/>
              <a:cs typeface="Theinhardt Thin" charset="0"/>
            </a:endParaRPr>
          </a:p>
        </p:txBody>
      </p:sp>
      <p:sp>
        <p:nvSpPr>
          <p:cNvPr id="40964" name="TextBox 4"/>
          <p:cNvSpPr txBox="1">
            <a:spLocks noChangeArrowheads="1"/>
          </p:cNvSpPr>
          <p:nvPr/>
        </p:nvSpPr>
        <p:spPr bwMode="auto">
          <a:xfrm>
            <a:off x="152400" y="6400800"/>
            <a:ext cx="533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08050"/>
            <a:r>
              <a:rPr lang="en-US" b="1">
                <a:solidFill>
                  <a:srgbClr val="FFFFFF"/>
                </a:solidFill>
                <a:latin typeface="Calibri" pitchFamily="34" charset="0"/>
              </a:rPr>
              <a:t>TI Information – NDA Required</a:t>
            </a:r>
            <a:endParaRPr lang="en-US" sz="2400" b="1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4096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238" y="2790825"/>
            <a:ext cx="8815387" cy="3116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5" y="0"/>
            <a:ext cx="8458200" cy="81438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heinhardt Medium" charset="0"/>
                <a:ea typeface="ＭＳ Ｐゴシック" pitchFamily="34" charset="-128"/>
                <a:cs typeface="Theinhardt Medium" charset="0"/>
              </a:rPr>
              <a:t>Content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31775" y="814388"/>
            <a:ext cx="8810625" cy="4946650"/>
          </a:xfrm>
        </p:spPr>
        <p:txBody>
          <a:bodyPr/>
          <a:lstStyle/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sz="1200" dirty="0" smtClean="0"/>
              <a:t>    </a:t>
            </a:r>
            <a:r>
              <a:rPr lang="en-US" sz="1600" b="1" dirty="0" smtClean="0"/>
              <a:t>       -	JESD204B History, Pros and Cons</a:t>
            </a:r>
          </a:p>
          <a:p>
            <a:pPr>
              <a:buNone/>
            </a:pPr>
            <a:r>
              <a:rPr lang="en-US" sz="1600" b="1" dirty="0" smtClean="0"/>
              <a:t>	      -	Timing Signals/Terminology</a:t>
            </a:r>
          </a:p>
          <a:p>
            <a:pPr>
              <a:buNone/>
            </a:pPr>
            <a:r>
              <a:rPr lang="en-US" sz="1600" b="1" dirty="0" smtClean="0"/>
              <a:t>         </a:t>
            </a:r>
            <a:r>
              <a:rPr lang="en-US" sz="1600" b="1" dirty="0"/>
              <a:t> </a:t>
            </a:r>
            <a:r>
              <a:rPr lang="en-US" sz="1600" b="1" dirty="0" smtClean="0"/>
              <a:t>-	Layers</a:t>
            </a:r>
          </a:p>
          <a:p>
            <a:pPr>
              <a:buNone/>
            </a:pPr>
            <a:r>
              <a:rPr lang="en-US" sz="1600" b="1" dirty="0" smtClean="0"/>
              <a:t>          -	Deterministic Latency</a:t>
            </a:r>
          </a:p>
          <a:p>
            <a:pPr>
              <a:buNone/>
            </a:pPr>
            <a:r>
              <a:rPr lang="en-US" sz="1600" b="1" dirty="0" smtClean="0"/>
              <a:t>	      -	Subclass 0, 1, 2</a:t>
            </a:r>
          </a:p>
          <a:p>
            <a:pPr>
              <a:buNone/>
            </a:pPr>
            <a:r>
              <a:rPr lang="en-US" sz="1600" b="1" dirty="0" smtClean="0"/>
              <a:t>          -	Configuration Parameters</a:t>
            </a:r>
          </a:p>
          <a:p>
            <a:pPr>
              <a:buNone/>
            </a:pPr>
            <a:r>
              <a:rPr lang="en-US" sz="1600" b="1" dirty="0"/>
              <a:t>	</a:t>
            </a:r>
            <a:r>
              <a:rPr lang="en-US" sz="1600" b="1" dirty="0" smtClean="0"/>
              <a:t>      -	Additional Information</a:t>
            </a:r>
          </a:p>
          <a:p>
            <a:pPr>
              <a:buNone/>
            </a:pPr>
            <a:r>
              <a:rPr lang="en-US" sz="1600" b="1" dirty="0"/>
              <a:t> </a:t>
            </a:r>
            <a:r>
              <a:rPr lang="en-US" sz="1600" b="1" dirty="0" smtClean="0"/>
              <a:t>         -   	Summary</a:t>
            </a:r>
          </a:p>
          <a:p>
            <a:pPr>
              <a:buNone/>
            </a:pPr>
            <a:r>
              <a:rPr lang="en-US" sz="1600" b="1" dirty="0" smtClean="0"/>
              <a:t>          </a:t>
            </a:r>
          </a:p>
          <a:p>
            <a:pPr>
              <a:buNone/>
            </a:pPr>
            <a:r>
              <a:rPr lang="en-US" sz="1200" dirty="0" smtClean="0"/>
              <a:t>	</a:t>
            </a:r>
            <a:r>
              <a:rPr lang="en-US" sz="1600" dirty="0" smtClean="0"/>
              <a:t>      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>
              <a:latin typeface="Theinhardt Thin" charset="0"/>
              <a:ea typeface="ＭＳ Ｐゴシック" pitchFamily="34" charset="-128"/>
              <a:cs typeface="Theinhardt Thi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heinhardt Medium" charset="0"/>
                <a:ea typeface="ＭＳ Ｐゴシック" pitchFamily="34" charset="-128"/>
                <a:cs typeface="Theinhardt Medium" charset="0"/>
              </a:rPr>
              <a:t>Data Link Layer: Code Group Synchronization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333375" y="1268730"/>
            <a:ext cx="8467725" cy="4946650"/>
          </a:xfrm>
        </p:spPr>
        <p:txBody>
          <a:bodyPr/>
          <a:lstStyle/>
          <a:p>
            <a:pPr algn="just" eaLnBrk="1" hangingPunct="1"/>
            <a:r>
              <a:rPr lang="en-US" dirty="0" smtClean="0"/>
              <a:t>During CGS, the RX aligns with the 10-bit symbol boundary of the transmitted symbols</a:t>
            </a:r>
          </a:p>
          <a:p>
            <a:pPr algn="just" eaLnBrk="1" hangingPunct="1"/>
            <a:r>
              <a:rPr lang="en-US" dirty="0" smtClean="0"/>
              <a:t>Synchronization Procedure:</a:t>
            </a:r>
          </a:p>
          <a:p>
            <a:pPr marL="627063" lvl="1" indent="-342900" algn="just" eaLnBrk="1" hangingPunct="1">
              <a:buFontTx/>
              <a:buAutoNum type="arabicPeriod"/>
            </a:pPr>
            <a:r>
              <a:rPr lang="en-US" dirty="0" smtClean="0"/>
              <a:t>Receiver generates synchronization request by asserting SYNC~ signal</a:t>
            </a:r>
          </a:p>
          <a:p>
            <a:pPr marL="627063" lvl="1" indent="-342900" algn="just" eaLnBrk="1" hangingPunct="1">
              <a:buFontTx/>
              <a:buAutoNum type="arabicPeriod"/>
            </a:pPr>
            <a:r>
              <a:rPr lang="en-US" dirty="0" smtClean="0"/>
              <a:t>In response, transmitter sends K28.5 comma symbols</a:t>
            </a:r>
          </a:p>
          <a:p>
            <a:pPr marL="627063" lvl="1" indent="-342900" algn="just" eaLnBrk="1" hangingPunct="1">
              <a:buFontTx/>
              <a:buAutoNum type="arabicPeriod"/>
            </a:pPr>
            <a:r>
              <a:rPr lang="en-US" dirty="0" smtClean="0"/>
              <a:t>After receiving 4x K28.5 symbols on all lanes, the RX de-asserts SYNC~</a:t>
            </a:r>
          </a:p>
          <a:p>
            <a:pPr marL="627063" lvl="1" indent="-342900" algn="just" eaLnBrk="1" hangingPunct="1">
              <a:buFontTx/>
              <a:buAutoNum type="arabicPeriod"/>
            </a:pPr>
            <a:r>
              <a:rPr lang="en-US" dirty="0" smtClean="0"/>
              <a:t>RX aligns frame boundary to next non-K28.5 symbol (Initial Frame Synchronization)</a:t>
            </a:r>
          </a:p>
          <a:p>
            <a:pPr algn="just" eaLnBrk="1" hangingPunct="1"/>
            <a:endParaRPr lang="en-US" dirty="0" smtClean="0"/>
          </a:p>
          <a:p>
            <a:pPr marL="0" indent="0" algn="just" eaLnBrk="1" hangingPunct="1">
              <a:buNone/>
            </a:pPr>
            <a:endParaRPr lang="en-US" dirty="0" smtClean="0"/>
          </a:p>
          <a:p>
            <a:pPr algn="just" eaLnBrk="1" hangingPunct="1">
              <a:buNone/>
            </a:pPr>
            <a:endParaRPr lang="en-US" dirty="0" smtClean="0"/>
          </a:p>
          <a:p>
            <a:pPr algn="just" eaLnBrk="1" hangingPunct="1">
              <a:buFontTx/>
              <a:buNone/>
            </a:pPr>
            <a:endParaRPr lang="en-US" dirty="0" smtClean="0"/>
          </a:p>
        </p:txBody>
      </p:sp>
      <p:sp>
        <p:nvSpPr>
          <p:cNvPr id="41988" name="TextBox 4"/>
          <p:cNvSpPr txBox="1">
            <a:spLocks noChangeArrowheads="1"/>
          </p:cNvSpPr>
          <p:nvPr/>
        </p:nvSpPr>
        <p:spPr bwMode="auto">
          <a:xfrm>
            <a:off x="152400" y="6400800"/>
            <a:ext cx="533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08050"/>
            <a:r>
              <a:rPr lang="en-US" b="1">
                <a:solidFill>
                  <a:srgbClr val="FFFFFF"/>
                </a:solidFill>
                <a:latin typeface="Calibri" pitchFamily="34" charset="0"/>
              </a:rPr>
              <a:t>TI Information – NDA Required</a:t>
            </a:r>
            <a:endParaRPr lang="en-US" sz="2400" b="1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heinhardt Medium" charset="0"/>
                <a:ea typeface="ＭＳ Ｐゴシック" pitchFamily="34" charset="-128"/>
                <a:cs typeface="Theinhardt Medium" charset="0"/>
              </a:rPr>
              <a:t>Data Link Layer: Initial Lane Synchronization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33375" y="1047750"/>
            <a:ext cx="8467725" cy="4946650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dirty="0" smtClean="0"/>
              <a:t>Lanes are synchronized using initial lane alignment (ILA) sequence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dirty="0" smtClean="0"/>
              <a:t>TX transmits ILA on next multi-frame boundary following CGS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dirty="0" smtClean="0"/>
              <a:t>ILA is 4 multi-frames min, containing configuration parameters and alignment symbols (A</a:t>
            </a:r>
            <a:r>
              <a:rPr lang="en-US" dirty="0" smtClean="0"/>
              <a:t>). 2</a:t>
            </a:r>
            <a:r>
              <a:rPr lang="en-US" baseline="30000" dirty="0" smtClean="0"/>
              <a:t>nd</a:t>
            </a:r>
            <a:r>
              <a:rPr lang="en-US" dirty="0" smtClean="0"/>
              <a:t> multi-frame contains link </a:t>
            </a:r>
            <a:r>
              <a:rPr lang="en-US" dirty="0" err="1" smtClean="0"/>
              <a:t>config</a:t>
            </a:r>
            <a:r>
              <a:rPr lang="en-US" dirty="0" smtClean="0"/>
              <a:t> information</a:t>
            </a:r>
            <a:endParaRPr lang="en-US" dirty="0" smtClean="0"/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dirty="0" smtClean="0"/>
              <a:t>ILA is never scrambled, even if scrambling is enabled</a:t>
            </a:r>
          </a:p>
          <a:p>
            <a:pPr>
              <a:defRPr/>
            </a:pPr>
            <a:r>
              <a:rPr lang="en-US" dirty="0" smtClean="0"/>
              <a:t>ILA information may be verified by the Rx, or it can be ignored if the Rx already expects a certain format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sp>
        <p:nvSpPr>
          <p:cNvPr id="43012" name="TextBox 4"/>
          <p:cNvSpPr txBox="1">
            <a:spLocks noChangeArrowheads="1"/>
          </p:cNvSpPr>
          <p:nvPr/>
        </p:nvSpPr>
        <p:spPr bwMode="auto">
          <a:xfrm>
            <a:off x="152400" y="6400800"/>
            <a:ext cx="533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08050"/>
            <a:r>
              <a:rPr lang="en-US" b="1">
                <a:solidFill>
                  <a:srgbClr val="FFFFFF"/>
                </a:solidFill>
                <a:latin typeface="Calibri" pitchFamily="34" charset="0"/>
              </a:rPr>
              <a:t>TI Information – NDA Required</a:t>
            </a:r>
            <a:endParaRPr lang="en-US" sz="2400" b="1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4301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563" y="2065338"/>
            <a:ext cx="8836025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Configuration Data</a:t>
            </a:r>
            <a:br>
              <a:rPr lang="en-US" dirty="0" smtClean="0"/>
            </a:br>
            <a:r>
              <a:rPr lang="en-US" sz="2800" dirty="0" smtClean="0"/>
              <a:t>(Parameters for the Initial Frame Alignment)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0521C-F793-4067-BB07-C7AF74E21EF3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990" y="1047750"/>
            <a:ext cx="3712495" cy="494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899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heinhardt Medium" charset="0"/>
                <a:ea typeface="ＭＳ Ｐゴシック" pitchFamily="34" charset="-128"/>
                <a:cs typeface="Theinhardt Medium" charset="0"/>
              </a:rPr>
              <a:t>Data Link Layer: Frame Alignment Monitoring</a:t>
            </a:r>
          </a:p>
        </p:txBody>
      </p:sp>
      <p:sp>
        <p:nvSpPr>
          <p:cNvPr id="44035" name="TextBox 4"/>
          <p:cNvSpPr txBox="1">
            <a:spLocks noChangeArrowheads="1"/>
          </p:cNvSpPr>
          <p:nvPr/>
        </p:nvSpPr>
        <p:spPr bwMode="auto">
          <a:xfrm>
            <a:off x="152400" y="6400800"/>
            <a:ext cx="533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08050"/>
            <a:r>
              <a:rPr lang="en-US" b="1">
                <a:solidFill>
                  <a:srgbClr val="FFFFFF"/>
                </a:solidFill>
                <a:latin typeface="Calibri" pitchFamily="34" charset="0"/>
              </a:rPr>
              <a:t>TI Information – NDA Required</a:t>
            </a:r>
            <a:endParaRPr lang="en-US" sz="24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06425" y="1028700"/>
            <a:ext cx="8229600" cy="522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0188" indent="-230188" algn="just" fontAlgn="auto">
              <a:spcBef>
                <a:spcPts val="1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Theinhardt Thin"/>
                <a:ea typeface="ＭＳ Ｐゴシック" charset="0"/>
                <a:cs typeface="Theinhardt Thin"/>
              </a:rPr>
              <a:t>Transmitter sends out user data after ILA sequence</a:t>
            </a:r>
          </a:p>
          <a:p>
            <a:pPr marL="230188" indent="-230188" algn="just" fontAlgn="auto">
              <a:spcBef>
                <a:spcPts val="1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Theinhardt Thin"/>
                <a:ea typeface="ＭＳ Ｐゴシック" charset="0"/>
                <a:cs typeface="Theinhardt Thin"/>
              </a:rPr>
              <a:t>Alignment characters are inserted into data stream in special conditions to re-check alignment</a:t>
            </a:r>
          </a:p>
          <a:p>
            <a:pPr marL="569913" lvl="1" indent="-28575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>
                <a:solidFill>
                  <a:prstClr val="black"/>
                </a:solidFill>
                <a:latin typeface="Theinhardt Thin"/>
                <a:ea typeface="ＭＳ Ｐゴシック" charset="0"/>
              </a:rPr>
              <a:t>If last octet in 2 successive frame are equal </a:t>
            </a:r>
            <a:r>
              <a:rPr lang="en-US" dirty="0">
                <a:solidFill>
                  <a:prstClr val="black"/>
                </a:solidFill>
                <a:latin typeface="Theinhardt Thin"/>
                <a:ea typeface="ＭＳ Ｐゴシック" charset="0"/>
                <a:sym typeface="Wingdings" pitchFamily="2" charset="2"/>
              </a:rPr>
              <a:t> transmitter replaces latter octet with </a:t>
            </a:r>
            <a:r>
              <a:rPr lang="en-US" dirty="0">
                <a:solidFill>
                  <a:srgbClr val="FF0000"/>
                </a:solidFill>
                <a:latin typeface="Theinhardt Thin"/>
                <a:ea typeface="ＭＳ Ｐゴシック" charset="0"/>
                <a:sym typeface="Wingdings" pitchFamily="2" charset="2"/>
              </a:rPr>
              <a:t>K28.7</a:t>
            </a:r>
            <a:r>
              <a:rPr lang="en-US" dirty="0">
                <a:solidFill>
                  <a:prstClr val="black"/>
                </a:solidFill>
                <a:latin typeface="Theinhardt Thin"/>
                <a:ea typeface="ＭＳ Ｐゴシック" charset="0"/>
                <a:sym typeface="Wingdings" pitchFamily="2" charset="2"/>
              </a:rPr>
              <a:t> symbol (scrambling disabled)</a:t>
            </a:r>
          </a:p>
          <a:p>
            <a:pPr marL="569913" lvl="1" indent="-28575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>
                <a:solidFill>
                  <a:prstClr val="black"/>
                </a:solidFill>
                <a:latin typeface="Theinhardt Thin"/>
                <a:ea typeface="ＭＳ Ｐゴシック" charset="0"/>
                <a:sym typeface="Wingdings" pitchFamily="2" charset="2"/>
              </a:rPr>
              <a:t>If last octet of a multi-frame is equal to last octet in previous frame  replace latter octet with </a:t>
            </a:r>
            <a:r>
              <a:rPr lang="en-US" dirty="0">
                <a:solidFill>
                  <a:srgbClr val="FF0000"/>
                </a:solidFill>
                <a:latin typeface="Theinhardt Thin"/>
                <a:ea typeface="ＭＳ Ｐゴシック" charset="0"/>
                <a:sym typeface="Wingdings" pitchFamily="2" charset="2"/>
              </a:rPr>
              <a:t>K28.3</a:t>
            </a:r>
            <a:r>
              <a:rPr lang="en-US" dirty="0">
                <a:solidFill>
                  <a:prstClr val="black"/>
                </a:solidFill>
                <a:latin typeface="Theinhardt Thin"/>
                <a:ea typeface="ＭＳ Ｐゴシック" charset="0"/>
                <a:sym typeface="Wingdings" pitchFamily="2" charset="2"/>
              </a:rPr>
              <a:t> symbol</a:t>
            </a:r>
          </a:p>
          <a:p>
            <a:pPr marL="230188" indent="-230188" algn="just" fontAlgn="auto">
              <a:spcBef>
                <a:spcPts val="1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Theinhardt Thin"/>
                <a:ea typeface="ＭＳ Ｐゴシック" charset="0"/>
                <a:cs typeface="Theinhardt Thin"/>
              </a:rPr>
              <a:t>Receiver “undoes” the special character replacement</a:t>
            </a:r>
          </a:p>
          <a:p>
            <a:pPr marL="230188" indent="-230188" algn="just" fontAlgn="auto">
              <a:spcBef>
                <a:spcPts val="1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Theinhardt Thin"/>
                <a:ea typeface="ＭＳ Ｐゴシック" charset="0"/>
                <a:cs typeface="Theinhardt Thin"/>
              </a:rPr>
              <a:t>Receiver will re-align it’s frame clock to alignment characters under certain </a:t>
            </a:r>
            <a:r>
              <a:rPr lang="en-US" sz="2000" dirty="0" smtClean="0">
                <a:solidFill>
                  <a:prstClr val="black"/>
                </a:solidFill>
                <a:latin typeface="Theinhardt Thin"/>
                <a:ea typeface="ＭＳ Ｐゴシック" charset="0"/>
                <a:cs typeface="Theinhardt Thin"/>
              </a:rPr>
              <a:t>conditions or report an error</a:t>
            </a:r>
            <a:endParaRPr lang="en-US" sz="2000" dirty="0">
              <a:solidFill>
                <a:prstClr val="black"/>
              </a:solidFill>
              <a:latin typeface="Theinhardt Thin"/>
              <a:ea typeface="ＭＳ Ｐゴシック" charset="0"/>
              <a:cs typeface="Theinhardt Thin"/>
            </a:endParaRPr>
          </a:p>
          <a:p>
            <a:pPr marL="230188" indent="-230188" algn="just" fontAlgn="auto">
              <a:spcBef>
                <a:spcPts val="1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FF0000"/>
                </a:solidFill>
              </a:rPr>
              <a:t>Texas Instruments </a:t>
            </a:r>
            <a:r>
              <a:rPr lang="en-US" sz="2000" dirty="0"/>
              <a:t>converter devices support both the monitoring and correction of lane alignments</a:t>
            </a:r>
          </a:p>
          <a:p>
            <a:pPr marL="230188" indent="-230188" algn="just" fontAlgn="auto">
              <a:spcBef>
                <a:spcPts val="1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>
              <a:solidFill>
                <a:prstClr val="black"/>
              </a:solidFill>
              <a:latin typeface="Theinhardt Thin"/>
              <a:ea typeface="ＭＳ Ｐゴシック" charset="0"/>
              <a:cs typeface="Theinhardt Thin"/>
            </a:endParaRPr>
          </a:p>
          <a:p>
            <a:pPr marL="112713" indent="-28575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black"/>
              </a:solidFill>
              <a:latin typeface="Theinhardt Thin"/>
              <a:ea typeface="ＭＳ Ｐゴシック" charset="0"/>
            </a:endParaRPr>
          </a:p>
          <a:p>
            <a:pPr marL="230188" indent="-230188" algn="just" fontAlgn="auto">
              <a:spcBef>
                <a:spcPts val="1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>
              <a:latin typeface="Theinhardt Thin"/>
              <a:ea typeface="ＭＳ Ｐゴシック" charset="0"/>
              <a:cs typeface="Theinhardt Th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heinhardt Medium" charset="0"/>
                <a:ea typeface="ＭＳ Ｐゴシック" pitchFamily="34" charset="-128"/>
                <a:cs typeface="Theinhardt Medium" charset="0"/>
              </a:rPr>
              <a:t>Error 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047750"/>
            <a:ext cx="8467725" cy="4946650"/>
          </a:xfrm>
        </p:spPr>
        <p:txBody>
          <a:bodyPr rtlCol="0">
            <a:normAutofit lnSpcReduction="10000"/>
          </a:bodyPr>
          <a:lstStyle/>
          <a:p>
            <a:pPr marL="285750" lvl="1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Standard lists the following  four errors which must be detected by each receiver. </a:t>
            </a:r>
          </a:p>
          <a:p>
            <a:pPr marL="285750" lvl="1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050" dirty="0"/>
          </a:p>
          <a:p>
            <a:pPr marL="742950" lvl="2" indent="-285750" algn="just" eaLnBrk="1" fontAlgn="auto" hangingPunct="1">
              <a:spcAft>
                <a:spcPts val="0"/>
              </a:spcAft>
              <a:defRPr/>
            </a:pPr>
            <a:r>
              <a:rPr lang="en-US" dirty="0" smtClean="0"/>
              <a:t>8B/10B disparity error</a:t>
            </a:r>
            <a:endParaRPr lang="en-US" dirty="0"/>
          </a:p>
          <a:p>
            <a:pPr marL="742950" lvl="2" indent="-285750" algn="just" eaLnBrk="1" fontAlgn="auto" hangingPunct="1">
              <a:spcAft>
                <a:spcPts val="0"/>
              </a:spcAft>
              <a:defRPr/>
            </a:pPr>
            <a:r>
              <a:rPr lang="en-US" dirty="0" smtClean="0"/>
              <a:t>8B/10B not-in-table code error</a:t>
            </a:r>
          </a:p>
          <a:p>
            <a:pPr marL="742950" lvl="2" indent="-285750" algn="just" eaLnBrk="1" fontAlgn="auto" hangingPunct="1">
              <a:spcAft>
                <a:spcPts val="0"/>
              </a:spcAft>
              <a:defRPr/>
            </a:pPr>
            <a:r>
              <a:rPr lang="en-US" dirty="0"/>
              <a:t>C</a:t>
            </a:r>
            <a:r>
              <a:rPr lang="en-US" dirty="0" smtClean="0"/>
              <a:t>ontrol character in wrong position</a:t>
            </a:r>
            <a:endParaRPr lang="en-US" dirty="0"/>
          </a:p>
          <a:p>
            <a:pPr marL="742950" lvl="2" indent="-285750" algn="just" eaLnBrk="1" fontAlgn="auto" hangingPunct="1">
              <a:spcAft>
                <a:spcPts val="0"/>
              </a:spcAft>
              <a:defRPr/>
            </a:pPr>
            <a:r>
              <a:rPr lang="en-US" dirty="0" smtClean="0"/>
              <a:t>Code Group </a:t>
            </a:r>
            <a:r>
              <a:rPr lang="en-US" dirty="0"/>
              <a:t>S</a:t>
            </a:r>
            <a:r>
              <a:rPr lang="en-US" dirty="0" smtClean="0"/>
              <a:t>ynchronization error</a:t>
            </a:r>
          </a:p>
          <a:p>
            <a:pPr marL="457200" lvl="2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050" dirty="0"/>
          </a:p>
          <a:p>
            <a:pPr marL="285750" lvl="1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FF0000"/>
                </a:solidFill>
              </a:rPr>
              <a:t>Texas Instruments </a:t>
            </a:r>
            <a:r>
              <a:rPr lang="en-US" dirty="0" smtClean="0"/>
              <a:t>JESD204B  DAC core in addition generates ensuing RX errors </a:t>
            </a:r>
            <a:endParaRPr lang="en-US" sz="1050" dirty="0" smtClean="0"/>
          </a:p>
          <a:p>
            <a:pPr marL="685800" lvl="2" algn="just" eaLnBrk="1" fontAlgn="auto" hangingPunct="1">
              <a:spcAft>
                <a:spcPts val="0"/>
              </a:spcAft>
              <a:defRPr/>
            </a:pPr>
            <a:r>
              <a:rPr lang="en-US" dirty="0" smtClean="0"/>
              <a:t>Multi-frame alignment error</a:t>
            </a:r>
          </a:p>
          <a:p>
            <a:pPr marL="685800" lvl="2" algn="just" eaLnBrk="1" fontAlgn="auto" hangingPunct="1">
              <a:spcAft>
                <a:spcPts val="0"/>
              </a:spcAft>
              <a:defRPr/>
            </a:pPr>
            <a:r>
              <a:rPr lang="en-US" dirty="0" smtClean="0"/>
              <a:t>Frame alignment error</a:t>
            </a:r>
          </a:p>
          <a:p>
            <a:pPr marL="685800" lvl="2" algn="just" eaLnBrk="1" fontAlgn="auto" hangingPunct="1">
              <a:spcAft>
                <a:spcPts val="0"/>
              </a:spcAft>
              <a:defRPr/>
            </a:pPr>
            <a:r>
              <a:rPr lang="en-US" dirty="0" smtClean="0"/>
              <a:t>Elastic buffer overflow (indicative of bad RBD value)</a:t>
            </a:r>
          </a:p>
          <a:p>
            <a:pPr marL="685800" lvl="2" algn="just" eaLnBrk="1" fontAlgn="auto" hangingPunct="1">
              <a:spcAft>
                <a:spcPts val="0"/>
              </a:spcAft>
              <a:defRPr/>
            </a:pPr>
            <a:r>
              <a:rPr lang="en-US" dirty="0" smtClean="0"/>
              <a:t>Link configuration error (TX and RX parameters do not match)</a:t>
            </a:r>
          </a:p>
          <a:p>
            <a:pPr marL="685800" lvl="2" algn="just" eaLnBrk="1" fontAlgn="auto" hangingPunct="1">
              <a:spcAft>
                <a:spcPts val="0"/>
              </a:spcAft>
              <a:defRPr/>
            </a:pPr>
            <a:endParaRPr lang="en-US" sz="1050" dirty="0" smtClean="0"/>
          </a:p>
          <a:p>
            <a:pPr marL="285750" lvl="2" indent="-285750" algn="just" eaLnBrk="1" fontAlgn="auto" hangingPunct="1">
              <a:spcAft>
                <a:spcPts val="0"/>
              </a:spcAft>
              <a:defRPr/>
            </a:pPr>
            <a:r>
              <a:rPr lang="en-US" dirty="0" smtClean="0"/>
              <a:t>Some of the errors can be made to retrigger the synchronization request</a:t>
            </a:r>
          </a:p>
          <a:p>
            <a:pPr marL="0" lvl="2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</a:t>
            </a:r>
          </a:p>
          <a:p>
            <a:pPr marL="685800" lvl="2" algn="just" eaLnBrk="1" fontAlgn="auto" hangingPunct="1">
              <a:spcAft>
                <a:spcPts val="0"/>
              </a:spcAft>
              <a:defRPr/>
            </a:pPr>
            <a:endParaRPr lang="en-US" sz="1400" dirty="0" smtClean="0"/>
          </a:p>
          <a:p>
            <a:pPr marL="457200" lvl="2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685800" lvl="2" algn="just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457200" lvl="1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 smtClean="0">
              <a:solidFill>
                <a:srgbClr val="002060"/>
              </a:solidFill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 smtClean="0"/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sz="1600" dirty="0" smtClean="0"/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sz="1800" dirty="0" smtClean="0"/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sz="1800" dirty="0" smtClean="0"/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sz="1600" dirty="0" smtClean="0"/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sz="3000" dirty="0" smtClean="0"/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sz="3600" dirty="0" smtClean="0"/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 smtClean="0"/>
          </a:p>
        </p:txBody>
      </p:sp>
      <p:sp>
        <p:nvSpPr>
          <p:cNvPr id="78852" name="TextBox 4"/>
          <p:cNvSpPr txBox="1">
            <a:spLocks noChangeArrowheads="1"/>
          </p:cNvSpPr>
          <p:nvPr/>
        </p:nvSpPr>
        <p:spPr bwMode="auto">
          <a:xfrm>
            <a:off x="152400" y="6400800"/>
            <a:ext cx="533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08050"/>
            <a:r>
              <a:rPr lang="en-US" b="1" dirty="0">
                <a:solidFill>
                  <a:srgbClr val="FFFFFF"/>
                </a:solidFill>
                <a:latin typeface="Calibri" pitchFamily="34" charset="0"/>
              </a:rPr>
              <a:t>TI Information – NDA Required</a:t>
            </a:r>
            <a:endParaRPr lang="en-US" sz="24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heinhardt Medium" charset="0"/>
                <a:ea typeface="ＭＳ Ｐゴシック" pitchFamily="34" charset="-128"/>
                <a:cs typeface="Theinhardt Medium" charset="0"/>
              </a:rPr>
              <a:t>Physical Layer: Serial Lanes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333375" y="1047750"/>
            <a:ext cx="8467725" cy="4946650"/>
          </a:xfrm>
        </p:spPr>
        <p:txBody>
          <a:bodyPr/>
          <a:lstStyle/>
          <a:p>
            <a:pPr algn="just" eaLnBrk="1" hangingPunct="1"/>
            <a:r>
              <a:rPr lang="en-US" sz="1800" smtClean="0">
                <a:solidFill>
                  <a:srgbClr val="000000"/>
                </a:solidFill>
                <a:latin typeface="Theinhardt Thin" charset="0"/>
                <a:ea typeface="ＭＳ Ｐゴシック" pitchFamily="34" charset="-128"/>
                <a:cs typeface="Theinhardt Thin" charset="0"/>
              </a:rPr>
              <a:t>The physical layer defines the performance of the data transfer and electrical interfaces dominated by the SERDES, CDR and driver/receiver blocks</a:t>
            </a:r>
          </a:p>
          <a:p>
            <a:pPr algn="just" eaLnBrk="1" hangingPunct="1"/>
            <a:r>
              <a:rPr lang="en-US" sz="1800" smtClean="0">
                <a:latin typeface="Theinhardt Thin" charset="0"/>
                <a:ea typeface="ＭＳ Ｐゴシック" pitchFamily="34" charset="-128"/>
                <a:cs typeface="Theinhardt Thin" charset="0"/>
              </a:rPr>
              <a:t>Point-to-point, unidirectional serial interface</a:t>
            </a:r>
          </a:p>
          <a:p>
            <a:pPr algn="just" eaLnBrk="1" hangingPunct="1"/>
            <a:r>
              <a:rPr lang="en-US" sz="1800" smtClean="0">
                <a:latin typeface="Theinhardt Thin" charset="0"/>
                <a:ea typeface="ＭＳ Ｐゴシック" pitchFamily="34" charset="-128"/>
                <a:cs typeface="Theinhardt Thin" charset="0"/>
              </a:rPr>
              <a:t>AC vs. DC compliance</a:t>
            </a:r>
          </a:p>
          <a:p>
            <a:pPr algn="just" eaLnBrk="1" hangingPunct="1"/>
            <a:r>
              <a:rPr lang="en-US" sz="1800" smtClean="0">
                <a:latin typeface="Theinhardt Thin" charset="0"/>
                <a:ea typeface="ＭＳ Ｐゴシック" pitchFamily="34" charset="-128"/>
                <a:cs typeface="Theinhardt Thin" charset="0"/>
              </a:rPr>
              <a:t>JESD204B defines 3 signal speed-grade variants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68275" y="3094038"/>
          <a:ext cx="8839200" cy="310515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2209800"/>
                <a:gridCol w="2209800"/>
                <a:gridCol w="2209800"/>
                <a:gridCol w="2209800"/>
              </a:tblGrid>
              <a:tr h="522928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Parameter</a:t>
                      </a:r>
                      <a:endParaRPr lang="en-US" sz="2200" dirty="0"/>
                    </a:p>
                  </a:txBody>
                  <a:tcPr marL="112471" marR="112471" marT="56241" marB="56241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LV-OIF-Sx15</a:t>
                      </a:r>
                      <a:endParaRPr lang="en-US" sz="2200" dirty="0"/>
                    </a:p>
                  </a:txBody>
                  <a:tcPr marL="112471" marR="112471" marT="56241" marB="56241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LV-OIF-6G-SR</a:t>
                      </a:r>
                      <a:endParaRPr lang="en-US" sz="2200" dirty="0"/>
                    </a:p>
                  </a:txBody>
                  <a:tcPr marL="112471" marR="112471" marT="56241" marB="56241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LV-OIF-11G-SR</a:t>
                      </a:r>
                      <a:endParaRPr lang="en-US" sz="2200" dirty="0"/>
                    </a:p>
                  </a:txBody>
                  <a:tcPr marL="112471" marR="112471" marT="56241" marB="56241"/>
                </a:tc>
              </a:tr>
              <a:tr h="73066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Data</a:t>
                      </a:r>
                      <a:r>
                        <a:rPr lang="en-US" sz="1400" baseline="0" dirty="0" smtClean="0"/>
                        <a:t> Rates</a:t>
                      </a:r>
                      <a:endParaRPr lang="en-US" sz="1400" dirty="0"/>
                    </a:p>
                  </a:txBody>
                  <a:tcPr marL="112471" marR="112471" marT="56241" marB="5624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312.5Mbps – 3.125Gbps</a:t>
                      </a:r>
                      <a:endParaRPr lang="en-US" sz="1400" dirty="0"/>
                    </a:p>
                  </a:txBody>
                  <a:tcPr marL="112471" marR="112471" marT="56241" marB="5624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312.5Mbps - 6.375Gbps</a:t>
                      </a:r>
                      <a:endParaRPr lang="en-US" sz="1400" dirty="0"/>
                    </a:p>
                  </a:txBody>
                  <a:tcPr marL="112471" marR="112471" marT="56241" marB="5624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312.5Mbps – 12.5Gbps</a:t>
                      </a:r>
                      <a:endParaRPr lang="en-US" sz="1400" dirty="0"/>
                    </a:p>
                  </a:txBody>
                  <a:tcPr marL="112471" marR="112471" marT="56241" marB="56241"/>
                </a:tc>
              </a:tr>
              <a:tr h="53924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Differential Output Voltage  </a:t>
                      </a:r>
                    </a:p>
                  </a:txBody>
                  <a:tcPr marL="112471" marR="112471" marT="56241" marB="5624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500 – 1000 (mV)</a:t>
                      </a:r>
                      <a:endParaRPr lang="en-US" sz="1400" dirty="0"/>
                    </a:p>
                  </a:txBody>
                  <a:tcPr marL="112471" marR="112471" marT="56241" marB="5624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400 – 750 (mV)</a:t>
                      </a:r>
                      <a:endParaRPr lang="en-US" sz="1400" dirty="0"/>
                    </a:p>
                  </a:txBody>
                  <a:tcPr marL="112471" marR="112471" marT="56241" marB="5624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360 – 770 (mV)</a:t>
                      </a:r>
                      <a:endParaRPr lang="en-US" sz="1400" dirty="0"/>
                    </a:p>
                  </a:txBody>
                  <a:tcPr marL="112471" marR="112471" marT="56241" marB="56241"/>
                </a:tc>
              </a:tr>
              <a:tr h="75262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Output Rise</a:t>
                      </a:r>
                      <a:r>
                        <a:rPr lang="en-US" sz="1400" baseline="0" dirty="0" smtClean="0"/>
                        <a:t> or Fall Time</a:t>
                      </a:r>
                      <a:r>
                        <a:rPr lang="en-US" sz="1400" dirty="0" smtClean="0"/>
                        <a:t> </a:t>
                      </a:r>
                    </a:p>
                    <a:p>
                      <a:r>
                        <a:rPr lang="en-US" sz="1400" dirty="0" smtClean="0"/>
                        <a:t>(20%</a:t>
                      </a:r>
                      <a:r>
                        <a:rPr lang="en-US" sz="1400" baseline="0" dirty="0" smtClean="0"/>
                        <a:t> - 80% into 100</a:t>
                      </a:r>
                      <a:r>
                        <a:rPr lang="el-GR" sz="1400" baseline="0" dirty="0" smtClean="0"/>
                        <a:t>Ω</a:t>
                      </a:r>
                      <a:r>
                        <a:rPr lang="en-US" sz="1400" baseline="0" dirty="0" smtClean="0"/>
                        <a:t> load)</a:t>
                      </a:r>
                      <a:endParaRPr lang="en-US" sz="1400" dirty="0"/>
                    </a:p>
                  </a:txBody>
                  <a:tcPr marL="112471" marR="112471" marT="56241" marB="5624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≥ 50 (</a:t>
                      </a:r>
                      <a:r>
                        <a:rPr lang="en-US" sz="1400" dirty="0" err="1" smtClean="0"/>
                        <a:t>ps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 marL="112471" marR="112471" marT="56241" marB="5624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≥ 30 (</a:t>
                      </a:r>
                      <a:r>
                        <a:rPr lang="en-US" sz="1400" dirty="0" err="1" smtClean="0"/>
                        <a:t>ps</a:t>
                      </a:r>
                      <a:r>
                        <a:rPr lang="en-US" sz="1400" dirty="0" smtClean="0"/>
                        <a:t>)</a:t>
                      </a:r>
                    </a:p>
                    <a:p>
                      <a:endParaRPr lang="en-US" sz="1400" dirty="0"/>
                    </a:p>
                  </a:txBody>
                  <a:tcPr marL="112471" marR="112471" marT="56241" marB="5624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≥ 24 (</a:t>
                      </a:r>
                      <a:r>
                        <a:rPr lang="en-US" sz="1400" dirty="0" err="1" smtClean="0"/>
                        <a:t>ps</a:t>
                      </a:r>
                      <a:r>
                        <a:rPr lang="en-US" sz="1400" dirty="0" smtClean="0"/>
                        <a:t>)</a:t>
                      </a:r>
                    </a:p>
                    <a:p>
                      <a:endParaRPr lang="en-US" sz="1400" dirty="0"/>
                    </a:p>
                  </a:txBody>
                  <a:tcPr marL="112471" marR="112471" marT="56241" marB="56241"/>
                </a:tc>
              </a:tr>
              <a:tr h="55968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Bit</a:t>
                      </a:r>
                      <a:r>
                        <a:rPr lang="en-US" sz="1400" baseline="0" dirty="0" smtClean="0"/>
                        <a:t> Error Rate (BER)</a:t>
                      </a:r>
                      <a:endParaRPr lang="en-US" sz="1400" dirty="0"/>
                    </a:p>
                  </a:txBody>
                  <a:tcPr marL="112471" marR="112471" marT="56241" marB="5624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≤ 1e-12</a:t>
                      </a:r>
                    </a:p>
                    <a:p>
                      <a:endParaRPr lang="en-US" sz="1400" dirty="0"/>
                    </a:p>
                  </a:txBody>
                  <a:tcPr marL="112471" marR="112471" marT="56241" marB="5624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≤ 1e-15</a:t>
                      </a:r>
                    </a:p>
                    <a:p>
                      <a:endParaRPr lang="en-US" sz="1400" dirty="0"/>
                    </a:p>
                  </a:txBody>
                  <a:tcPr marL="112471" marR="112471" marT="56241" marB="5624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≤ 1e-15</a:t>
                      </a:r>
                    </a:p>
                    <a:p>
                      <a:endParaRPr lang="en-US" sz="1400" dirty="0"/>
                    </a:p>
                  </a:txBody>
                  <a:tcPr marL="112471" marR="112471" marT="56241" marB="56241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2073275"/>
            <a:ext cx="4424363" cy="422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5287963" y="5784850"/>
            <a:ext cx="757237" cy="190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746750" y="4921250"/>
            <a:ext cx="460375" cy="1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533900" y="4922838"/>
            <a:ext cx="460375" cy="1920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110" name="TextBox 8"/>
          <p:cNvSpPr txBox="1">
            <a:spLocks noChangeArrowheads="1"/>
          </p:cNvSpPr>
          <p:nvPr/>
        </p:nvSpPr>
        <p:spPr bwMode="auto">
          <a:xfrm>
            <a:off x="6018213" y="2841625"/>
            <a:ext cx="1298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Random Jitter</a:t>
            </a:r>
          </a:p>
        </p:txBody>
      </p:sp>
      <p:sp>
        <p:nvSpPr>
          <p:cNvPr id="47111" name="TextBox 9"/>
          <p:cNvSpPr txBox="1">
            <a:spLocks noChangeArrowheads="1"/>
          </p:cNvSpPr>
          <p:nvPr/>
        </p:nvSpPr>
        <p:spPr bwMode="auto">
          <a:xfrm>
            <a:off x="6592888" y="3411538"/>
            <a:ext cx="2651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Random jitter plus Deterministic Jitter (ISI)</a:t>
            </a:r>
          </a:p>
        </p:txBody>
      </p:sp>
      <p:sp>
        <p:nvSpPr>
          <p:cNvPr id="47112" name="TextBox 10"/>
          <p:cNvSpPr txBox="1">
            <a:spLocks noChangeArrowheads="1"/>
          </p:cNvSpPr>
          <p:nvPr/>
        </p:nvSpPr>
        <p:spPr bwMode="auto">
          <a:xfrm>
            <a:off x="7061200" y="4322763"/>
            <a:ext cx="1277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Bit-Error Rate</a:t>
            </a:r>
          </a:p>
        </p:txBody>
      </p:sp>
      <p:cxnSp>
        <p:nvCxnSpPr>
          <p:cNvPr id="13" name="Straight Arrow Connector 12"/>
          <p:cNvCxnSpPr>
            <a:endCxn id="8" idx="7"/>
          </p:cNvCxnSpPr>
          <p:nvPr/>
        </p:nvCxnSpPr>
        <p:spPr>
          <a:xfrm flipH="1">
            <a:off x="4927600" y="3103563"/>
            <a:ext cx="1655763" cy="18478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207125" y="3883025"/>
            <a:ext cx="992188" cy="10382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6" idx="7"/>
          </p:cNvCxnSpPr>
          <p:nvPr/>
        </p:nvCxnSpPr>
        <p:spPr>
          <a:xfrm flipH="1">
            <a:off x="5934075" y="4554538"/>
            <a:ext cx="1458913" cy="12573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11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heinhardt Medium" charset="0"/>
                <a:ea typeface="ＭＳ Ｐゴシック" pitchFamily="34" charset="-128"/>
                <a:cs typeface="Theinhardt Medium" charset="0"/>
              </a:rPr>
              <a:t>Physical Layer: Serial Lanes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047750"/>
            <a:ext cx="8467725" cy="1512888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1800" dirty="0" smtClean="0"/>
              <a:t>Signaling scheme generally known as interface is low voltage differential Current Mode Logic (CML)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1800" dirty="0" smtClean="0"/>
              <a:t>Intended to support interconnects up to </a:t>
            </a:r>
            <a:r>
              <a:rPr lang="en-US" b="1" dirty="0" smtClean="0"/>
              <a:t>200mm (~8 in) long</a:t>
            </a:r>
          </a:p>
          <a:p>
            <a:pPr marL="0" indent="0" algn="just" eaLnBrk="1" fontAlgn="auto" hangingPunct="1">
              <a:spcAft>
                <a:spcPts val="0"/>
              </a:spcAft>
              <a:buFontTx/>
              <a:buNone/>
              <a:defRPr/>
            </a:pPr>
            <a:endParaRPr lang="en-US" sz="18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1882140" y="2672715"/>
            <a:ext cx="8458200" cy="814388"/>
          </a:xfrm>
        </p:spPr>
        <p:txBody>
          <a:bodyPr/>
          <a:lstStyle/>
          <a:p>
            <a:r>
              <a:rPr lang="en-US" dirty="0" smtClean="0">
                <a:latin typeface="Theinhardt Medium" charset="0"/>
                <a:ea typeface="ＭＳ Ｐゴシック" pitchFamily="34" charset="-128"/>
                <a:cs typeface="Theinhardt Medium" charset="0"/>
              </a:rPr>
              <a:t>Deterministic Latency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heinhardt Medium" charset="0"/>
                <a:ea typeface="ＭＳ Ｐゴシック" pitchFamily="34" charset="-128"/>
                <a:cs typeface="Theinhardt Medium" charset="0"/>
              </a:rPr>
              <a:t>Deterministic Latency: Justification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333375" y="1047750"/>
            <a:ext cx="8467725" cy="4946650"/>
          </a:xfrm>
        </p:spPr>
        <p:txBody>
          <a:bodyPr/>
          <a:lstStyle/>
          <a:p>
            <a:pPr algn="just" eaLnBrk="1" hangingPunct="1"/>
            <a:r>
              <a:rPr lang="en-US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Applications are often sensitive to the variation of system latency</a:t>
            </a:r>
          </a:p>
          <a:p>
            <a:pPr lvl="1" algn="just" eaLnBrk="1" hangingPunct="1">
              <a:buNone/>
            </a:pPr>
            <a:endParaRPr lang="en-US" dirty="0" smtClean="0">
              <a:latin typeface="Theinhardt Thin" charset="0"/>
              <a:ea typeface="ＭＳ Ｐゴシック" pitchFamily="34" charset="-128"/>
              <a:cs typeface="Theinhardt Thin" charset="0"/>
            </a:endParaRPr>
          </a:p>
          <a:p>
            <a:pPr lvl="1" algn="just" eaLnBrk="1" hangingPunct="1"/>
            <a:r>
              <a:rPr lang="en-US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Synchronous sampling</a:t>
            </a:r>
          </a:p>
          <a:p>
            <a:pPr lvl="1" algn="just" eaLnBrk="1" hangingPunct="1"/>
            <a:r>
              <a:rPr lang="en-US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Multi-channel phase array alignment</a:t>
            </a:r>
          </a:p>
          <a:p>
            <a:pPr lvl="1" algn="just" eaLnBrk="1" hangingPunct="1"/>
            <a:r>
              <a:rPr lang="en-US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Gain control loop stability</a:t>
            </a:r>
          </a:p>
          <a:p>
            <a:pPr lvl="1" algn="just" eaLnBrk="1" hangingPunct="1"/>
            <a:endParaRPr lang="en-US" dirty="0" smtClean="0">
              <a:latin typeface="Theinhardt Thin" charset="0"/>
              <a:ea typeface="ＭＳ Ｐゴシック" pitchFamily="34" charset="-128"/>
              <a:cs typeface="Theinhardt Thin" charset="0"/>
            </a:endParaRPr>
          </a:p>
          <a:p>
            <a:pPr algn="just" eaLnBrk="1" hangingPunct="1"/>
            <a:r>
              <a:rPr lang="en-US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JESD204 and JESD204A do not achieve known/constant latency across the link across temp/supply/reboot variation</a:t>
            </a:r>
          </a:p>
          <a:p>
            <a:pPr algn="just" eaLnBrk="1" hangingPunct="1"/>
            <a:r>
              <a:rPr lang="en-US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Providing support for devices with internal clock dividers introduces potential for even more latency uncertainty</a:t>
            </a:r>
          </a:p>
        </p:txBody>
      </p:sp>
    </p:spTree>
    <p:extLst>
      <p:ext uri="{BB962C8B-B14F-4D97-AF65-F5344CB8AC3E}">
        <p14:creationId xmlns:p14="http://schemas.microsoft.com/office/powerpoint/2010/main" val="388887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heinhardt Medium" charset="0"/>
                <a:ea typeface="ＭＳ Ｐゴシック" pitchFamily="34" charset="-128"/>
                <a:cs typeface="Theinhardt Medium" charset="0"/>
              </a:rPr>
              <a:t>Deterministic Latency: Achieved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333375" y="1047750"/>
            <a:ext cx="8467725" cy="4946650"/>
          </a:xfrm>
        </p:spPr>
        <p:txBody>
          <a:bodyPr/>
          <a:lstStyle/>
          <a:p>
            <a:pPr algn="just" eaLnBrk="1" hangingPunct="1"/>
            <a:r>
              <a:rPr lang="en-US" sz="1800" smtClean="0">
                <a:latin typeface="Theinhardt Thin" charset="0"/>
                <a:ea typeface="ＭＳ Ｐゴシック" pitchFamily="34" charset="-128"/>
                <a:cs typeface="Theinhardt Thin" charset="0"/>
              </a:rPr>
              <a:t>JESD204B achieves deterministic latency: known/constant latency</a:t>
            </a:r>
          </a:p>
          <a:p>
            <a:pPr lvl="1" algn="just" eaLnBrk="1" hangingPunct="1"/>
            <a:r>
              <a:rPr lang="en-US" sz="1600" smtClean="0">
                <a:latin typeface="Theinhardt Thin" charset="0"/>
                <a:ea typeface="ＭＳ Ｐゴシック" pitchFamily="34" charset="-128"/>
                <a:cs typeface="Theinhardt Thin" charset="0"/>
              </a:rPr>
              <a:t>Subclass 0: DL not achieved (JESD204A)</a:t>
            </a:r>
          </a:p>
          <a:p>
            <a:pPr lvl="1" algn="just" eaLnBrk="1" hangingPunct="1"/>
            <a:r>
              <a:rPr lang="en-US" sz="1600" smtClean="0">
                <a:latin typeface="Theinhardt Thin" charset="0"/>
                <a:ea typeface="ＭＳ Ｐゴシック" pitchFamily="34" charset="-128"/>
                <a:cs typeface="Theinhardt Thin" charset="0"/>
              </a:rPr>
              <a:t>Subclass 1: DL achieved using SYSREF with strict timing</a:t>
            </a:r>
          </a:p>
          <a:p>
            <a:pPr lvl="1" algn="just" eaLnBrk="1" hangingPunct="1"/>
            <a:r>
              <a:rPr lang="en-US" sz="1600" smtClean="0">
                <a:latin typeface="Theinhardt Thin" charset="0"/>
                <a:ea typeface="ＭＳ Ｐゴシック" pitchFamily="34" charset="-128"/>
                <a:cs typeface="Theinhardt Thin" charset="0"/>
              </a:rPr>
              <a:t>Subclass 2: DL achieved using SYNC~ with strict timing</a:t>
            </a:r>
          </a:p>
          <a:p>
            <a:pPr algn="just" eaLnBrk="1" hangingPunct="1"/>
            <a:endParaRPr lang="en-US" sz="1800" smtClean="0">
              <a:latin typeface="Theinhardt Thin" charset="0"/>
              <a:ea typeface="ＭＳ Ｐゴシック" pitchFamily="34" charset="-128"/>
              <a:cs typeface="Theinhardt Thin" charset="0"/>
            </a:endParaRPr>
          </a:p>
          <a:p>
            <a:pPr algn="just" eaLnBrk="1" hangingPunct="1"/>
            <a:r>
              <a:rPr lang="en-US" sz="1800" smtClean="0">
                <a:latin typeface="Theinhardt Thin" charset="0"/>
                <a:ea typeface="ＭＳ Ｐゴシック" pitchFamily="34" charset="-128"/>
                <a:cs typeface="Theinhardt Thin" charset="0"/>
              </a:rPr>
              <a:t>Deterministic Latency achieved with these architecture features</a:t>
            </a:r>
          </a:p>
          <a:p>
            <a:pPr lvl="1" algn="just" eaLnBrk="1" hangingPunct="1"/>
            <a:r>
              <a:rPr lang="en-US" sz="1600" smtClean="0">
                <a:latin typeface="Theinhardt Thin" charset="0"/>
                <a:ea typeface="ＭＳ Ｐゴシック" pitchFamily="34" charset="-128"/>
                <a:cs typeface="Theinhardt Thin" charset="0"/>
              </a:rPr>
              <a:t>SYSREF or SYNC~ are used to provide a deterministic reference phase to all devices for synchronization</a:t>
            </a:r>
          </a:p>
          <a:p>
            <a:pPr lvl="1" algn="just" eaLnBrk="1" hangingPunct="1"/>
            <a:r>
              <a:rPr lang="en-US" sz="1600" smtClean="0">
                <a:latin typeface="Theinhardt Thin" charset="0"/>
                <a:ea typeface="ＭＳ Ｐゴシック" pitchFamily="34" charset="-128"/>
                <a:cs typeface="Theinhardt Thin" charset="0"/>
              </a:rPr>
              <a:t>LMFC provides a low frequency reference to avoid frame clock phase ambiguity in the presence of link delay changes</a:t>
            </a:r>
          </a:p>
          <a:p>
            <a:pPr lvl="1" algn="just" eaLnBrk="1" hangingPunct="1"/>
            <a:r>
              <a:rPr lang="en-US" sz="1600" smtClean="0">
                <a:latin typeface="Theinhardt Thin" charset="0"/>
                <a:ea typeface="ＭＳ Ｐゴシック" pitchFamily="34" charset="-128"/>
                <a:cs typeface="Theinhardt Thin" charset="0"/>
              </a:rPr>
              <a:t>RX has an “elastic buffer” that absorbs link delay variation</a:t>
            </a:r>
          </a:p>
          <a:p>
            <a:pPr algn="just" eaLnBrk="1" hangingPunct="1"/>
            <a:endParaRPr lang="en-US" sz="1800" smtClean="0">
              <a:solidFill>
                <a:srgbClr val="FF0000"/>
              </a:solidFill>
              <a:latin typeface="Theinhardt Thin" charset="0"/>
              <a:ea typeface="ＭＳ Ｐゴシック" pitchFamily="34" charset="-128"/>
              <a:cs typeface="Theinhardt Thin" charset="0"/>
            </a:endParaRPr>
          </a:p>
          <a:p>
            <a:pPr algn="just" eaLnBrk="1" hangingPunct="1"/>
            <a:r>
              <a:rPr lang="en-US" sz="1800" smtClean="0">
                <a:solidFill>
                  <a:srgbClr val="FF0000"/>
                </a:solidFill>
                <a:latin typeface="Theinhardt Thin" charset="0"/>
                <a:ea typeface="ＭＳ Ｐゴシック" pitchFamily="34" charset="-128"/>
                <a:cs typeface="Theinhardt Thin" charset="0"/>
              </a:rPr>
              <a:t>Texas Instruments</a:t>
            </a:r>
            <a:r>
              <a:rPr lang="en-US" sz="1800" smtClean="0">
                <a:latin typeface="Theinhardt Thin" charset="0"/>
                <a:ea typeface="ＭＳ Ｐゴシック" pitchFamily="34" charset="-128"/>
                <a:cs typeface="Theinhardt Thin" charset="0"/>
              </a:rPr>
              <a:t> recommends/supports subclass 1</a:t>
            </a:r>
          </a:p>
          <a:p>
            <a:pPr lvl="1" algn="just" eaLnBrk="1" hangingPunct="1"/>
            <a:r>
              <a:rPr lang="en-US" sz="1600" smtClean="0">
                <a:latin typeface="Theinhardt Thin" charset="0"/>
                <a:ea typeface="ＭＳ Ｐゴシック" pitchFamily="34" charset="-128"/>
                <a:cs typeface="Theinhardt Thin" charset="0"/>
              </a:rPr>
              <a:t>LMFC phase easier to control with source synchronous SYSREF than with system synchronous SYNC~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JESD204B?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 standardized serial interface between data converters (ADCs and DACs) and logic devices (FPGAs or ASICs)</a:t>
            </a:r>
          </a:p>
          <a:p>
            <a:pPr lvl="1"/>
            <a:r>
              <a:rPr lang="en-US" dirty="0" smtClean="0"/>
              <a:t>Serial data rates up to 12.5 </a:t>
            </a:r>
            <a:r>
              <a:rPr lang="en-US" dirty="0" err="1" smtClean="0"/>
              <a:t>Gbps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Mechanism to achieve deterministic latency across the serial link</a:t>
            </a:r>
          </a:p>
          <a:p>
            <a:pPr lvl="1"/>
            <a:r>
              <a:rPr lang="en-US" dirty="0" smtClean="0"/>
              <a:t>Uses </a:t>
            </a:r>
            <a:r>
              <a:rPr lang="en-US" dirty="0"/>
              <a:t>8b/10b encoding for </a:t>
            </a:r>
            <a:r>
              <a:rPr lang="en-US" dirty="0" err="1"/>
              <a:t>SerDes</a:t>
            </a:r>
            <a:r>
              <a:rPr lang="en-US" dirty="0"/>
              <a:t> synchronization, clock recovery and DC </a:t>
            </a:r>
            <a:r>
              <a:rPr lang="en-US" dirty="0" smtClean="0"/>
              <a:t>balance</a:t>
            </a:r>
          </a:p>
          <a:p>
            <a:r>
              <a:rPr lang="en-US" dirty="0" smtClean="0"/>
              <a:t>The greatest benefit of JESD204B is the drastic simplification of PCB layout due to reduced I/O count and reduced overall board area (from traces and device package size)</a:t>
            </a:r>
          </a:p>
          <a:p>
            <a:r>
              <a:rPr lang="en-US" b="1" dirty="0" smtClean="0"/>
              <a:t>JESD204B is a must for high density systems!</a:t>
            </a:r>
          </a:p>
          <a:p>
            <a:pPr marL="0" indent="0">
              <a:buNone/>
            </a:pPr>
            <a:endParaRPr lang="en-US" sz="1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642100" y="6049967"/>
            <a:ext cx="2133600" cy="206375"/>
          </a:xfrm>
          <a:prstGeom prst="rect">
            <a:avLst/>
          </a:prstGeom>
        </p:spPr>
        <p:txBody>
          <a:bodyPr/>
          <a:lstStyle/>
          <a:p>
            <a:fld id="{F2394529-A9B3-4A54-83EC-E61379E8334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3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heinhardt Medium" charset="0"/>
                <a:ea typeface="ＭＳ Ｐゴシック" pitchFamily="34" charset="-128"/>
                <a:cs typeface="Theinhardt Medium" charset="0"/>
              </a:rPr>
              <a:t>Deterministic Latency: General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047750"/>
            <a:ext cx="8467725" cy="4946650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dirty="0" smtClean="0"/>
              <a:t>Elastic buffer must be large enough to store data</a:t>
            </a:r>
          </a:p>
          <a:p>
            <a:pPr lvl="1" algn="just" eaLnBrk="1" fontAlgn="auto" hangingPunct="1">
              <a:spcAft>
                <a:spcPts val="0"/>
              </a:spcAft>
              <a:defRPr/>
            </a:pPr>
            <a:r>
              <a:rPr lang="en-US" dirty="0" smtClean="0"/>
              <a:t>Buffer size is determined by link delay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dirty="0" smtClean="0"/>
              <a:t>LMFC period must be longer than the longest link delay</a:t>
            </a:r>
          </a:p>
          <a:p>
            <a:pPr lvl="1" algn="just" eaLnBrk="1" fontAlgn="auto" hangingPunct="1">
              <a:spcAft>
                <a:spcPts val="0"/>
              </a:spcAft>
              <a:defRPr/>
            </a:pPr>
            <a:r>
              <a:rPr lang="en-US" dirty="0" smtClean="0"/>
              <a:t>K parameter (frames/multi-frame) determines LMFC period</a:t>
            </a:r>
          </a:p>
          <a:p>
            <a:pPr lvl="1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1 &lt; K &lt; 32</a:t>
            </a:r>
          </a:p>
          <a:p>
            <a:pPr lvl="1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17 &lt; K*F &lt; 1024</a:t>
            </a:r>
          </a:p>
          <a:p>
            <a:pPr lvl="1" algn="just"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dirty="0" smtClean="0"/>
              <a:t>Receiver buffers serial data on all lanes until “release opportunity”</a:t>
            </a:r>
          </a:p>
          <a:p>
            <a:pPr lvl="1" algn="just" eaLnBrk="1" fontAlgn="auto" hangingPunct="1">
              <a:spcAft>
                <a:spcPts val="0"/>
              </a:spcAft>
              <a:defRPr/>
            </a:pPr>
            <a:r>
              <a:rPr lang="en-US" dirty="0" smtClean="0"/>
              <a:t>Release opportunity is ‘RBD’ frames after LMFC boundary</a:t>
            </a:r>
          </a:p>
          <a:p>
            <a:pPr lvl="1" algn="just" eaLnBrk="1" fontAlgn="auto" hangingPunct="1">
              <a:spcAft>
                <a:spcPts val="0"/>
              </a:spcAft>
              <a:defRPr/>
            </a:pPr>
            <a:r>
              <a:rPr lang="en-US" dirty="0" smtClean="0"/>
              <a:t>Link latency = RBD frame clock cycles</a:t>
            </a:r>
          </a:p>
          <a:p>
            <a:pPr lvl="1" algn="just" eaLnBrk="1" fontAlgn="auto" hangingPunct="1">
              <a:spcAft>
                <a:spcPts val="0"/>
              </a:spcAft>
              <a:defRPr/>
            </a:pPr>
            <a:r>
              <a:rPr lang="en-US" dirty="0" smtClean="0"/>
              <a:t>Simplest case RBD = K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release opportunity on LMFC boundary</a:t>
            </a:r>
          </a:p>
          <a:p>
            <a:pPr lvl="1" algn="just" eaLnBrk="1" fontAlgn="auto" hangingPunct="1">
              <a:spcAft>
                <a:spcPts val="0"/>
              </a:spcAft>
              <a:defRPr/>
            </a:pPr>
            <a:r>
              <a:rPr lang="en-US" dirty="0" smtClean="0"/>
              <a:t>Link latency may be minimized by setting RBD &lt; K </a:t>
            </a:r>
          </a:p>
          <a:p>
            <a:pPr lvl="1" algn="just"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dirty="0" smtClean="0"/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380602"/>
            <a:ext cx="8001000" cy="4859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4856" y="265206"/>
            <a:ext cx="6196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1. Subclass 1 - SYSREF is used to align LMFCs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6945" y="233597"/>
            <a:ext cx="6196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2. After SYNC is received, all lanes send ILAS on next LMFC edge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6945" y="233598"/>
            <a:ext cx="6196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3. Each lane starts buffering it’s data when it receives the start of ILAS symbol (R)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6945" y="220869"/>
            <a:ext cx="6196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4. All lanes are released on the next LMFC edge and are now aligned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8583" y="544035"/>
            <a:ext cx="1613330" cy="1917967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700" dirty="0" smtClean="0"/>
              <a:t>K – comma symbols</a:t>
            </a:r>
          </a:p>
          <a:p>
            <a:pPr>
              <a:defRPr/>
            </a:pPr>
            <a:r>
              <a:rPr lang="en-US" sz="700" dirty="0" smtClean="0"/>
              <a:t>R - start of ILAS MF</a:t>
            </a:r>
          </a:p>
          <a:p>
            <a:pPr>
              <a:defRPr/>
            </a:pPr>
            <a:r>
              <a:rPr lang="en-US" sz="700" dirty="0" smtClean="0"/>
              <a:t>A - end of ILAS MF</a:t>
            </a:r>
          </a:p>
          <a:p>
            <a:pPr>
              <a:defRPr/>
            </a:pPr>
            <a:r>
              <a:rPr lang="en-US" sz="700" dirty="0" smtClean="0"/>
              <a:t>D - data</a:t>
            </a:r>
          </a:p>
          <a:p>
            <a:pPr>
              <a:defRPr/>
            </a:pPr>
            <a:r>
              <a:rPr lang="en-US" sz="700" dirty="0" smtClean="0"/>
              <a:t>Q – start of </a:t>
            </a:r>
            <a:r>
              <a:rPr lang="en-US" sz="700" dirty="0" err="1" smtClean="0"/>
              <a:t>config</a:t>
            </a:r>
            <a:r>
              <a:rPr lang="en-US" sz="700" dirty="0" smtClean="0"/>
              <a:t> data</a:t>
            </a:r>
          </a:p>
          <a:p>
            <a:pPr>
              <a:defRPr/>
            </a:pPr>
            <a:r>
              <a:rPr lang="en-US" sz="700" dirty="0" smtClean="0"/>
              <a:t>C – </a:t>
            </a:r>
            <a:r>
              <a:rPr lang="en-US" sz="700" dirty="0" err="1" smtClean="0"/>
              <a:t>config</a:t>
            </a:r>
            <a:r>
              <a:rPr lang="en-US" sz="700" dirty="0" smtClean="0"/>
              <a:t> data </a:t>
            </a:r>
            <a:endParaRPr lang="en-US" sz="700" dirty="0"/>
          </a:p>
        </p:txBody>
      </p:sp>
      <p:sp>
        <p:nvSpPr>
          <p:cNvPr id="51205" name="TextBox 6"/>
          <p:cNvSpPr txBox="1">
            <a:spLocks noChangeArrowheads="1"/>
          </p:cNvSpPr>
          <p:nvPr/>
        </p:nvSpPr>
        <p:spPr bwMode="auto">
          <a:xfrm>
            <a:off x="152400" y="6400802"/>
            <a:ext cx="533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080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80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80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80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80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b="1">
                <a:solidFill>
                  <a:srgbClr val="FFFFFF"/>
                </a:solidFill>
                <a:latin typeface="Calibri" pitchFamily="34" charset="0"/>
              </a:rPr>
              <a:t>TI Information – NDA Required</a:t>
            </a:r>
            <a:endParaRPr lang="en-US" sz="24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774662" y="1412477"/>
            <a:ext cx="493291" cy="461270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158295" y="1816769"/>
            <a:ext cx="529385" cy="156410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422984" y="4463716"/>
            <a:ext cx="938464" cy="104610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469733" y="3876963"/>
            <a:ext cx="342901" cy="198084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89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9" grpId="0"/>
      <p:bldP spid="9" grpId="1"/>
      <p:bldP spid="11" grpId="0"/>
      <p:bldP spid="11" grpId="1"/>
      <p:bldP spid="13" grpId="0"/>
      <p:bldP spid="2" grpId="0" animBg="1"/>
      <p:bldP spid="2" grpId="1" animBg="1"/>
      <p:bldP spid="8" grpId="0" animBg="1"/>
      <p:bldP spid="8" grpId="1" animBg="1"/>
      <p:bldP spid="10" grpId="0" animBg="1"/>
      <p:bldP spid="10" grpId="1" animBg="1"/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heinhardt Medium" charset="0"/>
                <a:ea typeface="ＭＳ Ｐゴシック" pitchFamily="34" charset="-128"/>
                <a:cs typeface="Theinhardt Medium" charset="0"/>
              </a:rPr>
              <a:t>Deterministic Latency: Subclass 1 Requirements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333375" y="1047750"/>
            <a:ext cx="8467725" cy="4946650"/>
          </a:xfrm>
        </p:spPr>
        <p:txBody>
          <a:bodyPr/>
          <a:lstStyle/>
          <a:p>
            <a:pPr algn="just"/>
            <a:r>
              <a:rPr lang="en-US" dirty="0" smtClean="0">
                <a:solidFill>
                  <a:srgbClr val="000000"/>
                </a:solidFill>
                <a:latin typeface="Theinhardt Thin" charset="0"/>
                <a:ea typeface="ＭＳ Ｐゴシック" pitchFamily="34" charset="-128"/>
                <a:cs typeface="Theinhardt Thin" charset="0"/>
              </a:rPr>
              <a:t>SYSREF must meet setup/hold time with respect to the device clock</a:t>
            </a:r>
          </a:p>
          <a:p>
            <a:pPr lvl="1" algn="just">
              <a:buNone/>
            </a:pPr>
            <a:endParaRPr lang="en-US" dirty="0" smtClean="0">
              <a:solidFill>
                <a:srgbClr val="000000"/>
              </a:solidFill>
              <a:latin typeface="Theinhardt Thin" charset="0"/>
              <a:ea typeface="ＭＳ Ｐゴシック" pitchFamily="34" charset="-128"/>
              <a:cs typeface="Theinhardt Thin" charset="0"/>
            </a:endParaRPr>
          </a:p>
          <a:p>
            <a:pPr lvl="1" algn="just"/>
            <a:endParaRPr lang="en-US" dirty="0" smtClean="0">
              <a:solidFill>
                <a:srgbClr val="000000"/>
              </a:solidFill>
              <a:latin typeface="Theinhardt Thin" charset="0"/>
              <a:ea typeface="ＭＳ Ｐゴシック" pitchFamily="34" charset="-128"/>
              <a:cs typeface="Theinhardt Thin" charset="0"/>
            </a:endParaRPr>
          </a:p>
          <a:p>
            <a:pPr lvl="1" algn="just"/>
            <a:endParaRPr lang="en-US" dirty="0" smtClean="0">
              <a:solidFill>
                <a:srgbClr val="000000"/>
              </a:solidFill>
              <a:latin typeface="Theinhardt Thin" charset="0"/>
              <a:ea typeface="ＭＳ Ｐゴシック" pitchFamily="34" charset="-128"/>
              <a:cs typeface="Theinhardt Thin" charset="0"/>
            </a:endParaRPr>
          </a:p>
          <a:p>
            <a:pPr lvl="1" algn="just"/>
            <a:endParaRPr lang="en-US" dirty="0" smtClean="0">
              <a:solidFill>
                <a:srgbClr val="000000"/>
              </a:solidFill>
              <a:latin typeface="Theinhardt Thin" charset="0"/>
              <a:ea typeface="ＭＳ Ｐゴシック" pitchFamily="34" charset="-128"/>
              <a:cs typeface="Theinhardt Thin" charset="0"/>
            </a:endParaRPr>
          </a:p>
          <a:p>
            <a:pPr lvl="1" algn="just"/>
            <a:endParaRPr lang="en-US" dirty="0" smtClean="0">
              <a:solidFill>
                <a:srgbClr val="000000"/>
              </a:solidFill>
              <a:latin typeface="Theinhardt Thin" charset="0"/>
              <a:ea typeface="ＭＳ Ｐゴシック" pitchFamily="34" charset="-128"/>
              <a:cs typeface="Theinhardt Thin" charset="0"/>
            </a:endParaRPr>
          </a:p>
          <a:p>
            <a:pPr lvl="1" algn="just"/>
            <a:endParaRPr lang="en-US" dirty="0" smtClean="0">
              <a:solidFill>
                <a:srgbClr val="000000"/>
              </a:solidFill>
              <a:latin typeface="Theinhardt Thin" charset="0"/>
              <a:ea typeface="ＭＳ Ｐゴシック" pitchFamily="34" charset="-128"/>
              <a:cs typeface="Theinhardt Thin" charset="0"/>
            </a:endParaRPr>
          </a:p>
          <a:p>
            <a:pPr algn="just"/>
            <a:endParaRPr lang="en-US" dirty="0" smtClean="0">
              <a:latin typeface="Theinhardt Thin" charset="0"/>
              <a:ea typeface="ＭＳ Ｐゴシック" pitchFamily="34" charset="-128"/>
              <a:cs typeface="Theinhardt Thin" charset="0"/>
            </a:endParaRPr>
          </a:p>
          <a:p>
            <a:pPr algn="just"/>
            <a:endParaRPr lang="en-US" dirty="0" smtClean="0">
              <a:latin typeface="Theinhardt Thin" charset="0"/>
              <a:ea typeface="ＭＳ Ｐゴシック" pitchFamily="34" charset="-128"/>
              <a:cs typeface="Theinhardt Thin" charset="0"/>
            </a:endParaRPr>
          </a:p>
          <a:p>
            <a:pPr algn="just"/>
            <a:endParaRPr lang="en-US" dirty="0" smtClean="0">
              <a:latin typeface="Theinhardt Thin" charset="0"/>
              <a:ea typeface="ＭＳ Ｐゴシック" pitchFamily="34" charset="-128"/>
              <a:cs typeface="Theinhardt Thin" charset="0"/>
            </a:endParaRPr>
          </a:p>
          <a:p>
            <a:pPr algn="just"/>
            <a:r>
              <a:rPr lang="en-US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SYSREF may be shared for multiple devices as long as there is a deterministic relationship between the derived LMFCs of all devices</a:t>
            </a:r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2488" y="2278063"/>
            <a:ext cx="77660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231775" y="0"/>
            <a:ext cx="8458200" cy="81438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heinhardt Medium" charset="0"/>
                <a:ea typeface="ＭＳ Ｐゴシック" pitchFamily="34" charset="-128"/>
                <a:cs typeface="Theinhardt Medium" charset="0"/>
              </a:rPr>
              <a:t>SYSREF Signal Types</a:t>
            </a:r>
          </a:p>
        </p:txBody>
      </p:sp>
      <p:sp>
        <p:nvSpPr>
          <p:cNvPr id="55299" name="TextBox 6"/>
          <p:cNvSpPr txBox="1">
            <a:spLocks noChangeArrowheads="1"/>
          </p:cNvSpPr>
          <p:nvPr/>
        </p:nvSpPr>
        <p:spPr bwMode="auto">
          <a:xfrm>
            <a:off x="152400" y="6400800"/>
            <a:ext cx="533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08050"/>
            <a:r>
              <a:rPr lang="en-US" b="1">
                <a:solidFill>
                  <a:srgbClr val="FFFFFF"/>
                </a:solidFill>
                <a:latin typeface="Calibri" pitchFamily="34" charset="0"/>
              </a:rPr>
              <a:t>TI Information – NDA Required</a:t>
            </a:r>
            <a:endParaRPr lang="en-US" sz="24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60388" y="814388"/>
            <a:ext cx="78517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227013" indent="-227013" defTabSz="914400">
              <a:spcBef>
                <a:spcPts val="8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  <a:ea typeface="+mn-ea"/>
              </a:rPr>
              <a:t>Periodic</a:t>
            </a:r>
          </a:p>
          <a:p>
            <a:pPr marL="574675" lvl="1" indent="-233363" defTabSz="914400">
              <a:spcBef>
                <a:spcPct val="20000"/>
              </a:spcBef>
              <a:buFontTx/>
              <a:buChar char="–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SYSREF always ON with periodic edges </a:t>
            </a:r>
          </a:p>
          <a:p>
            <a:pPr marL="574675" lvl="1" indent="-233363" defTabSz="914400">
              <a:spcBef>
                <a:spcPct val="20000"/>
              </a:spcBef>
              <a:buFontTx/>
              <a:buChar char="–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Risk of interferer spurs near IF due to SYSREF</a:t>
            </a:r>
          </a:p>
          <a:p>
            <a:pPr marL="574675" lvl="1" indent="-233363" defTabSz="914400">
              <a:spcBef>
                <a:spcPct val="20000"/>
              </a:spcBef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  <a:p>
            <a:pPr marL="227013" indent="-227013" defTabSz="914400">
              <a:spcBef>
                <a:spcPts val="8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  <a:ea typeface="+mn-ea"/>
              </a:rPr>
              <a:t>Gapped-Periodic</a:t>
            </a:r>
          </a:p>
          <a:p>
            <a:pPr marL="574675" lvl="1" indent="-233363" defTabSz="914400">
              <a:spcBef>
                <a:spcPct val="20000"/>
              </a:spcBef>
              <a:buFontTx/>
              <a:buChar char="–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Send periodic edges for a brief pulse of time</a:t>
            </a:r>
          </a:p>
          <a:p>
            <a:pPr marL="574675" lvl="1" indent="-233363" defTabSz="914400">
              <a:spcBef>
                <a:spcPct val="20000"/>
              </a:spcBef>
              <a:buFontTx/>
              <a:buChar char="–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No spurs</a:t>
            </a:r>
          </a:p>
          <a:p>
            <a:pPr marL="574675" lvl="1" indent="-233363" defTabSz="914400">
              <a:spcBef>
                <a:spcPct val="20000"/>
              </a:spcBef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  <a:p>
            <a:pPr marL="227013" indent="-227013" defTabSz="914400">
              <a:spcBef>
                <a:spcPts val="8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  <a:ea typeface="+mn-ea"/>
              </a:rPr>
              <a:t>One-Shot</a:t>
            </a:r>
          </a:p>
          <a:p>
            <a:pPr marL="574675" lvl="1" indent="-233363" defTabSz="914400">
              <a:spcBef>
                <a:spcPct val="20000"/>
              </a:spcBef>
              <a:buFontTx/>
              <a:buChar char="–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Single SYSREF pulse and then leave in logic-low state</a:t>
            </a:r>
          </a:p>
          <a:p>
            <a:pPr marL="574675" lvl="1" indent="-233363" defTabSz="914400">
              <a:spcBef>
                <a:spcPct val="20000"/>
              </a:spcBef>
              <a:buFontTx/>
              <a:buChar char="–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No spurs</a:t>
            </a:r>
          </a:p>
          <a:p>
            <a:pPr marL="574675" lvl="1" indent="-233363" defTabSz="914400">
              <a:spcBef>
                <a:spcPct val="20000"/>
              </a:spcBef>
              <a:buFontTx/>
              <a:buChar char="–"/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  <a:p>
            <a:pPr marL="227013" indent="-227013" defTabSz="914400">
              <a:spcBef>
                <a:spcPts val="8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  <a:ea typeface="+mn-ea"/>
              </a:rPr>
              <a:t>Frame and LMFC alignment is based on most recent SYSREF rising edge (event) detected</a:t>
            </a:r>
          </a:p>
          <a:p>
            <a:pPr marL="227013" indent="-227013" defTabSz="914400">
              <a:spcBef>
                <a:spcPts val="8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  <a:ea typeface="+mn-ea"/>
              </a:rPr>
              <a:t>Disabling and gating the SYSREF signal may be employed</a:t>
            </a:r>
          </a:p>
        </p:txBody>
      </p:sp>
      <p:pic>
        <p:nvPicPr>
          <p:cNvPr id="5530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8563" y="1028700"/>
            <a:ext cx="2425700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095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heinhardt Medium" charset="0"/>
                <a:ea typeface="ＭＳ Ｐゴシック" pitchFamily="34" charset="-128"/>
                <a:cs typeface="Theinhardt Medium" charset="0"/>
              </a:rPr>
              <a:t>TSW14J56 Capture with SYSREF enabled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5299" name="TextBox 6"/>
          <p:cNvSpPr txBox="1">
            <a:spLocks noChangeArrowheads="1"/>
          </p:cNvSpPr>
          <p:nvPr/>
        </p:nvSpPr>
        <p:spPr bwMode="auto">
          <a:xfrm>
            <a:off x="152400" y="6400800"/>
            <a:ext cx="533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08050"/>
            <a:r>
              <a:rPr lang="en-US" b="1">
                <a:solidFill>
                  <a:srgbClr val="FFFFFF"/>
                </a:solidFill>
                <a:latin typeface="Calibri" pitchFamily="34" charset="0"/>
              </a:rPr>
              <a:t>TI Information – NDA Required</a:t>
            </a:r>
            <a:endParaRPr lang="en-US" sz="24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35297" y="571500"/>
            <a:ext cx="78517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227013" indent="-227013" defTabSz="914400">
              <a:spcBef>
                <a:spcPts val="800"/>
              </a:spcBef>
              <a:buFontTx/>
              <a:buChar char="•"/>
              <a:defRPr/>
            </a:pPr>
            <a:endParaRPr lang="en-US" sz="2000" kern="0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48468"/>
            <a:ext cx="8658558" cy="500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heinhardt Medium" charset="0"/>
                <a:ea typeface="ＭＳ Ｐゴシック" pitchFamily="34" charset="-128"/>
                <a:cs typeface="Theinhardt Medium" charset="0"/>
              </a:rPr>
              <a:t>TSW14J56 Capture with SYSREF disabled</a:t>
            </a:r>
          </a:p>
        </p:txBody>
      </p:sp>
      <p:sp>
        <p:nvSpPr>
          <p:cNvPr id="55299" name="TextBox 6"/>
          <p:cNvSpPr txBox="1">
            <a:spLocks noChangeArrowheads="1"/>
          </p:cNvSpPr>
          <p:nvPr/>
        </p:nvSpPr>
        <p:spPr bwMode="auto">
          <a:xfrm>
            <a:off x="152400" y="6400800"/>
            <a:ext cx="533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08050"/>
            <a:r>
              <a:rPr lang="en-US" b="1">
                <a:solidFill>
                  <a:srgbClr val="FFFFFF"/>
                </a:solidFill>
                <a:latin typeface="Calibri" pitchFamily="34" charset="0"/>
              </a:rPr>
              <a:t>TI Information – NDA Required</a:t>
            </a:r>
            <a:endParaRPr lang="en-US" sz="24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35297" y="571500"/>
            <a:ext cx="78517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227013" indent="-227013" defTabSz="914400">
              <a:spcBef>
                <a:spcPts val="800"/>
              </a:spcBef>
              <a:buFontTx/>
              <a:buChar char="•"/>
              <a:defRPr/>
            </a:pPr>
            <a:endParaRPr lang="en-US" sz="2000" kern="0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957262"/>
            <a:ext cx="8663447" cy="5077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118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2"/>
          <p:cNvSpPr>
            <a:spLocks noGrp="1"/>
          </p:cNvSpPr>
          <p:nvPr>
            <p:ph type="title"/>
          </p:nvPr>
        </p:nvSpPr>
        <p:spPr>
          <a:xfrm>
            <a:off x="1793875" y="2619375"/>
            <a:ext cx="8458200" cy="814388"/>
          </a:xfrm>
        </p:spPr>
        <p:txBody>
          <a:bodyPr/>
          <a:lstStyle/>
          <a:p>
            <a:pPr eaLnBrk="1" hangingPunct="1"/>
            <a:r>
              <a:rPr lang="en-US" dirty="0" smtClean="0"/>
              <a:t>Subclass 0, 1, 2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97FA97D-34DB-4CDE-B1CC-B5CE77B23139}" type="slidenum">
              <a:rPr lang="en-US" smtClean="0"/>
              <a:pPr eaLnBrk="1" hangingPunct="1"/>
              <a:t>46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Three device subclasses have been defined. Each subclass uses a different link synchronization method.</a:t>
            </a:r>
          </a:p>
          <a:p>
            <a:pPr eaLnBrk="1" hangingPunct="1">
              <a:buNone/>
            </a:pPr>
            <a:endParaRPr lang="en-US" dirty="0" smtClean="0"/>
          </a:p>
          <a:p>
            <a:pPr lvl="1" eaLnBrk="1" hangingPunct="1"/>
            <a:r>
              <a:rPr lang="en-US" dirty="0" smtClean="0"/>
              <a:t>Subclass 0: Deterministic latency not supported. Backward compatible with JESD204A. No defined method for aligning local multi-frame clocks. Uses SYNC~ signal.</a:t>
            </a:r>
          </a:p>
          <a:p>
            <a:pPr lvl="1" eaLnBrk="1" hangingPunct="1">
              <a:buNone/>
            </a:pPr>
            <a:endParaRPr lang="en-US" dirty="0" smtClean="0"/>
          </a:p>
          <a:p>
            <a:pPr lvl="1" eaLnBrk="1" hangingPunct="1"/>
            <a:r>
              <a:rPr lang="en-US" dirty="0" smtClean="0"/>
              <a:t>Subclass 1: Deterministic latency is supported. Uses SYSREF clock to align local multi-frame clocks to device clocks in both TX and RX devices. May use SYNC~ signal to initiate a lane alignment sequence.</a:t>
            </a:r>
          </a:p>
          <a:p>
            <a:pPr lvl="1" eaLnBrk="1" hangingPunct="1">
              <a:buNone/>
            </a:pPr>
            <a:endParaRPr lang="en-US" dirty="0" smtClean="0"/>
          </a:p>
          <a:p>
            <a:pPr lvl="1" eaLnBrk="1" hangingPunct="1"/>
            <a:r>
              <a:rPr lang="en-US" dirty="0" smtClean="0"/>
              <a:t>Subclass 2: Deterministic latency supported. Uses SYNC~ to align local multi-frame clocks.</a:t>
            </a:r>
          </a:p>
        </p:txBody>
      </p:sp>
      <p:sp>
        <p:nvSpPr>
          <p:cNvPr id="1024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Subclass 0, 1, 2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97FA97D-34DB-4CDE-B1CC-B5CE77B23139}" type="slidenum">
              <a:rPr lang="en-US" smtClean="0"/>
              <a:pPr eaLnBrk="1" hangingPunct="1"/>
              <a:t>47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0252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heinhardt Medium" charset="0"/>
                <a:ea typeface="ＭＳ Ｐゴシック" pitchFamily="34" charset="-128"/>
                <a:cs typeface="Theinhardt Medium" charset="0"/>
              </a:rPr>
              <a:t>JES204B Subclasses: 0</a:t>
            </a: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152400" y="6400800"/>
            <a:ext cx="533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08050"/>
            <a:r>
              <a:rPr lang="en-US" b="1">
                <a:solidFill>
                  <a:srgbClr val="FFFFFF"/>
                </a:solidFill>
                <a:latin typeface="Calibri" pitchFamily="34" charset="0"/>
              </a:rPr>
              <a:t>TI Information – NDA Required</a:t>
            </a:r>
            <a:endParaRPr lang="en-US" sz="24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3556" name="Content Placeholder 2"/>
          <p:cNvSpPr txBox="1">
            <a:spLocks/>
          </p:cNvSpPr>
          <p:nvPr/>
        </p:nvSpPr>
        <p:spPr bwMode="auto">
          <a:xfrm>
            <a:off x="560388" y="1054100"/>
            <a:ext cx="7851775" cy="51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0188" indent="-230188" algn="just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000" dirty="0">
                <a:latin typeface="Theinhardt Thin" charset="0"/>
              </a:rPr>
              <a:t>Backward compatible with JESD204A but supports high line rates</a:t>
            </a:r>
          </a:p>
          <a:p>
            <a:pPr marL="230188" indent="-230188" algn="just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000" dirty="0">
                <a:latin typeface="Theinhardt Thin" charset="0"/>
              </a:rPr>
              <a:t>No support for deterministic (known/constant)  latency</a:t>
            </a:r>
          </a:p>
          <a:p>
            <a:pPr marL="230188" indent="-230188" algn="just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000" dirty="0">
                <a:latin typeface="Theinhardt Thin" charset="0"/>
              </a:rPr>
              <a:t>Supports alignment of multiple lanes/device </a:t>
            </a:r>
          </a:p>
          <a:p>
            <a:pPr marL="230188" indent="-230188" algn="just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000" dirty="0">
                <a:latin typeface="Theinhardt Thin" charset="0"/>
              </a:rPr>
              <a:t>Multi-device synchronization requires strict frame clock frequency and tight SYNC~ setup/hold timing</a:t>
            </a:r>
          </a:p>
          <a:p>
            <a:pPr marL="230188" indent="-230188" algn="just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000" dirty="0">
                <a:latin typeface="Theinhardt Thin" charset="0"/>
              </a:rPr>
              <a:t>SYNC~ of subclass 0 has special timing requirements for error reporting</a:t>
            </a:r>
          </a:p>
          <a:p>
            <a:pPr marL="230188" indent="-230188" algn="just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000" dirty="0">
                <a:latin typeface="Theinhardt Thin" charset="0"/>
              </a:rPr>
              <a:t>Mixing subclass 0 with subclass 1</a:t>
            </a:r>
            <a:r>
              <a:rPr lang="en-US" sz="2000" dirty="0" smtClean="0">
                <a:latin typeface="Theinhardt Thin" charset="0"/>
              </a:rPr>
              <a:t>, 2 </a:t>
            </a:r>
            <a:r>
              <a:rPr lang="en-US" sz="2000" dirty="0">
                <a:latin typeface="Theinhardt Thin" charset="0"/>
              </a:rPr>
              <a:t>devices requires special SYNC~ error reporting considerations</a:t>
            </a:r>
          </a:p>
          <a:p>
            <a:pPr marL="230188" indent="-230188" algn="just">
              <a:spcBef>
                <a:spcPts val="1000"/>
              </a:spcBef>
              <a:buFont typeface="Arial" pitchFamily="34" charset="0"/>
              <a:buChar char="•"/>
            </a:pPr>
            <a:endParaRPr lang="en-US" sz="2000" dirty="0">
              <a:latin typeface="Theinhardt Thi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heinhardt Medium" charset="0"/>
                <a:ea typeface="ＭＳ Ｐゴシック" pitchFamily="34" charset="-128"/>
                <a:cs typeface="Theinhardt Medium" charset="0"/>
              </a:rPr>
              <a:t>JES204B Subclasses: 0</a:t>
            </a:r>
          </a:p>
        </p:txBody>
      </p:sp>
      <p:sp>
        <p:nvSpPr>
          <p:cNvPr id="24579" name="TextBox 6"/>
          <p:cNvSpPr txBox="1">
            <a:spLocks noChangeArrowheads="1"/>
          </p:cNvSpPr>
          <p:nvPr/>
        </p:nvSpPr>
        <p:spPr bwMode="auto">
          <a:xfrm>
            <a:off x="152400" y="6400800"/>
            <a:ext cx="533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08050"/>
            <a:r>
              <a:rPr lang="en-US" b="1">
                <a:solidFill>
                  <a:srgbClr val="FFFFFF"/>
                </a:solidFill>
                <a:latin typeface="Calibri" pitchFamily="34" charset="0"/>
              </a:rPr>
              <a:t>TI Information – NDA Required</a:t>
            </a:r>
            <a:endParaRPr lang="en-US" sz="24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4580" name="Rectangle 9"/>
          <p:cNvSpPr>
            <a:spLocks noChangeArrowheads="1"/>
          </p:cNvSpPr>
          <p:nvPr/>
        </p:nvSpPr>
        <p:spPr bwMode="auto">
          <a:xfrm>
            <a:off x="2843213" y="1624013"/>
            <a:ext cx="2643187" cy="1063625"/>
          </a:xfrm>
          <a:prstGeom prst="rect">
            <a:avLst/>
          </a:prstGeom>
          <a:noFill/>
          <a:ln w="38100" algn="ctr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defTabSz="914400" eaLnBrk="0" hangingPunct="0"/>
            <a:endParaRPr lang="en-US" sz="2000">
              <a:latin typeface="Times New Roman" pitchFamily="18" charset="0"/>
            </a:endParaRPr>
          </a:p>
        </p:txBody>
      </p:sp>
      <p:sp>
        <p:nvSpPr>
          <p:cNvPr id="24581" name="Rectangle 10"/>
          <p:cNvSpPr>
            <a:spLocks noChangeArrowheads="1"/>
          </p:cNvSpPr>
          <p:nvPr/>
        </p:nvSpPr>
        <p:spPr bwMode="auto">
          <a:xfrm>
            <a:off x="5376863" y="4311650"/>
            <a:ext cx="609600" cy="228600"/>
          </a:xfrm>
          <a:prstGeom prst="rect">
            <a:avLst/>
          </a:prstGeom>
          <a:solidFill>
            <a:schemeClr val="bg1"/>
          </a:solidFill>
          <a:ln w="381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defTabSz="914400" eaLnBrk="0" hangingPunct="0"/>
            <a:endParaRPr lang="en-US" sz="2000">
              <a:latin typeface="Times New Roman" pitchFamily="18" charset="0"/>
            </a:endParaRPr>
          </a:p>
        </p:txBody>
      </p:sp>
      <p:sp>
        <p:nvSpPr>
          <p:cNvPr id="24582" name="Rectangle 11"/>
          <p:cNvSpPr>
            <a:spLocks noChangeArrowheads="1"/>
          </p:cNvSpPr>
          <p:nvPr/>
        </p:nvSpPr>
        <p:spPr bwMode="auto">
          <a:xfrm>
            <a:off x="2843213" y="4059238"/>
            <a:ext cx="2643187" cy="1212850"/>
          </a:xfrm>
          <a:prstGeom prst="rect">
            <a:avLst/>
          </a:prstGeom>
          <a:noFill/>
          <a:ln w="38100" algn="ctr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defTabSz="914400" eaLnBrk="0" hangingPunct="0"/>
            <a:endParaRPr lang="en-US" sz="2000">
              <a:latin typeface="Times New Roman" pitchFamily="18" charset="0"/>
            </a:endParaRPr>
          </a:p>
        </p:txBody>
      </p:sp>
      <p:sp>
        <p:nvSpPr>
          <p:cNvPr id="24583" name="TextBox 12"/>
          <p:cNvSpPr txBox="1">
            <a:spLocks noChangeArrowheads="1"/>
          </p:cNvSpPr>
          <p:nvPr/>
        </p:nvSpPr>
        <p:spPr bwMode="auto">
          <a:xfrm>
            <a:off x="5407025" y="3297238"/>
            <a:ext cx="762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SYNC~</a:t>
            </a:r>
          </a:p>
        </p:txBody>
      </p:sp>
      <p:sp>
        <p:nvSpPr>
          <p:cNvPr id="24584" name="TextBox 13"/>
          <p:cNvSpPr txBox="1">
            <a:spLocks noChangeArrowheads="1"/>
          </p:cNvSpPr>
          <p:nvPr/>
        </p:nvSpPr>
        <p:spPr bwMode="auto">
          <a:xfrm>
            <a:off x="3594100" y="1938338"/>
            <a:ext cx="1262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TX device</a:t>
            </a:r>
          </a:p>
        </p:txBody>
      </p:sp>
      <p:sp>
        <p:nvSpPr>
          <p:cNvPr id="24585" name="TextBox 14"/>
          <p:cNvSpPr txBox="1">
            <a:spLocks noChangeArrowheads="1"/>
          </p:cNvSpPr>
          <p:nvPr/>
        </p:nvSpPr>
        <p:spPr bwMode="auto">
          <a:xfrm>
            <a:off x="3594100" y="4511675"/>
            <a:ext cx="1287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RX device</a:t>
            </a:r>
          </a:p>
        </p:txBody>
      </p:sp>
      <p:sp>
        <p:nvSpPr>
          <p:cNvPr id="24586" name="TextBox 15"/>
          <p:cNvSpPr txBox="1">
            <a:spLocks noChangeArrowheads="1"/>
          </p:cNvSpPr>
          <p:nvPr/>
        </p:nvSpPr>
        <p:spPr bwMode="auto">
          <a:xfrm>
            <a:off x="1752600" y="2833688"/>
            <a:ext cx="1068388" cy="9540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1400" b="1"/>
          </a:p>
          <a:p>
            <a:pPr algn="ctr"/>
            <a:r>
              <a:rPr lang="en-US" sz="1400" b="1"/>
              <a:t>Clock </a:t>
            </a:r>
          </a:p>
          <a:p>
            <a:pPr algn="ctr"/>
            <a:r>
              <a:rPr lang="en-US" sz="1400" b="1"/>
              <a:t>Source</a:t>
            </a:r>
          </a:p>
          <a:p>
            <a:pPr algn="ctr"/>
            <a:endParaRPr lang="en-US" sz="1400" b="1"/>
          </a:p>
        </p:txBody>
      </p:sp>
      <p:cxnSp>
        <p:nvCxnSpPr>
          <p:cNvPr id="24587" name="Straight Connector 16"/>
          <p:cNvCxnSpPr>
            <a:cxnSpLocks noChangeShapeType="1"/>
          </p:cNvCxnSpPr>
          <p:nvPr/>
        </p:nvCxnSpPr>
        <p:spPr bwMode="auto">
          <a:xfrm>
            <a:off x="2820988" y="3068638"/>
            <a:ext cx="91440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</p:cxnSp>
      <p:cxnSp>
        <p:nvCxnSpPr>
          <p:cNvPr id="24588" name="Straight Arrow Connector 17"/>
          <p:cNvCxnSpPr>
            <a:cxnSpLocks noChangeShapeType="1"/>
          </p:cNvCxnSpPr>
          <p:nvPr/>
        </p:nvCxnSpPr>
        <p:spPr bwMode="auto">
          <a:xfrm rot="5400000" flipH="1" flipV="1">
            <a:off x="3543300" y="2878138"/>
            <a:ext cx="382587" cy="1588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none" w="sm" len="sm"/>
            <a:tailEnd type="triangle" w="lg" len="med"/>
          </a:ln>
        </p:spPr>
      </p:cxnSp>
      <p:cxnSp>
        <p:nvCxnSpPr>
          <p:cNvPr id="24589" name="Straight Connector 20"/>
          <p:cNvCxnSpPr>
            <a:cxnSpLocks noChangeShapeType="1"/>
          </p:cNvCxnSpPr>
          <p:nvPr/>
        </p:nvCxnSpPr>
        <p:spPr bwMode="auto">
          <a:xfrm>
            <a:off x="2820988" y="3525838"/>
            <a:ext cx="91440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</p:cxnSp>
      <p:cxnSp>
        <p:nvCxnSpPr>
          <p:cNvPr id="24590" name="Straight Arrow Connector 21"/>
          <p:cNvCxnSpPr>
            <a:cxnSpLocks noChangeShapeType="1"/>
          </p:cNvCxnSpPr>
          <p:nvPr/>
        </p:nvCxnSpPr>
        <p:spPr bwMode="auto">
          <a:xfrm rot="5400000">
            <a:off x="3467894" y="3793331"/>
            <a:ext cx="533400" cy="1588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none" w="sm" len="sm"/>
            <a:tailEnd type="triangle" w="lg" len="med"/>
          </a:ln>
        </p:spPr>
      </p:cxnSp>
      <p:cxnSp>
        <p:nvCxnSpPr>
          <p:cNvPr id="24591" name="Straight Connector 24"/>
          <p:cNvCxnSpPr>
            <a:cxnSpLocks noChangeShapeType="1"/>
          </p:cNvCxnSpPr>
          <p:nvPr/>
        </p:nvCxnSpPr>
        <p:spPr bwMode="auto">
          <a:xfrm>
            <a:off x="6153150" y="1854200"/>
            <a:ext cx="0" cy="311150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sp>
        <p:nvSpPr>
          <p:cNvPr id="24592" name="TextBox 25"/>
          <p:cNvSpPr txBox="1">
            <a:spLocks noChangeArrowheads="1"/>
          </p:cNvSpPr>
          <p:nvPr/>
        </p:nvSpPr>
        <p:spPr bwMode="auto">
          <a:xfrm>
            <a:off x="2795588" y="2776538"/>
            <a:ext cx="14478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/>
              <a:t>Frame Clock</a:t>
            </a:r>
          </a:p>
        </p:txBody>
      </p:sp>
      <p:sp>
        <p:nvSpPr>
          <p:cNvPr id="24593" name="TextBox 26"/>
          <p:cNvSpPr txBox="1">
            <a:spLocks noChangeArrowheads="1"/>
          </p:cNvSpPr>
          <p:nvPr/>
        </p:nvSpPr>
        <p:spPr bwMode="auto">
          <a:xfrm>
            <a:off x="2790825" y="3562350"/>
            <a:ext cx="14478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/>
              <a:t>Frame Clock</a:t>
            </a:r>
          </a:p>
        </p:txBody>
      </p:sp>
      <p:cxnSp>
        <p:nvCxnSpPr>
          <p:cNvPr id="24594" name="Straight Connector 33"/>
          <p:cNvCxnSpPr>
            <a:cxnSpLocks noChangeShapeType="1"/>
          </p:cNvCxnSpPr>
          <p:nvPr/>
        </p:nvCxnSpPr>
        <p:spPr bwMode="auto">
          <a:xfrm flipH="1">
            <a:off x="6000750" y="2122488"/>
            <a:ext cx="6350" cy="2573337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</p:cxnSp>
      <p:sp>
        <p:nvSpPr>
          <p:cNvPr id="24595" name="Rectangle 34"/>
          <p:cNvSpPr>
            <a:spLocks noChangeArrowheads="1"/>
          </p:cNvSpPr>
          <p:nvPr/>
        </p:nvSpPr>
        <p:spPr bwMode="auto">
          <a:xfrm>
            <a:off x="6199188" y="4351338"/>
            <a:ext cx="609600" cy="228600"/>
          </a:xfrm>
          <a:prstGeom prst="rect">
            <a:avLst/>
          </a:prstGeom>
          <a:solidFill>
            <a:schemeClr val="bg1"/>
          </a:solidFill>
          <a:ln w="381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defTabSz="914400" eaLnBrk="0" hangingPunct="0"/>
            <a:endParaRPr lang="en-US" sz="2000">
              <a:latin typeface="Times New Roman" pitchFamily="18" charset="0"/>
            </a:endParaRPr>
          </a:p>
        </p:txBody>
      </p:sp>
      <p:sp>
        <p:nvSpPr>
          <p:cNvPr id="24596" name="TextBox 35"/>
          <p:cNvSpPr txBox="1">
            <a:spLocks noChangeArrowheads="1"/>
          </p:cNvSpPr>
          <p:nvPr/>
        </p:nvSpPr>
        <p:spPr bwMode="auto">
          <a:xfrm>
            <a:off x="6159500" y="3305175"/>
            <a:ext cx="7620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Data</a:t>
            </a:r>
          </a:p>
        </p:txBody>
      </p:sp>
      <p:cxnSp>
        <p:nvCxnSpPr>
          <p:cNvPr id="24597" name="Straight Connector 36"/>
          <p:cNvCxnSpPr>
            <a:cxnSpLocks noChangeShapeType="1"/>
          </p:cNvCxnSpPr>
          <p:nvPr/>
        </p:nvCxnSpPr>
        <p:spPr bwMode="auto">
          <a:xfrm>
            <a:off x="5468938" y="4965700"/>
            <a:ext cx="69056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 type="triangle" w="lg" len="med"/>
            <a:tailEnd type="none" w="sm" len="sm"/>
          </a:ln>
        </p:spPr>
      </p:cxnSp>
      <p:cxnSp>
        <p:nvCxnSpPr>
          <p:cNvPr id="24598" name="Straight Connector 37"/>
          <p:cNvCxnSpPr>
            <a:cxnSpLocks noChangeShapeType="1"/>
          </p:cNvCxnSpPr>
          <p:nvPr/>
        </p:nvCxnSpPr>
        <p:spPr bwMode="auto">
          <a:xfrm>
            <a:off x="5507038" y="2122488"/>
            <a:ext cx="500062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 type="triangle" w="lg" len="med"/>
            <a:tailEnd type="none" w="sm" len="sm"/>
          </a:ln>
        </p:spPr>
      </p:cxnSp>
      <p:cxnSp>
        <p:nvCxnSpPr>
          <p:cNvPr id="24599" name="Straight Connector 38"/>
          <p:cNvCxnSpPr>
            <a:cxnSpLocks noChangeShapeType="1"/>
          </p:cNvCxnSpPr>
          <p:nvPr/>
        </p:nvCxnSpPr>
        <p:spPr bwMode="auto">
          <a:xfrm flipH="1">
            <a:off x="5507038" y="1854200"/>
            <a:ext cx="65246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24600" name="Straight Connector 43"/>
          <p:cNvCxnSpPr>
            <a:cxnSpLocks noChangeShapeType="1"/>
          </p:cNvCxnSpPr>
          <p:nvPr/>
        </p:nvCxnSpPr>
        <p:spPr bwMode="auto">
          <a:xfrm>
            <a:off x="5507038" y="4695825"/>
            <a:ext cx="500062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</p:cxnSp>
      <p:sp>
        <p:nvSpPr>
          <p:cNvPr id="24601" name="TextBox 31"/>
          <p:cNvSpPr txBox="1">
            <a:spLocks noChangeArrowheads="1"/>
          </p:cNvSpPr>
          <p:nvPr/>
        </p:nvSpPr>
        <p:spPr bwMode="auto">
          <a:xfrm>
            <a:off x="3198813" y="5381625"/>
            <a:ext cx="20335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FF0000"/>
                </a:solidFill>
              </a:rPr>
              <a:t>Critical Timing Path for: Synchronization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Box 9"/>
          <p:cNvSpPr txBox="1">
            <a:spLocks noChangeArrowheads="1"/>
          </p:cNvSpPr>
          <p:nvPr/>
        </p:nvSpPr>
        <p:spPr bwMode="auto">
          <a:xfrm>
            <a:off x="152400" y="6400800"/>
            <a:ext cx="533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08050"/>
            <a:r>
              <a:rPr lang="en-US" b="1" dirty="0">
                <a:solidFill>
                  <a:srgbClr val="FFFFFF"/>
                </a:solidFill>
                <a:latin typeface="Calibri" pitchFamily="34" charset="0"/>
              </a:rPr>
              <a:t>TI Information – NDA Required</a:t>
            </a:r>
            <a:endParaRPr lang="en-US" sz="24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41949" y="282575"/>
            <a:ext cx="8229600" cy="562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0188" indent="-230188" algn="just" fontAlgn="auto"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Theinhardt Thin"/>
                <a:ea typeface="ＭＳ Ｐゴシック" charset="0"/>
                <a:cs typeface="Theinhardt Thin"/>
              </a:rPr>
              <a:t>     </a:t>
            </a:r>
          </a:p>
          <a:p>
            <a:pPr marL="230188" indent="-230188" algn="just" fontAlgn="auto"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Theinhardt Thin"/>
                <a:ea typeface="ＭＳ Ｐゴシック" charset="0"/>
                <a:cs typeface="Theinhardt Thin"/>
              </a:rPr>
              <a:t>         JEDEC Solid State Technology Association</a:t>
            </a:r>
          </a:p>
          <a:p>
            <a:pPr marL="230188" indent="-230188" algn="just" fontAlgn="auto"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Theinhardt Thin"/>
                <a:ea typeface="ＭＳ Ｐゴシック" charset="0"/>
                <a:cs typeface="Theinhardt Thin"/>
              </a:rPr>
              <a:t>					           created</a:t>
            </a:r>
            <a:endParaRPr lang="en-US" sz="2000" b="1" dirty="0">
              <a:latin typeface="Theinhardt Thin"/>
              <a:ea typeface="ＭＳ Ｐゴシック" charset="0"/>
              <a:cs typeface="Theinhardt Thin"/>
            </a:endParaRPr>
          </a:p>
          <a:p>
            <a:pPr marL="230188" indent="-230188" algn="just" fontAlgn="auto"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3600" b="1" dirty="0" smtClean="0">
                <a:latin typeface="Theinhardt Thin"/>
                <a:ea typeface="ＭＳ Ｐゴシック" charset="0"/>
              </a:rPr>
              <a:t>    JEDEC Standard JESD204</a:t>
            </a:r>
          </a:p>
          <a:p>
            <a:pPr marL="230188" indent="-230188" algn="just" fontAlgn="auto"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prstClr val="black"/>
                </a:solidFill>
                <a:latin typeface="Theinhardt Thin"/>
                <a:ea typeface="ＭＳ Ｐゴシック" charset="0"/>
              </a:rPr>
              <a:t>Serial Interface for Data Converters</a:t>
            </a:r>
            <a:endParaRPr lang="en-US" sz="3600" b="1" dirty="0">
              <a:solidFill>
                <a:prstClr val="black"/>
              </a:solidFill>
              <a:latin typeface="Theinhardt Thin"/>
              <a:ea typeface="ＭＳ Ｐゴシック" charset="0"/>
            </a:endParaRP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JESD204B standard can be downloaded from the JEDEC website</a:t>
            </a:r>
          </a:p>
          <a:p>
            <a:r>
              <a:rPr lang="en-US" dirty="0"/>
              <a:t>You will need to register an account to get access to the standard (this is free)</a:t>
            </a:r>
            <a:br>
              <a:rPr lang="en-US" dirty="0"/>
            </a:br>
            <a:endParaRPr lang="en-US" dirty="0" smtClean="0"/>
          </a:p>
          <a:p>
            <a:r>
              <a:rPr lang="en-US" dirty="0">
                <a:hlinkClick r:id="rId3"/>
              </a:rPr>
              <a:t>http://www.jedec.org/standards-documents/results/jesd204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document contains a list of acronyms/keywords at the beginning with definitions for </a:t>
            </a:r>
            <a:r>
              <a:rPr lang="en-US" dirty="0" smtClean="0"/>
              <a:t>each.</a:t>
            </a:r>
            <a:endParaRPr lang="en-US" dirty="0"/>
          </a:p>
          <a:p>
            <a:pPr marL="569913" lvl="1" indent="-28575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dirty="0">
              <a:latin typeface="Theinhardt Thin"/>
              <a:ea typeface="ＭＳ Ｐゴシック" charset="0"/>
              <a:cs typeface="Theinhardt Thin"/>
            </a:endParaRPr>
          </a:p>
          <a:p>
            <a:pPr algn="just" fontAlgn="auto">
              <a:spcBef>
                <a:spcPts val="1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>
              <a:latin typeface="Theinhardt Thin"/>
              <a:ea typeface="ＭＳ Ｐゴシック" charset="0"/>
              <a:cs typeface="Theinhardt Th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heinhardt Medium" charset="0"/>
                <a:ea typeface="ＭＳ Ｐゴシック" pitchFamily="34" charset="-128"/>
                <a:cs typeface="Theinhardt Medium" charset="0"/>
              </a:rPr>
              <a:t>JES204B Subclasses: 1</a:t>
            </a:r>
          </a:p>
        </p:txBody>
      </p:sp>
      <p:sp>
        <p:nvSpPr>
          <p:cNvPr id="25603" name="TextBox 6"/>
          <p:cNvSpPr txBox="1">
            <a:spLocks noChangeArrowheads="1"/>
          </p:cNvSpPr>
          <p:nvPr/>
        </p:nvSpPr>
        <p:spPr bwMode="auto">
          <a:xfrm>
            <a:off x="152400" y="6400800"/>
            <a:ext cx="533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08050"/>
            <a:r>
              <a:rPr lang="en-US" b="1">
                <a:solidFill>
                  <a:srgbClr val="FFFFFF"/>
                </a:solidFill>
                <a:latin typeface="Calibri" pitchFamily="34" charset="0"/>
              </a:rPr>
              <a:t>TI Information – NDA Required</a:t>
            </a:r>
            <a:endParaRPr lang="en-US" sz="24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5604" name="Content Placeholder 2"/>
          <p:cNvSpPr txBox="1">
            <a:spLocks/>
          </p:cNvSpPr>
          <p:nvPr/>
        </p:nvSpPr>
        <p:spPr bwMode="auto">
          <a:xfrm>
            <a:off x="560388" y="1054100"/>
            <a:ext cx="7851775" cy="51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0188" indent="-230188" algn="just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000">
                <a:latin typeface="Theinhardt Thin" charset="0"/>
              </a:rPr>
              <a:t>Each device has an internal frame and local multi-frame clock</a:t>
            </a:r>
          </a:p>
          <a:p>
            <a:pPr marL="569913" lvl="1" indent="-285750" algn="just">
              <a:spcBef>
                <a:spcPct val="20000"/>
              </a:spcBef>
              <a:buFont typeface="Arial" pitchFamily="34" charset="0"/>
              <a:buChar char="–"/>
            </a:pPr>
            <a:r>
              <a:rPr lang="en-US">
                <a:solidFill>
                  <a:srgbClr val="000000"/>
                </a:solidFill>
                <a:latin typeface="Theinhardt Thin" charset="0"/>
              </a:rPr>
              <a:t>Frame clock achieves serial transfer of symbols</a:t>
            </a:r>
          </a:p>
          <a:p>
            <a:pPr marL="569913" lvl="1" indent="-285750" algn="just">
              <a:spcBef>
                <a:spcPct val="20000"/>
              </a:spcBef>
              <a:buFont typeface="Arial" pitchFamily="34" charset="0"/>
              <a:buChar char="–"/>
            </a:pPr>
            <a:r>
              <a:rPr lang="en-US">
                <a:solidFill>
                  <a:srgbClr val="000000"/>
                </a:solidFill>
                <a:latin typeface="Theinhardt Thin" charset="0"/>
              </a:rPr>
              <a:t>Local multi-frame clock (LMFC) achieves known latency</a:t>
            </a:r>
          </a:p>
          <a:p>
            <a:pPr marL="230188" indent="-230188" algn="just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000">
                <a:latin typeface="Theinhardt Thin" charset="0"/>
              </a:rPr>
              <a:t>Requires the </a:t>
            </a:r>
            <a:r>
              <a:rPr lang="en-US" sz="2000">
                <a:solidFill>
                  <a:srgbClr val="FF0000"/>
                </a:solidFill>
                <a:latin typeface="Theinhardt Thin" charset="0"/>
              </a:rPr>
              <a:t>SYSREF</a:t>
            </a:r>
            <a:r>
              <a:rPr lang="en-US" sz="2000">
                <a:latin typeface="Theinhardt Thin" charset="0"/>
              </a:rPr>
              <a:t> signal</a:t>
            </a:r>
          </a:p>
          <a:p>
            <a:pPr marL="569913" lvl="1" indent="-285750" algn="just">
              <a:spcBef>
                <a:spcPct val="20000"/>
              </a:spcBef>
              <a:buFont typeface="Arial" pitchFamily="34" charset="0"/>
              <a:buChar char="–"/>
            </a:pPr>
            <a:r>
              <a:rPr lang="en-US">
                <a:latin typeface="Theinhardt Thin" charset="0"/>
              </a:rPr>
              <a:t>SYSREF must be source synchronous with the device clock (critical)</a:t>
            </a:r>
          </a:p>
          <a:p>
            <a:pPr marL="569913" lvl="1" indent="-285750" algn="just">
              <a:spcBef>
                <a:spcPct val="20000"/>
              </a:spcBef>
              <a:buFont typeface="Arial" pitchFamily="34" charset="0"/>
              <a:buChar char="–"/>
            </a:pPr>
            <a:r>
              <a:rPr lang="en-US">
                <a:latin typeface="Theinhardt Thin" charset="0"/>
              </a:rPr>
              <a:t>Phase of </a:t>
            </a:r>
            <a:r>
              <a:rPr lang="en-US">
                <a:solidFill>
                  <a:srgbClr val="FF0000"/>
                </a:solidFill>
                <a:latin typeface="Theinhardt Thin" charset="0"/>
              </a:rPr>
              <a:t>SYSREF</a:t>
            </a:r>
            <a:r>
              <a:rPr lang="en-US">
                <a:latin typeface="Theinhardt Thin" charset="0"/>
              </a:rPr>
              <a:t> events determine frame clock and local multi-frame clock alignments</a:t>
            </a:r>
          </a:p>
          <a:p>
            <a:pPr marL="230188" indent="-230188" algn="just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000">
                <a:latin typeface="Theinhardt Thin" charset="0"/>
              </a:rPr>
              <a:t>Deterministic latency achieved</a:t>
            </a:r>
          </a:p>
          <a:p>
            <a:pPr marL="230188" indent="-230188" algn="just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000">
                <a:latin typeface="Theinhardt Thin" charset="0"/>
              </a:rPr>
              <a:t>Supports alignment of multiple lanes/device </a:t>
            </a:r>
          </a:p>
          <a:p>
            <a:pPr marL="230188" indent="-230188" algn="just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000">
                <a:latin typeface="Theinhardt Thin" charset="0"/>
              </a:rPr>
              <a:t>Multi-device synchronization achieved with close attention to device clock and </a:t>
            </a:r>
            <a:r>
              <a:rPr lang="en-US" sz="2000">
                <a:solidFill>
                  <a:srgbClr val="FF0000"/>
                </a:solidFill>
                <a:latin typeface="Theinhardt Thin" charset="0"/>
              </a:rPr>
              <a:t>SYSREF</a:t>
            </a:r>
            <a:r>
              <a:rPr lang="en-US" sz="2000">
                <a:latin typeface="Theinhardt Thin" charset="0"/>
              </a:rPr>
              <a:t> distribution</a:t>
            </a:r>
          </a:p>
          <a:p>
            <a:pPr marL="230188" indent="-230188" algn="just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000">
                <a:latin typeface="Theinhardt Thin" charset="0"/>
              </a:rPr>
              <a:t>SYNC~ used for synchronization but is not timing critical</a:t>
            </a:r>
          </a:p>
          <a:p>
            <a:pPr marL="230188" indent="-230188" algn="just">
              <a:spcBef>
                <a:spcPts val="1000"/>
              </a:spcBef>
              <a:buFont typeface="Arial" pitchFamily="34" charset="0"/>
              <a:buChar char="•"/>
            </a:pPr>
            <a:endParaRPr lang="en-US" sz="2000">
              <a:latin typeface="Theinhardt Thi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Box 4"/>
          <p:cNvSpPr txBox="1">
            <a:spLocks noChangeArrowheads="1"/>
          </p:cNvSpPr>
          <p:nvPr/>
        </p:nvSpPr>
        <p:spPr bwMode="auto">
          <a:xfrm>
            <a:off x="152400" y="6400800"/>
            <a:ext cx="533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08050"/>
            <a:r>
              <a:rPr lang="en-US" b="1">
                <a:solidFill>
                  <a:srgbClr val="FFFFFF"/>
                </a:solidFill>
                <a:latin typeface="Calibri" pitchFamily="34" charset="0"/>
              </a:rPr>
              <a:t>TI Information – NDA Required</a:t>
            </a:r>
            <a:endParaRPr lang="en-US" sz="2400" b="1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6861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1838" y="1073150"/>
            <a:ext cx="57213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Clocking Scheme - Subclass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heinhardt Medium" charset="0"/>
                <a:ea typeface="ＭＳ Ｐゴシック" pitchFamily="34" charset="-128"/>
                <a:cs typeface="Theinhardt Medium" charset="0"/>
              </a:rPr>
              <a:t>JES204B Subclasses: 2</a:t>
            </a:r>
          </a:p>
        </p:txBody>
      </p:sp>
      <p:sp>
        <p:nvSpPr>
          <p:cNvPr id="27651" name="TextBox 6"/>
          <p:cNvSpPr txBox="1">
            <a:spLocks noChangeArrowheads="1"/>
          </p:cNvSpPr>
          <p:nvPr/>
        </p:nvSpPr>
        <p:spPr bwMode="auto">
          <a:xfrm>
            <a:off x="152400" y="6400800"/>
            <a:ext cx="533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08050"/>
            <a:r>
              <a:rPr lang="en-US" b="1">
                <a:solidFill>
                  <a:srgbClr val="FFFFFF"/>
                </a:solidFill>
                <a:latin typeface="Calibri" pitchFamily="34" charset="0"/>
              </a:rPr>
              <a:t>TI Information – NDA Required</a:t>
            </a:r>
            <a:endParaRPr lang="en-US" sz="24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7652" name="Content Placeholder 2"/>
          <p:cNvSpPr txBox="1">
            <a:spLocks/>
          </p:cNvSpPr>
          <p:nvPr/>
        </p:nvSpPr>
        <p:spPr bwMode="auto">
          <a:xfrm>
            <a:off x="560388" y="1054100"/>
            <a:ext cx="7851775" cy="51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0188" indent="-230188" algn="just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000" dirty="0">
                <a:latin typeface="Theinhardt Thin" charset="0"/>
              </a:rPr>
              <a:t>Each device has an internal frame and local multi-frame clock</a:t>
            </a:r>
          </a:p>
          <a:p>
            <a:pPr marL="569913" lvl="1" indent="-285750" algn="just"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>
                <a:solidFill>
                  <a:srgbClr val="000000"/>
                </a:solidFill>
                <a:latin typeface="Theinhardt Thin" charset="0"/>
              </a:rPr>
              <a:t>Same as subclass 1</a:t>
            </a:r>
          </a:p>
          <a:p>
            <a:pPr marL="230188" indent="-230188" algn="just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Theinhardt Thin" charset="0"/>
              </a:rPr>
              <a:t>SYNC~</a:t>
            </a:r>
            <a:r>
              <a:rPr lang="en-US" sz="2000" dirty="0">
                <a:latin typeface="Theinhardt Thin" charset="0"/>
              </a:rPr>
              <a:t> signal used for synchronization and deterministic latency</a:t>
            </a:r>
          </a:p>
          <a:p>
            <a:pPr marL="569913" lvl="1" indent="-285750" algn="just"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>
                <a:solidFill>
                  <a:srgbClr val="FF0000"/>
                </a:solidFill>
                <a:latin typeface="Theinhardt Thin" charset="0"/>
              </a:rPr>
              <a:t>SYNC~</a:t>
            </a:r>
            <a:r>
              <a:rPr lang="en-US" dirty="0">
                <a:latin typeface="Theinhardt Thin" charset="0"/>
              </a:rPr>
              <a:t> must be system synchronous with the device clock (critical)</a:t>
            </a:r>
          </a:p>
          <a:p>
            <a:pPr marL="569913" lvl="1" indent="-285750" algn="just"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>
                <a:latin typeface="Theinhardt Thin" charset="0"/>
              </a:rPr>
              <a:t>Phase of </a:t>
            </a:r>
            <a:r>
              <a:rPr lang="en-US" dirty="0">
                <a:solidFill>
                  <a:srgbClr val="FF0000"/>
                </a:solidFill>
                <a:latin typeface="Theinhardt Thin" charset="0"/>
              </a:rPr>
              <a:t>SYNC~</a:t>
            </a:r>
            <a:r>
              <a:rPr lang="en-US" dirty="0">
                <a:latin typeface="Theinhardt Thin" charset="0"/>
              </a:rPr>
              <a:t> events determine frame clock and local multi-frame clock alignments</a:t>
            </a:r>
          </a:p>
          <a:p>
            <a:pPr marL="230188" indent="-230188" algn="just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000" dirty="0">
                <a:latin typeface="Theinhardt Thin" charset="0"/>
              </a:rPr>
              <a:t>Deterministic latency achieved</a:t>
            </a:r>
          </a:p>
          <a:p>
            <a:pPr marL="230188" indent="-230188" algn="just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000" dirty="0">
                <a:latin typeface="Theinhardt Thin" charset="0"/>
              </a:rPr>
              <a:t>Supports alignment of multiple lanes/device </a:t>
            </a:r>
          </a:p>
          <a:p>
            <a:pPr marL="230188" indent="-230188" algn="just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000" dirty="0">
                <a:latin typeface="Theinhardt Thin" charset="0"/>
              </a:rPr>
              <a:t>Multi-device synchronization achieved with close attention to device clock and </a:t>
            </a:r>
            <a:r>
              <a:rPr lang="en-US" sz="2000" dirty="0">
                <a:solidFill>
                  <a:srgbClr val="FF0000"/>
                </a:solidFill>
                <a:latin typeface="Theinhardt Thin" charset="0"/>
              </a:rPr>
              <a:t>SYNC~</a:t>
            </a:r>
            <a:r>
              <a:rPr lang="en-US" sz="2000" dirty="0">
                <a:latin typeface="Theinhardt Thin" charset="0"/>
              </a:rPr>
              <a:t> </a:t>
            </a:r>
            <a:r>
              <a:rPr lang="en-US" sz="2000" dirty="0" smtClean="0">
                <a:latin typeface="Theinhardt Thin" charset="0"/>
              </a:rPr>
              <a:t>distribution</a:t>
            </a:r>
          </a:p>
          <a:p>
            <a:pPr marL="230188" indent="-230188" algn="just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000" dirty="0" smtClean="0"/>
              <a:t>Since meeting setup and hold time becomes a challenge at higher sampling rates, it is recommended, as per standard, to use Subclass 1 for speeds above 500MSPS for both ADC and DAC.</a:t>
            </a:r>
          </a:p>
          <a:p>
            <a:pPr marL="230188" indent="-230188" algn="just">
              <a:spcBef>
                <a:spcPts val="1000"/>
              </a:spcBef>
              <a:buFont typeface="Arial" pitchFamily="34" charset="0"/>
              <a:buChar char="•"/>
            </a:pPr>
            <a:endParaRPr lang="en-US" sz="2000" dirty="0">
              <a:latin typeface="Theinhardt Thin" charset="0"/>
            </a:endParaRPr>
          </a:p>
          <a:p>
            <a:pPr marL="230188" indent="-230188" algn="just">
              <a:spcBef>
                <a:spcPts val="1000"/>
              </a:spcBef>
              <a:buFont typeface="Arial" pitchFamily="34" charset="0"/>
              <a:buChar char="•"/>
            </a:pPr>
            <a:endParaRPr lang="en-US" sz="2000" dirty="0">
              <a:latin typeface="Theinhardt Thi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heinhardt Medium" charset="0"/>
                <a:ea typeface="ＭＳ Ｐゴシック" pitchFamily="34" charset="-128"/>
                <a:cs typeface="Theinhardt Medium" charset="0"/>
              </a:rPr>
              <a:t>Clocking Scheme – Subclass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047750"/>
            <a:ext cx="8467725" cy="4946650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/>
              <a:t> </a:t>
            </a:r>
          </a:p>
          <a:p>
            <a:pPr marL="0" indent="0" algn="just"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 smtClean="0"/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sz="1800" dirty="0" smtClean="0"/>
          </a:p>
          <a:p>
            <a:pPr marL="0" indent="0" algn="just" eaLnBrk="1" fontAlgn="auto" hangingPunct="1">
              <a:spcAft>
                <a:spcPts val="0"/>
              </a:spcAft>
              <a:buFontTx/>
              <a:buNone/>
              <a:defRPr/>
            </a:pPr>
            <a:endParaRPr lang="en-US" sz="1800" dirty="0" smtClean="0"/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sz="1800" dirty="0"/>
          </a:p>
          <a:p>
            <a:pPr marL="0" indent="0" algn="just" eaLnBrk="1" fontAlgn="auto" hangingPunct="1">
              <a:spcAft>
                <a:spcPts val="0"/>
              </a:spcAft>
              <a:buFontTx/>
              <a:buNone/>
              <a:defRPr/>
            </a:pPr>
            <a:endParaRPr lang="en-US" sz="1800" dirty="0"/>
          </a:p>
          <a:p>
            <a:pPr marL="0" indent="0" algn="just" eaLnBrk="1" fontAlgn="auto" hangingPunct="1">
              <a:spcAft>
                <a:spcPts val="0"/>
              </a:spcAft>
              <a:buFontTx/>
              <a:buNone/>
              <a:defRPr/>
            </a:pPr>
            <a:endParaRPr lang="en-US" sz="1800" dirty="0" smtClean="0"/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sz="1800" dirty="0" smtClean="0"/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sz="1800" dirty="0" smtClean="0"/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sz="1600" dirty="0" smtClean="0"/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sz="3000" dirty="0" smtClean="0"/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sz="3600" dirty="0" smtClean="0"/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 smtClean="0"/>
          </a:p>
        </p:txBody>
      </p:sp>
      <p:pic>
        <p:nvPicPr>
          <p:cNvPr id="7782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7438" y="1055688"/>
            <a:ext cx="695325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1664335" y="2588895"/>
            <a:ext cx="8458200" cy="814388"/>
          </a:xfrm>
        </p:spPr>
        <p:txBody>
          <a:bodyPr/>
          <a:lstStyle/>
          <a:p>
            <a:r>
              <a:rPr lang="en-US" dirty="0" smtClean="0">
                <a:latin typeface="Theinhardt Medium" charset="0"/>
                <a:ea typeface="ＭＳ Ｐゴシック" pitchFamily="34" charset="-128"/>
                <a:cs typeface="Theinhardt Medium" charset="0"/>
              </a:rPr>
              <a:t>Configuration Parameters </a:t>
            </a:r>
          </a:p>
        </p:txBody>
      </p:sp>
      <p:sp>
        <p:nvSpPr>
          <p:cNvPr id="60420" name="TextBox 4"/>
          <p:cNvSpPr txBox="1">
            <a:spLocks noChangeArrowheads="1"/>
          </p:cNvSpPr>
          <p:nvPr/>
        </p:nvSpPr>
        <p:spPr bwMode="auto">
          <a:xfrm>
            <a:off x="152400" y="6400800"/>
            <a:ext cx="533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08050"/>
            <a:r>
              <a:rPr lang="en-US" b="1">
                <a:solidFill>
                  <a:srgbClr val="FFFFFF"/>
                </a:solidFill>
                <a:latin typeface="Calibri" pitchFamily="34" charset="0"/>
              </a:rPr>
              <a:t>TI Information – NDA Required</a:t>
            </a:r>
            <a:endParaRPr lang="en-US" sz="2400" b="1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heinhardt Medium" charset="0"/>
                <a:ea typeface="ＭＳ Ｐゴシック" pitchFamily="34" charset="-128"/>
                <a:cs typeface="Theinhardt Medium" charset="0"/>
              </a:rPr>
              <a:t>Key Configuration Parameters and Equations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300037" y="1185863"/>
            <a:ext cx="8467725" cy="4946650"/>
          </a:xfrm>
        </p:spPr>
        <p:txBody>
          <a:bodyPr/>
          <a:lstStyle/>
          <a:p>
            <a:pPr algn="just" eaLnBrk="1" hangingPunct="1"/>
            <a:r>
              <a:rPr lang="en-US" sz="1600" dirty="0" smtClean="0">
                <a:solidFill>
                  <a:srgbClr val="000000"/>
                </a:solidFill>
                <a:latin typeface="Theinhardt Thin" charset="0"/>
                <a:ea typeface="ＭＳ Ｐゴシック" pitchFamily="34" charset="-128"/>
                <a:cs typeface="Theinhardt Thin" charset="0"/>
              </a:rPr>
              <a:t>L = number of lanes per converter device</a:t>
            </a:r>
          </a:p>
          <a:p>
            <a:pPr algn="just" eaLnBrk="1" hangingPunct="1"/>
            <a:r>
              <a:rPr lang="en-US" sz="16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M = number of converters per device</a:t>
            </a:r>
          </a:p>
          <a:p>
            <a:pPr algn="just" eaLnBrk="1" hangingPunct="1"/>
            <a:r>
              <a:rPr lang="en-US" sz="16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F = number of octets per frame (per lane)</a:t>
            </a:r>
          </a:p>
          <a:p>
            <a:pPr algn="just" eaLnBrk="1" hangingPunct="1"/>
            <a:r>
              <a:rPr lang="en-US" sz="16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S = number of samples per frame</a:t>
            </a:r>
          </a:p>
          <a:p>
            <a:pPr algn="just" eaLnBrk="1" hangingPunct="1"/>
            <a:endParaRPr lang="en-US" sz="1600" dirty="0" smtClean="0">
              <a:latin typeface="Theinhardt Thin" charset="0"/>
              <a:ea typeface="ＭＳ Ｐゴシック" pitchFamily="34" charset="-128"/>
              <a:cs typeface="Theinhardt Thin" charset="0"/>
            </a:endParaRPr>
          </a:p>
          <a:p>
            <a:pPr algn="just" eaLnBrk="1" hangingPunct="1"/>
            <a:r>
              <a:rPr lang="en-US" sz="1600" dirty="0">
                <a:latin typeface="Theinhardt Thin" charset="0"/>
                <a:ea typeface="ＭＳ Ｐゴシック" pitchFamily="34" charset="-128"/>
                <a:cs typeface="Theinhardt Thin" charset="0"/>
              </a:rPr>
              <a:t>F</a:t>
            </a:r>
            <a:r>
              <a:rPr lang="en-US" sz="1600" baseline="-250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S</a:t>
            </a:r>
            <a:r>
              <a:rPr lang="en-US" sz="16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 = Converter sample rate</a:t>
            </a:r>
          </a:p>
          <a:p>
            <a:pPr algn="just" eaLnBrk="1" hangingPunct="1"/>
            <a:r>
              <a:rPr lang="en-US" sz="16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K = # of frames per multi-frame</a:t>
            </a:r>
          </a:p>
          <a:p>
            <a:pPr algn="just" eaLnBrk="1" hangingPunct="1"/>
            <a:r>
              <a:rPr lang="en-US" sz="16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LMFC = Local Multiple Frame Clock</a:t>
            </a:r>
          </a:p>
          <a:p>
            <a:pPr algn="just" eaLnBrk="1" hangingPunct="1"/>
            <a:r>
              <a:rPr lang="en-US" sz="16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Serial Line rate = </a:t>
            </a:r>
            <a:r>
              <a:rPr lang="en-US" sz="1600" dirty="0" err="1" smtClean="0">
                <a:latin typeface="Theinhardt Thin" charset="0"/>
                <a:ea typeface="ＭＳ Ｐゴシック" pitchFamily="34" charset="-128"/>
                <a:cs typeface="Theinhardt Thin" charset="0"/>
              </a:rPr>
              <a:t>Serdes</a:t>
            </a:r>
            <a:r>
              <a:rPr lang="en-US" sz="16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 speed </a:t>
            </a:r>
          </a:p>
          <a:p>
            <a:pPr algn="just" eaLnBrk="1" hangingPunct="1"/>
            <a:endParaRPr lang="en-US" sz="1600" dirty="0" smtClean="0">
              <a:latin typeface="Theinhardt Thin" charset="0"/>
              <a:ea typeface="ＭＳ Ｐゴシック" pitchFamily="34" charset="-128"/>
              <a:cs typeface="Theinhardt Thin" charset="0"/>
            </a:endParaRPr>
          </a:p>
          <a:p>
            <a:pPr algn="just" eaLnBrk="1" hangingPunct="1"/>
            <a:r>
              <a:rPr lang="en-US" sz="16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Serial Line Rate = </a:t>
            </a:r>
            <a:r>
              <a:rPr lang="en-US" sz="1600" dirty="0">
                <a:latin typeface="Theinhardt Thin" charset="0"/>
                <a:ea typeface="ＭＳ Ｐゴシック" pitchFamily="34" charset="-128"/>
                <a:cs typeface="Theinhardt Thin" charset="0"/>
              </a:rPr>
              <a:t>F</a:t>
            </a:r>
            <a:r>
              <a:rPr lang="en-US" sz="1600" baseline="-250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S</a:t>
            </a:r>
            <a:r>
              <a:rPr lang="en-US" sz="16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 * 10 * F    [bits/lane] (Note: # lanes influences F parameter)             </a:t>
            </a:r>
          </a:p>
          <a:p>
            <a:pPr algn="just" eaLnBrk="1" hangingPunct="1"/>
            <a:r>
              <a:rPr lang="en-US" sz="1600" dirty="0">
                <a:latin typeface="Theinhardt Thin" charset="0"/>
                <a:ea typeface="ＭＳ Ｐゴシック" pitchFamily="34" charset="-128"/>
                <a:cs typeface="Theinhardt Thin" charset="0"/>
              </a:rPr>
              <a:t>LMFC = </a:t>
            </a:r>
            <a:r>
              <a:rPr lang="en-US" sz="16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Fs/K     [max SYSREF frequency]</a:t>
            </a:r>
          </a:p>
          <a:p>
            <a:pPr algn="just" eaLnBrk="1" hangingPunct="1"/>
            <a:endParaRPr lang="en-US" sz="1600" dirty="0" smtClean="0">
              <a:latin typeface="Theinhardt Thin" charset="0"/>
              <a:ea typeface="ＭＳ Ｐゴシック" pitchFamily="34" charset="-128"/>
              <a:cs typeface="Theinhardt Thin" charset="0"/>
            </a:endParaRPr>
          </a:p>
        </p:txBody>
      </p:sp>
      <p:sp>
        <p:nvSpPr>
          <p:cNvPr id="60420" name="TextBox 4"/>
          <p:cNvSpPr txBox="1">
            <a:spLocks noChangeArrowheads="1"/>
          </p:cNvSpPr>
          <p:nvPr/>
        </p:nvSpPr>
        <p:spPr bwMode="auto">
          <a:xfrm>
            <a:off x="152400" y="6400800"/>
            <a:ext cx="533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08050"/>
            <a:r>
              <a:rPr lang="en-US" b="1" dirty="0">
                <a:solidFill>
                  <a:srgbClr val="FFFFFF"/>
                </a:solidFill>
                <a:latin typeface="Calibri" pitchFamily="34" charset="0"/>
              </a:rPr>
              <a:t>TI Information – NDA Required</a:t>
            </a:r>
            <a:endParaRPr lang="en-US" sz="24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4957128" y="1652428"/>
            <a:ext cx="3133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Known as LMFS parameter,</a:t>
            </a:r>
          </a:p>
          <a:p>
            <a:r>
              <a:rPr lang="en-US" dirty="0"/>
              <a:t>Found in device data sheets </a:t>
            </a:r>
          </a:p>
        </p:txBody>
      </p:sp>
      <p:sp>
        <p:nvSpPr>
          <p:cNvPr id="7" name="Right Brace 6"/>
          <p:cNvSpPr/>
          <p:nvPr/>
        </p:nvSpPr>
        <p:spPr>
          <a:xfrm>
            <a:off x="4547870" y="1246823"/>
            <a:ext cx="241300" cy="145732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b="1" dirty="0"/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4157663" y="3111500"/>
            <a:ext cx="2120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 &lt; K &lt; 32</a:t>
            </a:r>
          </a:p>
          <a:p>
            <a:r>
              <a:rPr lang="en-US"/>
              <a:t>17 &lt;  F*K &lt; 1024   </a:t>
            </a:r>
          </a:p>
        </p:txBody>
      </p:sp>
    </p:spTree>
    <p:extLst>
      <p:ext uri="{BB962C8B-B14F-4D97-AF65-F5344CB8AC3E}">
        <p14:creationId xmlns:p14="http://schemas.microsoft.com/office/powerpoint/2010/main" val="337698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heinhardt Medium" charset="0"/>
                <a:ea typeface="ＭＳ Ｐゴシック" pitchFamily="34" charset="-128"/>
                <a:cs typeface="Theinhardt Medium" charset="0"/>
              </a:rPr>
              <a:t>Configuration Parameters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333375" y="957263"/>
            <a:ext cx="8467725" cy="4946650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q"/>
            </a:pPr>
            <a:r>
              <a:rPr lang="en-US" sz="18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ADS42JB49EVM               LMFS = 4211 example   (Board default values)</a:t>
            </a:r>
          </a:p>
          <a:p>
            <a:pPr algn="just" eaLnBrk="1" hangingPunct="1">
              <a:buNone/>
            </a:pPr>
            <a:endParaRPr lang="en-US" sz="1800" dirty="0" smtClean="0">
              <a:latin typeface="Theinhardt Thin" charset="0"/>
              <a:ea typeface="ＭＳ Ｐゴシック" pitchFamily="34" charset="-128"/>
              <a:cs typeface="Theinhardt Thin" charset="0"/>
            </a:endParaRPr>
          </a:p>
          <a:p>
            <a:pPr algn="just" eaLnBrk="1" hangingPunct="1"/>
            <a:r>
              <a:rPr lang="en-US" sz="18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L = 4 lane / device</a:t>
            </a:r>
          </a:p>
          <a:p>
            <a:pPr algn="just" eaLnBrk="1" hangingPunct="1"/>
            <a:r>
              <a:rPr lang="en-US" sz="18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M = 2 converters / device</a:t>
            </a:r>
          </a:p>
          <a:p>
            <a:pPr algn="just" eaLnBrk="1" hangingPunct="1"/>
            <a:r>
              <a:rPr lang="en-US" sz="18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F = 1 octet / frame</a:t>
            </a:r>
          </a:p>
          <a:p>
            <a:pPr algn="just" eaLnBrk="1" hangingPunct="1"/>
            <a:endParaRPr lang="en-US" sz="1800" dirty="0" smtClean="0">
              <a:latin typeface="Theinhardt Thin" charset="0"/>
              <a:ea typeface="ＭＳ Ｐゴシック" pitchFamily="34" charset="-128"/>
              <a:cs typeface="Theinhardt Thin" charset="0"/>
            </a:endParaRPr>
          </a:p>
          <a:p>
            <a:pPr algn="just" eaLnBrk="1" hangingPunct="1"/>
            <a:r>
              <a:rPr lang="en-US" sz="1800" dirty="0">
                <a:latin typeface="Theinhardt Thin" charset="0"/>
                <a:ea typeface="ＭＳ Ｐゴシック" pitchFamily="34" charset="-128"/>
                <a:cs typeface="Theinhardt Thin" charset="0"/>
              </a:rPr>
              <a:t>F</a:t>
            </a:r>
            <a:r>
              <a:rPr lang="en-US" sz="1800" baseline="-250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S </a:t>
            </a:r>
            <a:r>
              <a:rPr lang="en-US" sz="18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 = 250MHz (max)     (device clock)</a:t>
            </a:r>
          </a:p>
          <a:p>
            <a:pPr algn="just" eaLnBrk="1" hangingPunct="1"/>
            <a:r>
              <a:rPr lang="en-US" sz="18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K = 20</a:t>
            </a:r>
          </a:p>
          <a:p>
            <a:pPr algn="just" eaLnBrk="1" hangingPunct="1"/>
            <a:r>
              <a:rPr lang="en-US" sz="18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Line rate = fs * 10 * F  = 250 * 10 * 1  = 2500 MHz</a:t>
            </a:r>
          </a:p>
          <a:p>
            <a:pPr algn="just" eaLnBrk="1" hangingPunct="1"/>
            <a:r>
              <a:rPr lang="en-US" sz="18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LMFC = </a:t>
            </a:r>
            <a:r>
              <a:rPr lang="en-US" sz="1800" dirty="0">
                <a:latin typeface="Theinhardt Thin" charset="0"/>
                <a:ea typeface="ＭＳ Ｐゴシック" pitchFamily="34" charset="-128"/>
                <a:cs typeface="Theinhardt Thin" charset="0"/>
              </a:rPr>
              <a:t>F</a:t>
            </a:r>
            <a:r>
              <a:rPr lang="en-US" sz="18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s/K = 250/20 = 12.5MHz</a:t>
            </a:r>
          </a:p>
          <a:p>
            <a:pPr algn="just" eaLnBrk="1" hangingPunct="1"/>
            <a:r>
              <a:rPr lang="en-US" sz="18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SYSREF =  LMFC/n  (n is a positive integer)</a:t>
            </a:r>
          </a:p>
          <a:p>
            <a:pPr algn="just" eaLnBrk="1" hangingPunct="1"/>
            <a:r>
              <a:rPr lang="en-US" sz="18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SYSREF = 12.5MHz, 6.25MHz, 3.125Mhz, etc… </a:t>
            </a:r>
          </a:p>
        </p:txBody>
      </p:sp>
      <p:sp>
        <p:nvSpPr>
          <p:cNvPr id="61444" name="TextBox 4"/>
          <p:cNvSpPr txBox="1">
            <a:spLocks noChangeArrowheads="1"/>
          </p:cNvSpPr>
          <p:nvPr/>
        </p:nvSpPr>
        <p:spPr bwMode="auto">
          <a:xfrm>
            <a:off x="152400" y="6400800"/>
            <a:ext cx="533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08050"/>
            <a:r>
              <a:rPr lang="en-US" b="1">
                <a:solidFill>
                  <a:srgbClr val="FFFFFF"/>
                </a:solidFill>
                <a:latin typeface="Calibri" pitchFamily="34" charset="0"/>
              </a:rPr>
              <a:t>TI Information – NDA Required</a:t>
            </a:r>
            <a:endParaRPr lang="en-US" sz="2400" b="1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355873" cy="112836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heinhardt Medium" charset="0"/>
                <a:ea typeface="ＭＳ Ｐゴシック" pitchFamily="34" charset="-128"/>
                <a:cs typeface="Theinhardt Medium" charset="0"/>
              </a:rPr>
              <a:t>Configuration Parameters </a:t>
            </a:r>
            <a:br>
              <a:rPr lang="en-US" dirty="0" smtClean="0">
                <a:latin typeface="Theinhardt Medium" charset="0"/>
                <a:ea typeface="ＭＳ Ｐゴシック" pitchFamily="34" charset="-128"/>
                <a:cs typeface="Theinhardt Medium" charset="0"/>
              </a:rPr>
            </a:br>
            <a:r>
              <a:rPr lang="en-US" sz="2400" dirty="0" smtClean="0">
                <a:latin typeface="Theinhardt Medium" charset="0"/>
                <a:ea typeface="ＭＳ Ｐゴシック" pitchFamily="34" charset="-128"/>
                <a:cs typeface="Theinhardt Medium" charset="0"/>
              </a:rPr>
              <a:t>(ADS42JB69 data sheet ex.)</a:t>
            </a:r>
          </a:p>
        </p:txBody>
      </p:sp>
      <p:sp>
        <p:nvSpPr>
          <p:cNvPr id="61444" name="TextBox 4"/>
          <p:cNvSpPr txBox="1">
            <a:spLocks noChangeArrowheads="1"/>
          </p:cNvSpPr>
          <p:nvPr/>
        </p:nvSpPr>
        <p:spPr bwMode="auto">
          <a:xfrm>
            <a:off x="152400" y="6400800"/>
            <a:ext cx="533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08050"/>
            <a:r>
              <a:rPr lang="en-US" b="1">
                <a:solidFill>
                  <a:srgbClr val="FFFFFF"/>
                </a:solidFill>
                <a:latin typeface="Calibri" pitchFamily="34" charset="0"/>
              </a:rPr>
              <a:t>TI Information – NDA Required</a:t>
            </a:r>
            <a:endParaRPr lang="en-US" sz="2400" b="1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131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4273" y="1264580"/>
            <a:ext cx="7779408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152400" y="142875"/>
            <a:ext cx="8689975" cy="814388"/>
          </a:xfrm>
        </p:spPr>
        <p:txBody>
          <a:bodyPr/>
          <a:lstStyle/>
          <a:p>
            <a:r>
              <a:rPr lang="en-US" dirty="0" smtClean="0">
                <a:latin typeface="Theinhardt Medium" charset="0"/>
                <a:ea typeface="ＭＳ Ｐゴシック" pitchFamily="34" charset="-128"/>
                <a:cs typeface="Theinhardt Medium" charset="0"/>
              </a:rPr>
              <a:t>Configuration Parameters (ADC12J4000 ex.)</a:t>
            </a:r>
          </a:p>
        </p:txBody>
      </p:sp>
      <p:sp>
        <p:nvSpPr>
          <p:cNvPr id="61444" name="TextBox 4"/>
          <p:cNvSpPr txBox="1">
            <a:spLocks noChangeArrowheads="1"/>
          </p:cNvSpPr>
          <p:nvPr/>
        </p:nvSpPr>
        <p:spPr bwMode="auto">
          <a:xfrm>
            <a:off x="152400" y="6400800"/>
            <a:ext cx="533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08050"/>
            <a:r>
              <a:rPr lang="en-US" b="1">
                <a:solidFill>
                  <a:srgbClr val="FFFFFF"/>
                </a:solidFill>
                <a:latin typeface="Calibri" pitchFamily="34" charset="0"/>
              </a:rPr>
              <a:t>TI Information – NDA Required</a:t>
            </a:r>
            <a:endParaRPr lang="en-US" sz="2400" b="1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2848" y="1129552"/>
            <a:ext cx="8559527" cy="2942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319986" y="4472108"/>
            <a:ext cx="2656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heinhardt Thin" charset="0"/>
              </a:rPr>
              <a:t>LMFS = 8885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heinhardt Medium" charset="0"/>
                <a:ea typeface="ＭＳ Ｐゴシック" pitchFamily="34" charset="-128"/>
                <a:cs typeface="Theinhardt Medium" charset="0"/>
              </a:rPr>
              <a:t>Configuration Parameters (DAC38J84 ex.)</a:t>
            </a:r>
          </a:p>
        </p:txBody>
      </p:sp>
      <p:sp>
        <p:nvSpPr>
          <p:cNvPr id="61444" name="TextBox 4"/>
          <p:cNvSpPr txBox="1">
            <a:spLocks noChangeArrowheads="1"/>
          </p:cNvSpPr>
          <p:nvPr/>
        </p:nvSpPr>
        <p:spPr bwMode="auto">
          <a:xfrm>
            <a:off x="152400" y="6400800"/>
            <a:ext cx="533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08050"/>
            <a:r>
              <a:rPr lang="en-US" b="1">
                <a:solidFill>
                  <a:srgbClr val="FFFFFF"/>
                </a:solidFill>
                <a:latin typeface="Calibri" pitchFamily="34" charset="0"/>
              </a:rPr>
              <a:t>TI Information – NDA Required</a:t>
            </a:r>
            <a:endParaRPr lang="en-US" sz="2400" b="1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132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86643" y="1047750"/>
            <a:ext cx="7161188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Box 9"/>
          <p:cNvSpPr txBox="1">
            <a:spLocks noChangeArrowheads="1"/>
          </p:cNvSpPr>
          <p:nvPr/>
        </p:nvSpPr>
        <p:spPr bwMode="auto">
          <a:xfrm>
            <a:off x="152400" y="6400800"/>
            <a:ext cx="533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08050"/>
            <a:r>
              <a:rPr lang="en-US" b="1" dirty="0">
                <a:solidFill>
                  <a:srgbClr val="FFFFFF"/>
                </a:solidFill>
                <a:latin typeface="Calibri" pitchFamily="34" charset="0"/>
              </a:rPr>
              <a:t>TI Information – NDA Required</a:t>
            </a:r>
            <a:endParaRPr lang="en-US" sz="24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349" y="232037"/>
            <a:ext cx="6478292" cy="6127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37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heinhardt Medium" charset="0"/>
                <a:ea typeface="ＭＳ Ｐゴシック" pitchFamily="34" charset="-128"/>
                <a:cs typeface="Theinhardt Medium" charset="0"/>
              </a:rPr>
              <a:t>Configuration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047750"/>
            <a:ext cx="8467725" cy="4946650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/>
              <a:t> </a:t>
            </a:r>
            <a:endParaRPr lang="en-US" sz="1800" b="1" dirty="0">
              <a:solidFill>
                <a:srgbClr val="FF0000"/>
              </a:solidFill>
            </a:endParaRPr>
          </a:p>
          <a:p>
            <a:pPr marL="285750" lvl="1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Additional TX parameters (DACs)</a:t>
            </a:r>
          </a:p>
          <a:p>
            <a:pPr lvl="1" algn="just"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BUF_SIZE : Size of the receiver elastic buffer (fixed by silicon)</a:t>
            </a:r>
          </a:p>
          <a:p>
            <a:pPr lvl="1" algn="just"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RBD : Receiver buffer delay (adjustable)</a:t>
            </a:r>
          </a:p>
          <a:p>
            <a:pPr lvl="1" algn="just"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SCR : Enable/Disable descrambling</a:t>
            </a:r>
          </a:p>
          <a:p>
            <a:pPr lvl="1" algn="just" eaLnBrk="1" fontAlgn="auto" hangingPunct="1">
              <a:spcAft>
                <a:spcPts val="0"/>
              </a:spcAft>
              <a:defRPr/>
            </a:pPr>
            <a:r>
              <a:rPr lang="en-US" sz="2000" dirty="0" err="1" smtClean="0"/>
              <a:t>sync_req_ena</a:t>
            </a:r>
            <a:r>
              <a:rPr lang="en-US" sz="2000" dirty="0" smtClean="0"/>
              <a:t> : Register to enable various re-synchronization triggers</a:t>
            </a:r>
          </a:p>
        </p:txBody>
      </p:sp>
      <p:sp>
        <p:nvSpPr>
          <p:cNvPr id="63492" name="TextBox 4"/>
          <p:cNvSpPr txBox="1">
            <a:spLocks noChangeArrowheads="1"/>
          </p:cNvSpPr>
          <p:nvPr/>
        </p:nvSpPr>
        <p:spPr bwMode="auto">
          <a:xfrm>
            <a:off x="152400" y="6400800"/>
            <a:ext cx="533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08050"/>
            <a:r>
              <a:rPr lang="en-US" b="1">
                <a:solidFill>
                  <a:srgbClr val="FFFFFF"/>
                </a:solidFill>
                <a:latin typeface="Calibri" pitchFamily="34" charset="0"/>
              </a:rPr>
              <a:t>TI Information – NDA Required</a:t>
            </a:r>
            <a:endParaRPr lang="en-US" sz="2400" b="1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2091055" y="2687955"/>
            <a:ext cx="8458200" cy="814388"/>
          </a:xfrm>
        </p:spPr>
        <p:txBody>
          <a:bodyPr/>
          <a:lstStyle/>
          <a:p>
            <a:r>
              <a:rPr lang="en-US" dirty="0" smtClean="0">
                <a:latin typeface="Theinhardt Medium" charset="0"/>
                <a:ea typeface="ＭＳ Ｐゴシック" pitchFamily="34" charset="-128"/>
                <a:cs typeface="Theinhardt Medium" charset="0"/>
              </a:rPr>
              <a:t>Additional Information</a:t>
            </a:r>
          </a:p>
        </p:txBody>
      </p:sp>
      <p:sp>
        <p:nvSpPr>
          <p:cNvPr id="63492" name="TextBox 4"/>
          <p:cNvSpPr txBox="1">
            <a:spLocks noChangeArrowheads="1"/>
          </p:cNvSpPr>
          <p:nvPr/>
        </p:nvSpPr>
        <p:spPr bwMode="auto">
          <a:xfrm>
            <a:off x="152400" y="6400800"/>
            <a:ext cx="533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08050"/>
            <a:r>
              <a:rPr lang="en-US" b="1">
                <a:solidFill>
                  <a:srgbClr val="FFFFFF"/>
                </a:solidFill>
                <a:latin typeface="Calibri" pitchFamily="34" charset="0"/>
              </a:rPr>
              <a:t>TI Information – NDA Required</a:t>
            </a:r>
            <a:endParaRPr lang="en-US" sz="2400" b="1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hlinkClick r:id="rId2"/>
              </a:rPr>
              <a:t>www.ti.com</a:t>
            </a:r>
            <a:r>
              <a:rPr lang="en-US" sz="2800" dirty="0" smtClean="0"/>
              <a:t>, select data converters, then High Speed ADC, then JESD204B Interface</a:t>
            </a:r>
            <a:endParaRPr 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02" y="1028037"/>
            <a:ext cx="8664998" cy="52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0560" y="586085"/>
            <a:ext cx="798576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 smtClean="0">
              <a:hlinkClick r:id="rId2"/>
            </a:endParaRPr>
          </a:p>
          <a:p>
            <a:r>
              <a:rPr lang="en-US" sz="1200" u="sng" dirty="0" smtClean="0">
                <a:hlinkClick r:id="rId2"/>
              </a:rPr>
              <a:t>https</a:t>
            </a:r>
            <a:r>
              <a:rPr lang="en-US" sz="1200" u="sng" dirty="0">
                <a:hlinkClick r:id="rId2"/>
              </a:rPr>
              <a:t>://e2e.ti.com/blogs_/b/analogwire/archive/2014/07/30/jesd204b-understanding-the-protocol</a:t>
            </a:r>
            <a:endParaRPr lang="en-US" sz="1200" dirty="0"/>
          </a:p>
          <a:p>
            <a:r>
              <a:rPr lang="en-US" sz="1200" u="sng" dirty="0">
                <a:hlinkClick r:id="rId3"/>
              </a:rPr>
              <a:t>https://e2e.ti.com/blogs_/b/analogwire/archive/2014/08/27/jesd204b-how-to-bring-up-your-link</a:t>
            </a:r>
            <a:endParaRPr lang="en-US" sz="1200" dirty="0"/>
          </a:p>
          <a:p>
            <a:r>
              <a:rPr lang="en-US" sz="1200" u="sng" dirty="0">
                <a:hlinkClick r:id="rId4"/>
              </a:rPr>
              <a:t>https://e2e.ti.com/blogs_/b/analogwire/archive/2014/09/24/jesd204b-determining-your-link-configuration</a:t>
            </a:r>
            <a:endParaRPr lang="en-US" sz="1200" dirty="0"/>
          </a:p>
          <a:p>
            <a:r>
              <a:rPr lang="en-US" sz="1200" u="sng" dirty="0">
                <a:hlinkClick r:id="rId5"/>
              </a:rPr>
              <a:t>https://e2e.ti.com/blogs_/b/analogwire/archive/2014/10/24/jesd204b-understanding-subclasses-part-1</a:t>
            </a:r>
            <a:endParaRPr lang="en-US" sz="1200" dirty="0"/>
          </a:p>
          <a:p>
            <a:r>
              <a:rPr lang="en-US" sz="1200" u="sng" dirty="0">
                <a:hlinkClick r:id="rId6"/>
              </a:rPr>
              <a:t>https://e2e.ti.com/blogs_/b/analogwire/archive/2014/10/31/jesd204b-understanding-subclasses-part-2</a:t>
            </a:r>
            <a:endParaRPr lang="en-US" sz="1200" dirty="0"/>
          </a:p>
          <a:p>
            <a:r>
              <a:rPr lang="en-US" sz="1200" u="sng" dirty="0">
                <a:hlinkClick r:id="rId7"/>
              </a:rPr>
              <a:t>https://e2e.ti.com/blogs_/b/analogwire/archive/2014/12/22/jesd204b-what-is-deterministic-latency-why-do-i-need-it-how-do-i-achieve-it</a:t>
            </a:r>
            <a:endParaRPr lang="en-US" sz="1200" dirty="0"/>
          </a:p>
          <a:p>
            <a:r>
              <a:rPr lang="en-US" sz="1200" u="sng" dirty="0">
                <a:hlinkClick r:id="rId8"/>
              </a:rPr>
              <a:t>https://e2e.ti.com/blogs_/b/analogwire/archive/2015/01/16/jesd204b-how-to-calculate-your-deterministic-latency</a:t>
            </a:r>
            <a:endParaRPr lang="en-US" sz="1200" dirty="0"/>
          </a:p>
          <a:p>
            <a:r>
              <a:rPr lang="en-US" sz="1200" u="sng" dirty="0">
                <a:hlinkClick r:id="rId9"/>
              </a:rPr>
              <a:t>https://e2e.ti.com/blogs_/b/analogwire/archive/2015/02/27/jesd204b-how-to-measure-and-verify-your-deterministic-latency</a:t>
            </a:r>
            <a:endParaRPr lang="en-US" sz="1200" dirty="0"/>
          </a:p>
          <a:p>
            <a:r>
              <a:rPr lang="en-US" sz="1200" u="sng" dirty="0">
                <a:hlinkClick r:id="rId10"/>
              </a:rPr>
              <a:t>https://e2e.ti.com/blogs_/b/analogwire/archive/2015/03/20/jesd204b-serial-link-quality-tradeoffs-and-tools-for-optimization</a:t>
            </a:r>
            <a:endParaRPr lang="en-US" sz="1200" dirty="0"/>
          </a:p>
          <a:p>
            <a:r>
              <a:rPr lang="en-US" sz="1200" dirty="0"/>
              <a:t> </a:t>
            </a:r>
          </a:p>
          <a:p>
            <a:r>
              <a:rPr lang="en-US" dirty="0"/>
              <a:t>G</a:t>
            </a:r>
            <a:r>
              <a:rPr lang="en-US" dirty="0" smtClean="0"/>
              <a:t>eneric </a:t>
            </a:r>
            <a:r>
              <a:rPr lang="en-US" dirty="0"/>
              <a:t>search of ti.com for JESD204B will bring up more material such as </a:t>
            </a:r>
            <a:r>
              <a:rPr lang="en-US" dirty="0" smtClean="0"/>
              <a:t>videos, TI Designs, </a:t>
            </a:r>
            <a:r>
              <a:rPr lang="en-US" dirty="0" err="1" smtClean="0"/>
              <a:t>etc</a:t>
            </a:r>
            <a:r>
              <a:rPr lang="en-US" dirty="0" smtClean="0"/>
              <a:t>…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 smtClean="0"/>
              <a:t>Altera </a:t>
            </a:r>
            <a:r>
              <a:rPr lang="en-US" dirty="0"/>
              <a:t>and Xilinx links</a:t>
            </a:r>
            <a:r>
              <a:rPr lang="en-US" dirty="0" smtClean="0"/>
              <a:t>: </a:t>
            </a:r>
          </a:p>
          <a:p>
            <a:endParaRPr lang="en-US" sz="1200" dirty="0"/>
          </a:p>
          <a:p>
            <a:r>
              <a:rPr lang="en-US" sz="1200" u="sng" dirty="0">
                <a:hlinkClick r:id="rId11"/>
              </a:rPr>
              <a:t>http://www.ti.com/ww/en/xilinx/pg_jesd204b.html</a:t>
            </a:r>
            <a:endParaRPr lang="en-US" sz="1200" dirty="0"/>
          </a:p>
          <a:p>
            <a:r>
              <a:rPr lang="en-US" sz="1200" u="sng" dirty="0">
                <a:hlinkClick r:id="rId12"/>
              </a:rPr>
              <a:t>http://www.ti.com/ww/en/Altera/pg_jesd204b.html</a:t>
            </a:r>
            <a:endParaRPr lang="en-US" sz="1200" dirty="0"/>
          </a:p>
          <a:p>
            <a:r>
              <a:rPr lang="en-US" sz="1200" dirty="0"/>
              <a:t> </a:t>
            </a:r>
          </a:p>
          <a:p>
            <a:r>
              <a:rPr lang="en-US" dirty="0" err="1" smtClean="0"/>
              <a:t>Lamarr</a:t>
            </a:r>
            <a:r>
              <a:rPr lang="en-US" dirty="0" smtClean="0"/>
              <a:t> + HSP converters</a:t>
            </a:r>
          </a:p>
          <a:p>
            <a:endParaRPr lang="en-US" sz="1200" dirty="0"/>
          </a:p>
          <a:p>
            <a:r>
              <a:rPr lang="en-US" sz="1200" u="sng" dirty="0">
                <a:hlinkClick r:id="rId13"/>
              </a:rPr>
              <a:t>http://www.ti.com/sitesearch/docs/universalsearch.tsp?searchTerm=K2L%20jesd204b#linkId=1&amp;src=top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670560" y="341114"/>
            <a:ext cx="1954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JESD204B Blogs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4909" y="1560314"/>
            <a:ext cx="2279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075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heinhardt Medium" charset="0"/>
                <a:ea typeface="ＭＳ Ｐゴシック" pitchFamily="34" charset="-128"/>
                <a:cs typeface="Theinhardt Medium" charset="0"/>
              </a:rPr>
              <a:t>Summary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333375" y="1047750"/>
            <a:ext cx="8467725" cy="4946650"/>
          </a:xfrm>
        </p:spPr>
        <p:txBody>
          <a:bodyPr/>
          <a:lstStyle/>
          <a:p>
            <a:pPr marL="285750" lvl="1" algn="just" eaLnBrk="1" hangingPunct="1">
              <a:buFont typeface="Arial" pitchFamily="34" charset="0"/>
              <a:buChar char="•"/>
            </a:pPr>
            <a:r>
              <a:rPr lang="en-US" sz="20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JESD204: Standard serial data interface for data converters</a:t>
            </a:r>
          </a:p>
          <a:p>
            <a:pPr marL="285750" lvl="1" algn="just" eaLnBrk="1" hangingPunct="1">
              <a:buFont typeface="Arial" pitchFamily="34" charset="0"/>
              <a:buChar char="•"/>
            </a:pPr>
            <a:endParaRPr lang="en-US" sz="2000" dirty="0" smtClean="0">
              <a:latin typeface="Theinhardt Thin" charset="0"/>
              <a:ea typeface="ＭＳ Ｐゴシック" pitchFamily="34" charset="-128"/>
              <a:cs typeface="Theinhardt Thin" charset="0"/>
            </a:endParaRPr>
          </a:p>
          <a:p>
            <a:pPr marL="285750" lvl="1" algn="just" eaLnBrk="1" hangingPunct="1">
              <a:buFont typeface="Arial" pitchFamily="34" charset="0"/>
              <a:buChar char="•"/>
            </a:pPr>
            <a:r>
              <a:rPr lang="en-US" sz="20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JESD204B subclasses offer 3 implementation variations</a:t>
            </a:r>
          </a:p>
          <a:p>
            <a:pPr marL="285750" lvl="1" algn="just" eaLnBrk="1" hangingPunct="1">
              <a:buFont typeface="Arial" pitchFamily="34" charset="0"/>
              <a:buChar char="•"/>
            </a:pPr>
            <a:endParaRPr lang="en-US" sz="2000" dirty="0" smtClean="0">
              <a:latin typeface="Theinhardt Thin" charset="0"/>
              <a:ea typeface="ＭＳ Ｐゴシック" pitchFamily="34" charset="-128"/>
              <a:cs typeface="Theinhardt Thin" charset="0"/>
            </a:endParaRPr>
          </a:p>
          <a:p>
            <a:pPr marL="285750" lvl="1" algn="just" eaLnBrk="1" hangingPunct="1">
              <a:buFont typeface="Arial" pitchFamily="34" charset="0"/>
              <a:buChar char="•"/>
            </a:pPr>
            <a:r>
              <a:rPr lang="en-US" sz="20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Transport Layer defines data framing into serial lanes</a:t>
            </a:r>
          </a:p>
          <a:p>
            <a:pPr marL="285750" lvl="1" algn="just" eaLnBrk="1" hangingPunct="1">
              <a:buFont typeface="Arial" pitchFamily="34" charset="0"/>
              <a:buChar char="•"/>
            </a:pPr>
            <a:endParaRPr lang="en-US" sz="2000" dirty="0" smtClean="0">
              <a:latin typeface="Theinhardt Thin" charset="0"/>
              <a:ea typeface="ＭＳ Ｐゴシック" pitchFamily="34" charset="-128"/>
              <a:cs typeface="Theinhardt Thin" charset="0"/>
            </a:endParaRPr>
          </a:p>
          <a:p>
            <a:pPr marL="285750" lvl="1" algn="just" eaLnBrk="1" hangingPunct="1">
              <a:buFont typeface="Arial" pitchFamily="34" charset="0"/>
              <a:buChar char="•"/>
            </a:pPr>
            <a:r>
              <a:rPr lang="en-US" sz="20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Link layer defines encoding, synchronization and data monitoring</a:t>
            </a:r>
          </a:p>
          <a:p>
            <a:pPr marL="285750" lvl="1" algn="just" eaLnBrk="1" hangingPunct="1">
              <a:buFont typeface="Arial" pitchFamily="34" charset="0"/>
              <a:buChar char="•"/>
            </a:pPr>
            <a:endParaRPr lang="en-US" sz="2000" dirty="0" smtClean="0">
              <a:latin typeface="Theinhardt Thin" charset="0"/>
              <a:ea typeface="ＭＳ Ｐゴシック" pitchFamily="34" charset="-128"/>
              <a:cs typeface="Theinhardt Thin" charset="0"/>
            </a:endParaRPr>
          </a:p>
          <a:p>
            <a:pPr marL="285750" lvl="1" algn="just" eaLnBrk="1" hangingPunct="1">
              <a:buFont typeface="Arial" pitchFamily="34" charset="0"/>
              <a:buChar char="•"/>
            </a:pPr>
            <a:r>
              <a:rPr lang="en-US" sz="20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Physical layer defines the electrical and timing performance</a:t>
            </a:r>
          </a:p>
          <a:p>
            <a:pPr marL="285750" lvl="1" algn="just" eaLnBrk="1" hangingPunct="1">
              <a:buFont typeface="Arial" pitchFamily="34" charset="0"/>
              <a:buChar char="•"/>
            </a:pPr>
            <a:endParaRPr lang="en-US" sz="2000" dirty="0" smtClean="0">
              <a:latin typeface="Theinhardt Thin" charset="0"/>
              <a:ea typeface="ＭＳ Ｐゴシック" pitchFamily="34" charset="-128"/>
              <a:cs typeface="Theinhardt Thin" charset="0"/>
            </a:endParaRPr>
          </a:p>
          <a:p>
            <a:pPr marL="285750" lvl="1" algn="just" eaLnBrk="1" hangingPunct="1">
              <a:buFont typeface="Arial" pitchFamily="34" charset="0"/>
              <a:buChar char="•"/>
            </a:pPr>
            <a:r>
              <a:rPr lang="en-US" sz="20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Deterministic latency achieved with subclasses 1, 2 and is required for known/constant latency through link</a:t>
            </a:r>
          </a:p>
          <a:p>
            <a:pPr marL="285750" lvl="1" algn="just" eaLnBrk="1" hangingPunct="1">
              <a:buFont typeface="Arial" pitchFamily="34" charset="0"/>
              <a:buChar char="•"/>
            </a:pPr>
            <a:endParaRPr lang="en-US" sz="2000" dirty="0" smtClean="0">
              <a:latin typeface="Theinhardt Thin" charset="0"/>
              <a:ea typeface="ＭＳ Ｐゴシック" pitchFamily="34" charset="-128"/>
              <a:cs typeface="Theinhardt Thin" charset="0"/>
            </a:endParaRPr>
          </a:p>
        </p:txBody>
      </p:sp>
      <p:sp>
        <p:nvSpPr>
          <p:cNvPr id="64516" name="TextBox 4"/>
          <p:cNvSpPr txBox="1">
            <a:spLocks noChangeArrowheads="1"/>
          </p:cNvSpPr>
          <p:nvPr/>
        </p:nvSpPr>
        <p:spPr bwMode="auto">
          <a:xfrm>
            <a:off x="152400" y="6400800"/>
            <a:ext cx="533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08050"/>
            <a:r>
              <a:rPr lang="en-US" b="1">
                <a:solidFill>
                  <a:srgbClr val="FFFFFF"/>
                </a:solidFill>
                <a:latin typeface="Calibri" pitchFamily="34" charset="0"/>
              </a:rPr>
              <a:t>TI Information – NDA Required</a:t>
            </a:r>
            <a:endParaRPr lang="en-US" sz="2400" b="1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33381" y="1149928"/>
            <a:ext cx="8467725" cy="41509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7013" indent="-227013" algn="l" rtl="0" eaLnBrk="0" fontAlgn="base" hangingPunct="0">
              <a:spcBef>
                <a:spcPts val="8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854075" indent="-165100" algn="l" rtl="0" eaLnBrk="0" fontAlgn="base" hangingPunct="0">
              <a:spcBef>
                <a:spcPct val="15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201738" indent="-233363" algn="l" rtl="0" eaLnBrk="0" fontAlgn="base" hangingPunct="0">
              <a:spcBef>
                <a:spcPct val="5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1489075" indent="-173038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19462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4034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8606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3178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/>
              <a:t>JESD204 was first introduced in 2006 as the next-generation digital interface for high-speed data converters to replace LVDS</a:t>
            </a:r>
          </a:p>
          <a:p>
            <a:r>
              <a:rPr lang="en-US" sz="1800" dirty="0" smtClean="0"/>
              <a:t>Revision A (2008) added support for multiple lanes and revision B (2012) added support for deterministic latency and faster speeds</a:t>
            </a:r>
          </a:p>
          <a:p>
            <a:r>
              <a:rPr lang="en-US" sz="1800" dirty="0" smtClean="0"/>
              <a:t>Revision C in work (up to 32 high speed </a:t>
            </a:r>
            <a:r>
              <a:rPr lang="en-US" sz="1800" dirty="0" err="1" smtClean="0"/>
              <a:t>Serdes</a:t>
            </a:r>
            <a:r>
              <a:rPr lang="en-US" sz="1800" dirty="0" smtClean="0"/>
              <a:t>, 28Gbps interface)</a:t>
            </a:r>
          </a:p>
          <a:p>
            <a:endParaRPr lang="en-US" sz="1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JESD204B Specification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5268790"/>
              </p:ext>
            </p:extLst>
          </p:nvPr>
        </p:nvGraphicFramePr>
        <p:xfrm>
          <a:off x="333381" y="3017832"/>
          <a:ext cx="8090964" cy="257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3477"/>
                <a:gridCol w="1552979"/>
                <a:gridCol w="1552979"/>
                <a:gridCol w="1511529"/>
              </a:tblGrid>
              <a:tr h="33528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1182" marR="101182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JESD204</a:t>
                      </a:r>
                      <a:endParaRPr lang="en-US" sz="1500" dirty="0"/>
                    </a:p>
                  </a:txBody>
                  <a:tcPr marL="101182" marR="101182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JESD204A</a:t>
                      </a:r>
                      <a:endParaRPr lang="en-US" sz="1500" dirty="0"/>
                    </a:p>
                  </a:txBody>
                  <a:tcPr marL="101182" marR="101182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JESD204B</a:t>
                      </a:r>
                      <a:endParaRPr lang="en-US" sz="1500" dirty="0"/>
                    </a:p>
                  </a:txBody>
                  <a:tcPr marL="101182" marR="101182"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Introduced</a:t>
                      </a:r>
                      <a:endParaRPr lang="en-US" sz="1500" dirty="0"/>
                    </a:p>
                  </a:txBody>
                  <a:tcPr marL="101182" marR="101182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2006</a:t>
                      </a:r>
                      <a:endParaRPr lang="en-US" sz="1500" dirty="0"/>
                    </a:p>
                  </a:txBody>
                  <a:tcPr marL="101182" marR="101182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2008</a:t>
                      </a:r>
                      <a:endParaRPr lang="en-US" sz="1500" dirty="0"/>
                    </a:p>
                  </a:txBody>
                  <a:tcPr marL="101182" marR="101182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2011</a:t>
                      </a:r>
                      <a:endParaRPr lang="en-US" sz="1500" dirty="0"/>
                    </a:p>
                  </a:txBody>
                  <a:tcPr marL="101182" marR="101182"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Max</a:t>
                      </a:r>
                      <a:r>
                        <a:rPr lang="en-US" sz="1500" baseline="0" dirty="0" smtClean="0"/>
                        <a:t> Rate</a:t>
                      </a:r>
                      <a:endParaRPr lang="en-US" sz="1500" dirty="0"/>
                    </a:p>
                  </a:txBody>
                  <a:tcPr marL="101182" marR="101182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3.125 </a:t>
                      </a:r>
                      <a:r>
                        <a:rPr lang="en-US" sz="1500" dirty="0" err="1" smtClean="0"/>
                        <a:t>Gbps</a:t>
                      </a:r>
                      <a:endParaRPr lang="en-US" sz="1500" dirty="0"/>
                    </a:p>
                  </a:txBody>
                  <a:tcPr marL="101182" marR="101182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3.125 </a:t>
                      </a:r>
                      <a:r>
                        <a:rPr lang="en-US" sz="1500" dirty="0" err="1" smtClean="0"/>
                        <a:t>Gbps</a:t>
                      </a:r>
                      <a:endParaRPr lang="en-US" sz="1500" dirty="0"/>
                    </a:p>
                  </a:txBody>
                  <a:tcPr marL="101182" marR="101182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12.5 </a:t>
                      </a:r>
                      <a:r>
                        <a:rPr lang="en-US" sz="1500" dirty="0" err="1" smtClean="0"/>
                        <a:t>Gbps</a:t>
                      </a:r>
                      <a:endParaRPr lang="en-US" sz="1500" dirty="0"/>
                    </a:p>
                  </a:txBody>
                  <a:tcPr marL="101182" marR="101182"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Multiple Lanes?</a:t>
                      </a:r>
                      <a:endParaRPr lang="en-US" sz="1500" dirty="0"/>
                    </a:p>
                  </a:txBody>
                  <a:tcPr marL="101182" marR="101182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No</a:t>
                      </a:r>
                      <a:endParaRPr lang="en-US" sz="1500" dirty="0"/>
                    </a:p>
                  </a:txBody>
                  <a:tcPr marL="101182" marR="101182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Yes</a:t>
                      </a:r>
                      <a:endParaRPr lang="en-US" sz="1500" dirty="0"/>
                    </a:p>
                  </a:txBody>
                  <a:tcPr marL="101182" marR="101182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Yes</a:t>
                      </a:r>
                      <a:endParaRPr lang="en-US" sz="1500" dirty="0"/>
                    </a:p>
                  </a:txBody>
                  <a:tcPr marL="101182" marR="101182"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Multi-Lane Synchronization</a:t>
                      </a:r>
                      <a:endParaRPr lang="en-US" sz="1500" dirty="0"/>
                    </a:p>
                  </a:txBody>
                  <a:tcPr marL="101182" marR="101182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No</a:t>
                      </a:r>
                      <a:endParaRPr lang="en-US" sz="1500" dirty="0"/>
                    </a:p>
                  </a:txBody>
                  <a:tcPr marL="101182" marR="101182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Yes</a:t>
                      </a:r>
                      <a:endParaRPr lang="en-US" sz="1500" dirty="0"/>
                    </a:p>
                  </a:txBody>
                  <a:tcPr marL="101182" marR="101182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Yes</a:t>
                      </a:r>
                      <a:endParaRPr lang="en-US" sz="1500" dirty="0"/>
                    </a:p>
                  </a:txBody>
                  <a:tcPr marL="101182" marR="101182"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Multi-Device</a:t>
                      </a:r>
                      <a:r>
                        <a:rPr lang="en-US" sz="1500" baseline="0" dirty="0" smtClean="0"/>
                        <a:t> Synchronization</a:t>
                      </a:r>
                      <a:endParaRPr lang="en-US" sz="1500" dirty="0"/>
                    </a:p>
                  </a:txBody>
                  <a:tcPr marL="101182" marR="101182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No</a:t>
                      </a:r>
                      <a:endParaRPr lang="en-US" sz="1500" dirty="0"/>
                    </a:p>
                  </a:txBody>
                  <a:tcPr marL="101182" marR="101182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Yes</a:t>
                      </a:r>
                      <a:endParaRPr lang="en-US" sz="1500" dirty="0"/>
                    </a:p>
                  </a:txBody>
                  <a:tcPr marL="101182" marR="101182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Yes</a:t>
                      </a:r>
                      <a:endParaRPr lang="en-US" sz="1500" dirty="0"/>
                    </a:p>
                  </a:txBody>
                  <a:tcPr marL="101182" marR="101182"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Deterministic</a:t>
                      </a:r>
                      <a:r>
                        <a:rPr lang="en-US" sz="1500" baseline="0" dirty="0" smtClean="0"/>
                        <a:t> Latency</a:t>
                      </a:r>
                      <a:endParaRPr lang="en-US" sz="1500" dirty="0"/>
                    </a:p>
                  </a:txBody>
                  <a:tcPr marL="101182" marR="101182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No</a:t>
                      </a:r>
                      <a:endParaRPr lang="en-US" sz="1500" dirty="0"/>
                    </a:p>
                  </a:txBody>
                  <a:tcPr marL="101182" marR="101182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No</a:t>
                      </a:r>
                      <a:endParaRPr lang="en-US" sz="1500" dirty="0"/>
                    </a:p>
                  </a:txBody>
                  <a:tcPr marL="101182" marR="101182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Yes</a:t>
                      </a:r>
                      <a:endParaRPr lang="en-US" sz="1500" dirty="0"/>
                    </a:p>
                  </a:txBody>
                  <a:tcPr marL="101182" marR="101182"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Harmonic </a:t>
                      </a:r>
                      <a:r>
                        <a:rPr lang="en-US" sz="1500" baseline="0" dirty="0" smtClean="0"/>
                        <a:t>Clocking</a:t>
                      </a:r>
                      <a:endParaRPr lang="en-US" sz="1500" dirty="0"/>
                    </a:p>
                  </a:txBody>
                  <a:tcPr marL="101182" marR="101182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No</a:t>
                      </a:r>
                      <a:endParaRPr lang="en-US" sz="1500" dirty="0"/>
                    </a:p>
                  </a:txBody>
                  <a:tcPr marL="101182" marR="101182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No</a:t>
                      </a:r>
                      <a:endParaRPr lang="en-US" sz="1500" dirty="0"/>
                    </a:p>
                  </a:txBody>
                  <a:tcPr marL="101182" marR="101182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Yes</a:t>
                      </a:r>
                      <a:endParaRPr lang="en-US" sz="1500" dirty="0"/>
                    </a:p>
                  </a:txBody>
                  <a:tcPr marL="101182" marR="101182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049437"/>
            <a:ext cx="2133600" cy="207433"/>
          </a:xfrm>
          <a:prstGeom prst="rect">
            <a:avLst/>
          </a:prstGeom>
        </p:spPr>
        <p:txBody>
          <a:bodyPr/>
          <a:lstStyle/>
          <a:p>
            <a:fld id="{F2394529-A9B3-4A54-83EC-E61379E8334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5373" y="5716652"/>
            <a:ext cx="83031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Source</a:t>
            </a:r>
            <a:r>
              <a:rPr lang="en-US" sz="1050" dirty="0" smtClean="0"/>
              <a:t>: </a:t>
            </a:r>
            <a:r>
              <a:rPr lang="en-US" sz="1050" b="1" u="sng" dirty="0" smtClean="0">
                <a:hlinkClick r:id="rId2"/>
              </a:rPr>
              <a:t>An </a:t>
            </a:r>
            <a:r>
              <a:rPr lang="en-US" sz="1050" b="1" u="sng" dirty="0">
                <a:hlinkClick r:id="rId2"/>
              </a:rPr>
              <a:t>early look at the JEDEC JESD204B third-generation high-speed serial interface for data </a:t>
            </a:r>
            <a:r>
              <a:rPr lang="en-US" sz="1050" b="1" u="sng" dirty="0" smtClean="0">
                <a:hlinkClick r:id="rId2"/>
              </a:rPr>
              <a:t>converters</a:t>
            </a:r>
            <a:endParaRPr lang="en-US" sz="1050" dirty="0"/>
          </a:p>
          <a:p>
            <a:r>
              <a:rPr lang="en-US" sz="1050" dirty="0" smtClean="0"/>
              <a:t>(published </a:t>
            </a:r>
            <a:r>
              <a:rPr lang="en-US" sz="1050" dirty="0"/>
              <a:t>8/11/2011) by Maury Wood of NXP Semiconductors, JEDEC JESD204B TG Chairman</a:t>
            </a:r>
          </a:p>
        </p:txBody>
      </p:sp>
    </p:spTree>
    <p:extLst>
      <p:ext uri="{BB962C8B-B14F-4D97-AF65-F5344CB8AC3E}">
        <p14:creationId xmlns:p14="http://schemas.microsoft.com/office/powerpoint/2010/main" val="80055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JESD204B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5964"/>
            <a:ext cx="8229600" cy="4246657"/>
          </a:xfrm>
        </p:spPr>
        <p:txBody>
          <a:bodyPr>
            <a:noAutofit/>
          </a:bodyPr>
          <a:lstStyle/>
          <a:p>
            <a:r>
              <a:rPr lang="en-US" sz="1800" dirty="0" smtClean="0"/>
              <a:t>The high data rates of the </a:t>
            </a:r>
            <a:r>
              <a:rPr lang="en-US" sz="1800" dirty="0" err="1" smtClean="0"/>
              <a:t>SerDes</a:t>
            </a:r>
            <a:r>
              <a:rPr lang="en-US" sz="1800" dirty="0" smtClean="0"/>
              <a:t> lanes greatly increases data throughput which reduces the total number of lanes required</a:t>
            </a:r>
          </a:p>
          <a:p>
            <a:pPr lvl="1"/>
            <a:r>
              <a:rPr lang="en-US" sz="1600" dirty="0" smtClean="0"/>
              <a:t>Reduces data lanes and required number of pins</a:t>
            </a:r>
          </a:p>
          <a:p>
            <a:pPr lvl="2"/>
            <a:r>
              <a:rPr lang="en-US" sz="1600" dirty="0" smtClean="0"/>
              <a:t>Example: 125 MSPS, quad, 16-bit ADC:</a:t>
            </a:r>
          </a:p>
          <a:p>
            <a:pPr lvl="2"/>
            <a:endParaRPr lang="en-US" sz="1000" dirty="0"/>
          </a:p>
          <a:p>
            <a:pPr lvl="2"/>
            <a:endParaRPr lang="en-US" sz="1000" dirty="0" smtClean="0"/>
          </a:p>
          <a:p>
            <a:pPr lvl="2"/>
            <a:endParaRPr lang="en-US" sz="1000" dirty="0"/>
          </a:p>
          <a:p>
            <a:pPr lvl="2"/>
            <a:endParaRPr lang="en-US" sz="1000" dirty="0" smtClean="0"/>
          </a:p>
          <a:p>
            <a:pPr lvl="2"/>
            <a:endParaRPr lang="en-US" sz="1000" dirty="0" smtClean="0"/>
          </a:p>
          <a:p>
            <a:pPr lvl="2"/>
            <a:endParaRPr lang="en-US" sz="1000" dirty="0" smtClean="0"/>
          </a:p>
          <a:p>
            <a:pPr lvl="2"/>
            <a:endParaRPr lang="en-US" sz="1000" dirty="0"/>
          </a:p>
          <a:p>
            <a:pPr marL="688975" lvl="2" indent="0">
              <a:buNone/>
            </a:pPr>
            <a:endParaRPr lang="en-US" sz="1000" dirty="0" smtClean="0"/>
          </a:p>
          <a:p>
            <a:pPr lvl="1"/>
            <a:endParaRPr lang="en-US" sz="1050" dirty="0" smtClean="0"/>
          </a:p>
          <a:p>
            <a:pPr lvl="1"/>
            <a:endParaRPr lang="en-US" sz="1050" dirty="0"/>
          </a:p>
          <a:p>
            <a:pPr lvl="1"/>
            <a:endParaRPr lang="en-US" sz="1050" dirty="0" smtClean="0"/>
          </a:p>
          <a:p>
            <a:pPr lvl="1"/>
            <a:r>
              <a:rPr lang="en-US" sz="1600" dirty="0" smtClean="0"/>
              <a:t>Reduces overall device </a:t>
            </a:r>
            <a:r>
              <a:rPr lang="en-US" sz="1600" dirty="0"/>
              <a:t>package size</a:t>
            </a:r>
          </a:p>
          <a:p>
            <a:pPr lvl="2"/>
            <a:r>
              <a:rPr lang="en-US" sz="1600" dirty="0"/>
              <a:t>DAC34SH84: 196 ball BGA (12mm x 12mm)</a:t>
            </a:r>
          </a:p>
          <a:p>
            <a:pPr lvl="2"/>
            <a:r>
              <a:rPr lang="en-US" sz="1600" dirty="0"/>
              <a:t>DAC38J84: 144 ball BGA (10mm x 10mm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smtClean="0"/>
              <a:t>Can reduce required FPGA package size too!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642100" y="6049967"/>
            <a:ext cx="2133600" cy="206375"/>
          </a:xfrm>
          <a:prstGeom prst="rect">
            <a:avLst/>
          </a:prstGeom>
        </p:spPr>
        <p:txBody>
          <a:bodyPr/>
          <a:lstStyle/>
          <a:p>
            <a:fld id="{3B20521C-F793-4067-BB07-C7AF74E21EF3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835476"/>
              </p:ext>
            </p:extLst>
          </p:nvPr>
        </p:nvGraphicFramePr>
        <p:xfrm>
          <a:off x="823378" y="2423160"/>
          <a:ext cx="7315197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8155"/>
                <a:gridCol w="1133371"/>
                <a:gridCol w="1020112"/>
                <a:gridCol w="1205404"/>
                <a:gridCol w="1978155"/>
              </a:tblGrid>
              <a:tr h="54864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Interface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CMOS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DDR LVDS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SLVDS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JESD204B including</a:t>
                      </a:r>
                      <a:r>
                        <a:rPr lang="en-US" sz="1500" baseline="0" dirty="0" smtClean="0"/>
                        <a:t> SYNC</a:t>
                      </a:r>
                      <a:endParaRPr lang="en-US" sz="1500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# Clock Pins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4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4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4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</a:t>
                      </a:r>
                      <a:endParaRPr lang="en-US" sz="1500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# Data Pins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64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64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16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8 @ 2500 Mbps</a:t>
                      </a:r>
                      <a:endParaRPr lang="en-US" sz="1500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Total Pins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68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68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8</a:t>
                      </a:r>
                      <a:endParaRPr lang="en-US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8167" y="5812220"/>
            <a:ext cx="81665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Source: </a:t>
            </a:r>
            <a:r>
              <a:rPr lang="en-US" sz="1050" b="1" dirty="0" smtClean="0">
                <a:hlinkClick r:id="rId3"/>
              </a:rPr>
              <a:t>Why </a:t>
            </a:r>
            <a:r>
              <a:rPr lang="en-US" sz="1050" b="1" dirty="0">
                <a:hlinkClick r:id="rId3"/>
              </a:rPr>
              <a:t>JESD204B may solve a lot of your system design </a:t>
            </a:r>
            <a:r>
              <a:rPr lang="en-US" sz="1050" b="1" dirty="0" smtClean="0">
                <a:hlinkClick r:id="rId3"/>
              </a:rPr>
              <a:t>headaches</a:t>
            </a:r>
            <a:endParaRPr lang="en-US" sz="1050" dirty="0" smtClean="0"/>
          </a:p>
          <a:p>
            <a:r>
              <a:rPr lang="en-US" sz="1050" dirty="0" smtClean="0"/>
              <a:t>(published 11/19/2012) </a:t>
            </a:r>
            <a:r>
              <a:rPr lang="en-US" sz="1050" dirty="0"/>
              <a:t>by </a:t>
            </a:r>
            <a:r>
              <a:rPr lang="en-US" sz="1050" dirty="0" smtClean="0"/>
              <a:t>Thomas Neu of TI</a:t>
            </a:r>
            <a:endParaRPr lang="en-US" sz="1050" dirty="0"/>
          </a:p>
        </p:txBody>
      </p:sp>
      <p:sp>
        <p:nvSpPr>
          <p:cNvPr id="8" name="TextBox 7"/>
          <p:cNvSpPr txBox="1"/>
          <p:nvPr/>
        </p:nvSpPr>
        <p:spPr>
          <a:xfrm>
            <a:off x="6108460" y="4815592"/>
            <a:ext cx="1904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And 67% faster!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5334831" y="4875565"/>
            <a:ext cx="815464" cy="6155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29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JESD204B </a:t>
            </a:r>
            <a:r>
              <a:rPr lang="en-US" dirty="0"/>
              <a:t>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Simplifies PCB routing</a:t>
            </a:r>
          </a:p>
          <a:p>
            <a:pPr lvl="1"/>
            <a:r>
              <a:rPr lang="en-US" sz="2000" dirty="0" smtClean="0"/>
              <a:t>Does not require data trace length matching</a:t>
            </a:r>
          </a:p>
          <a:p>
            <a:pPr lvl="2"/>
            <a:r>
              <a:rPr lang="en-US" dirty="0" smtClean="0"/>
              <a:t>Eliminates need for “squiggles” to match lengths</a:t>
            </a:r>
          </a:p>
          <a:p>
            <a:pPr lvl="2"/>
            <a:r>
              <a:rPr lang="en-US" dirty="0" smtClean="0"/>
              <a:t>Requires less total routing area</a:t>
            </a:r>
          </a:p>
          <a:p>
            <a:pPr lvl="1"/>
            <a:r>
              <a:rPr lang="en-US" sz="2000" dirty="0" smtClean="0"/>
              <a:t>Lanes can be swapped in the FPGA (or possibly in the device) to avoid having to crisscross traces to improve signal integrity and simplify routing</a:t>
            </a:r>
          </a:p>
          <a:p>
            <a:pPr lvl="1"/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049437"/>
            <a:ext cx="2133600" cy="207433"/>
          </a:xfrm>
          <a:prstGeom prst="rect">
            <a:avLst/>
          </a:prstGeom>
        </p:spPr>
        <p:txBody>
          <a:bodyPr/>
          <a:lstStyle/>
          <a:p>
            <a:fld id="{3B20521C-F793-4067-BB07-C7AF74E21EF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35244" y="651930"/>
            <a:ext cx="12010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DAC34SH84 (LVDS)</a:t>
            </a:r>
            <a:endParaRPr lang="en-US" sz="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60793" y="3357559"/>
            <a:ext cx="14978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DAC38J84 (JESD204B)</a:t>
            </a:r>
            <a:endParaRPr lang="en-US" sz="8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6131764" y="813000"/>
            <a:ext cx="2388457" cy="2391108"/>
            <a:chOff x="6131766" y="966451"/>
            <a:chExt cx="2044740" cy="20488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1766" y="966451"/>
              <a:ext cx="2044740" cy="204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7513718" y="1736821"/>
              <a:ext cx="407128" cy="508059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496026" y="1847221"/>
              <a:ext cx="45746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DAC</a:t>
              </a:r>
              <a:endParaRPr lang="en-US" sz="8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216594" y="3559761"/>
            <a:ext cx="2303628" cy="2486625"/>
            <a:chOff x="6216594" y="3644817"/>
            <a:chExt cx="1673751" cy="208149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594" y="3644817"/>
              <a:ext cx="1673751" cy="2081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6619576" y="3894777"/>
              <a:ext cx="318986" cy="43444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542315" y="3968368"/>
              <a:ext cx="49345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DAC</a:t>
              </a:r>
              <a:endParaRPr lang="en-US" sz="8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765964" y="1652731"/>
            <a:ext cx="1308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32 lanes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750 MSPS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65965" y="4411513"/>
            <a:ext cx="1266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8 lanes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1.25 GSPS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05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I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EAEAE"/>
      </a:accent2>
      <a:accent3>
        <a:srgbClr val="117788"/>
      </a:accent3>
      <a:accent4>
        <a:srgbClr val="404040"/>
      </a:accent4>
      <a:accent5>
        <a:srgbClr val="7F7F7F"/>
      </a:accent5>
      <a:accent6>
        <a:srgbClr val="32B4CE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Settings\yhmrk03\Local Settings\Temporary Internet Files\OLKAB\arrow_template_4-3.pot</Template>
  <TotalTime>9288</TotalTime>
  <Words>3673</Words>
  <Application>Microsoft Office PowerPoint</Application>
  <PresentationFormat>On-screen Show (4:3)</PresentationFormat>
  <Paragraphs>766</Paragraphs>
  <Slides>64</Slides>
  <Notes>43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1_TI</vt:lpstr>
      <vt:lpstr>JESD204B Overview      </vt:lpstr>
      <vt:lpstr>Abstract </vt:lpstr>
      <vt:lpstr>Content</vt:lpstr>
      <vt:lpstr>What is JESD204B?</vt:lpstr>
      <vt:lpstr>PowerPoint Presentation</vt:lpstr>
      <vt:lpstr>PowerPoint Presentation</vt:lpstr>
      <vt:lpstr>History of JESD204B Specification</vt:lpstr>
      <vt:lpstr>JESD204B Advantages</vt:lpstr>
      <vt:lpstr>JESD204B Advantages</vt:lpstr>
      <vt:lpstr>JESD204B Disadvantages</vt:lpstr>
      <vt:lpstr>JESD204 Timing Signals/Terminology</vt:lpstr>
      <vt:lpstr>JESD204 Timing Signals/Terminology</vt:lpstr>
      <vt:lpstr>JESD204 Timing Signals/Terminology (cont.)</vt:lpstr>
      <vt:lpstr>JESD204 Timing Signals/Terminology (cont.)</vt:lpstr>
      <vt:lpstr>JESD204 Timing Signals/Terminology</vt:lpstr>
      <vt:lpstr>JESD204 Timing Signals/Terminology </vt:lpstr>
      <vt:lpstr>PowerPoint Presentation</vt:lpstr>
      <vt:lpstr>JESD204 Layers</vt:lpstr>
      <vt:lpstr>JESD204 Layers</vt:lpstr>
      <vt:lpstr>Example Functional Diagram for data transmission and reception between two devices on the link</vt:lpstr>
      <vt:lpstr>Transport Layer Overview</vt:lpstr>
      <vt:lpstr>Transport Layer Overview</vt:lpstr>
      <vt:lpstr>Transport Layer Parameters</vt:lpstr>
      <vt:lpstr>Transport Layer Example</vt:lpstr>
      <vt:lpstr>Breaking Down the Terms (16b Quad ADC)</vt:lpstr>
      <vt:lpstr>Scrambling</vt:lpstr>
      <vt:lpstr>Data Link Layer</vt:lpstr>
      <vt:lpstr>Data Link Layer: 8b/10b Encoding</vt:lpstr>
      <vt:lpstr>Data Link Layer: Link Establishment</vt:lpstr>
      <vt:lpstr>Data Link Layer: Code Group Synchronization</vt:lpstr>
      <vt:lpstr>Data Link Layer: Initial Lane Synchronization</vt:lpstr>
      <vt:lpstr>Link Configuration Data (Parameters for the Initial Frame Alignment) </vt:lpstr>
      <vt:lpstr>Data Link Layer: Frame Alignment Monitoring</vt:lpstr>
      <vt:lpstr>Error Reporting</vt:lpstr>
      <vt:lpstr>Physical Layer: Serial Lanes</vt:lpstr>
      <vt:lpstr>Physical Layer: Serial Lanes</vt:lpstr>
      <vt:lpstr>Deterministic Latency</vt:lpstr>
      <vt:lpstr>Deterministic Latency: Justification</vt:lpstr>
      <vt:lpstr>Deterministic Latency: Achieved</vt:lpstr>
      <vt:lpstr>Deterministic Latency: General Requirements</vt:lpstr>
      <vt:lpstr>PowerPoint Presentation</vt:lpstr>
      <vt:lpstr>Deterministic Latency: Subclass 1 Requirements</vt:lpstr>
      <vt:lpstr>SYSREF Signal Types</vt:lpstr>
      <vt:lpstr>TSW14J56 Capture with SYSREF enabled</vt:lpstr>
      <vt:lpstr>TSW14J56 Capture with SYSREF disabled</vt:lpstr>
      <vt:lpstr>Subclass 0, 1, 2</vt:lpstr>
      <vt:lpstr>Subclass 0, 1, 2</vt:lpstr>
      <vt:lpstr>JES204B Subclasses: 0</vt:lpstr>
      <vt:lpstr>JES204B Subclasses: 0</vt:lpstr>
      <vt:lpstr>JES204B Subclasses: 1</vt:lpstr>
      <vt:lpstr>Clocking Scheme - Subclass 1</vt:lpstr>
      <vt:lpstr>JES204B Subclasses: 2</vt:lpstr>
      <vt:lpstr>Clocking Scheme – Subclass 2</vt:lpstr>
      <vt:lpstr>Configuration Parameters </vt:lpstr>
      <vt:lpstr>Key Configuration Parameters and Equations</vt:lpstr>
      <vt:lpstr>Configuration Parameters</vt:lpstr>
      <vt:lpstr>Configuration Parameters  (ADS42JB69 data sheet ex.)</vt:lpstr>
      <vt:lpstr>Configuration Parameters (ADC12J4000 ex.)</vt:lpstr>
      <vt:lpstr>Configuration Parameters (DAC38J84 ex.)</vt:lpstr>
      <vt:lpstr>Configuration Parameters</vt:lpstr>
      <vt:lpstr>Additional Information</vt:lpstr>
      <vt:lpstr>www.ti.com, select data converters, then High Speed ADC, then JESD204B Interface</vt:lpstr>
      <vt:lpstr>PowerPoint Presentation</vt:lpstr>
      <vt:lpstr>Summary</vt:lpstr>
    </vt:vector>
  </TitlesOfParts>
  <Company>Arrow Electronics,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the Title of the Presentation</dc:title>
  <dc:creator>DSG Engineering</dc:creator>
  <cp:lastModifiedBy>a0181823</cp:lastModifiedBy>
  <cp:revision>449</cp:revision>
  <cp:lastPrinted>2016-11-29T12:13:34Z</cp:lastPrinted>
  <dcterms:created xsi:type="dcterms:W3CDTF">2013-02-19T23:36:04Z</dcterms:created>
  <dcterms:modified xsi:type="dcterms:W3CDTF">2016-11-29T12:49:17Z</dcterms:modified>
</cp:coreProperties>
</file>