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78" r:id="rId1"/>
  </p:sldMasterIdLst>
  <p:notesMasterIdLst>
    <p:notesMasterId r:id="rId5"/>
  </p:notesMasterIdLst>
  <p:handoutMasterIdLst>
    <p:handoutMasterId r:id="rId6"/>
  </p:handoutMasterIdLst>
  <p:sldIdLst>
    <p:sldId id="598" r:id="rId2"/>
    <p:sldId id="566" r:id="rId3"/>
    <p:sldId id="568" r:id="rId4"/>
  </p:sldIdLst>
  <p:sldSz cx="9144000" cy="6858000" type="screen4x3"/>
  <p:notesSz cx="7023100" cy="93091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3617" autoAdjust="0"/>
  </p:normalViewPr>
  <p:slideViewPr>
    <p:cSldViewPr snapToGrid="0" snapToObjects="1">
      <p:cViewPr varScale="1">
        <p:scale>
          <a:sx n="125" d="100"/>
          <a:sy n="125" d="100"/>
        </p:scale>
        <p:origin x="-1272" y="-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6" d="100"/>
          <a:sy n="96" d="100"/>
        </p:scale>
        <p:origin x="-3540" y="-90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649" cy="464839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7928" y="1"/>
            <a:ext cx="3043649" cy="464839"/>
          </a:xfrm>
          <a:prstGeom prst="rect">
            <a:avLst/>
          </a:prstGeom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145E64A0-67D8-4282-A127-E4F825CC3700}" type="datetimeFigureOut">
              <a:rPr lang="en-US"/>
              <a:pPr>
                <a:defRPr/>
              </a:pPr>
              <a:t>3/30/2017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723"/>
            <a:ext cx="3043649" cy="464839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7928" y="8842723"/>
            <a:ext cx="3043649" cy="464839"/>
          </a:xfrm>
          <a:prstGeom prst="rect">
            <a:avLst/>
          </a:prstGeom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A6C5D058-5F83-4AD5-8215-BFED7AE7F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8867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649" cy="464839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7928" y="1"/>
            <a:ext cx="3043649" cy="464839"/>
          </a:xfrm>
          <a:prstGeom prst="rect">
            <a:avLst/>
          </a:prstGeom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753C7367-1611-4931-8798-4492BB0808AF}" type="datetimeFigureOut">
              <a:rPr lang="en-US"/>
              <a:pPr>
                <a:defRPr/>
              </a:pPr>
              <a:t>3/30/2017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7" tIns="46659" rIns="93317" bIns="4665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616" y="4422131"/>
            <a:ext cx="5617870" cy="4188171"/>
          </a:xfrm>
          <a:prstGeom prst="rect">
            <a:avLst/>
          </a:prstGeom>
        </p:spPr>
        <p:txBody>
          <a:bodyPr vert="horz" lIns="93317" tIns="46659" rIns="93317" bIns="46659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723"/>
            <a:ext cx="3043649" cy="464839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7928" y="8842723"/>
            <a:ext cx="3043649" cy="464839"/>
          </a:xfrm>
          <a:prstGeom prst="rect">
            <a:avLst/>
          </a:prstGeom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6D5A6FA9-CC31-400A-AF32-1F75DE4F0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81096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 defTabSz="457200"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C059C5D1-54E9-40C4-847B-DD35675AD8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457200"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086C9D23-4F73-4876-AFB1-AD1668F82E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457200"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6A5CF2F8-D79D-4384-A319-FFC4EBD0B1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457200"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FB19E861-338C-4991-9E49-16DF4CD1B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457200"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A32CD579-3D57-4B2A-B003-BF9A4D1BB2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42875"/>
            <a:ext cx="2141537" cy="573563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42875"/>
            <a:ext cx="6275388" cy="5735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457200"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CDE8EF95-D030-402B-BBCD-FF7134D82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2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6" name="Group 18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7" name="Straight Connector 6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 defTabSz="457200"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1887EAEB-3ADF-4806-B940-C4B647C6A1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6" name="Group 13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7" name="Straight Connector 6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 defTabSz="457200"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1C5EF4D9-1E52-40D0-AC65-D1BC6DD09A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_grey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78205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6" name="Group 13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7" name="Straight Connector 6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hangingPunct="1">
              <a:spcBef>
                <a:spcPct val="50000"/>
              </a:spcBef>
              <a:defRPr/>
            </a:pPr>
            <a:r>
              <a:rPr lang="en-US" sz="800">
                <a:solidFill>
                  <a:srgbClr val="000000"/>
                </a:solidFill>
              </a:rPr>
              <a:t>TI Confidential – NDA Restrictions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 defTabSz="457200"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10CAC8A5-C309-4584-A427-4BD9F4CE31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5" y="1048468"/>
            <a:ext cx="8467725" cy="4945932"/>
          </a:xfrm>
        </p:spPr>
        <p:txBody>
          <a:bodyPr/>
          <a:lstStyle>
            <a:lvl1pPr>
              <a:spcBef>
                <a:spcPts val="800"/>
              </a:spcBef>
              <a:defRPr/>
            </a:lvl1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457200"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58C4D35F-57A8-4C7A-86D0-153BFA4094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6049963"/>
            <a:ext cx="2133600" cy="206375"/>
          </a:xfrm>
        </p:spPr>
        <p:txBody>
          <a:bodyPr/>
          <a:lstStyle>
            <a:lvl1pPr defTabSz="457200"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FE8EE6FB-5C8A-4024-A247-5BC3CC5D31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457200"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C86C52D8-73A1-4DEB-8B50-A2EA4A8962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457200"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46076BBD-3CBC-4613-97FE-8BD8DEC3CE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457200"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D3C5784F-8296-4749-A0DC-D0904D800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1275" y="6324600"/>
            <a:ext cx="87407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1028" name="Picture 8" descr="ti_logo_powerpoint_1_line.png"/>
          <p:cNvPicPr>
            <a:picLocks noChangeAspect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42875"/>
            <a:ext cx="84582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058863"/>
            <a:ext cx="8467725" cy="4935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49963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859C1F4-DF30-42F6-A8D8-17AAF8907F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2" name="Group 16"/>
          <p:cNvGrpSpPr>
            <a:grpSpLocks/>
          </p:cNvGrpSpPr>
          <p:nvPr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13" name="Straight Connector 12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033" name="Group 9"/>
          <p:cNvGrpSpPr>
            <a:grpSpLocks/>
          </p:cNvGrpSpPr>
          <p:nvPr/>
        </p:nvGrpSpPr>
        <p:grpSpPr bwMode="auto">
          <a:xfrm>
            <a:off x="-560388" y="-820738"/>
            <a:ext cx="8815388" cy="466725"/>
            <a:chOff x="-7620" y="6323077"/>
            <a:chExt cx="8814816" cy="466344"/>
          </a:xfrm>
        </p:grpSpPr>
        <p:cxnSp>
          <p:nvCxnSpPr>
            <p:cNvPr id="11" name="Straight Connector 10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 userDrawn="1"/>
          </p:nvCxnSpPr>
          <p:spPr>
            <a:xfrm>
              <a:off x="-7620" y="6324664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8" name="Rectangle 17"/>
          <p:cNvSpPr/>
          <p:nvPr/>
        </p:nvSpPr>
        <p:spPr>
          <a:xfrm>
            <a:off x="-496888" y="-817563"/>
            <a:ext cx="8740776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9" r:id="rId1"/>
    <p:sldLayoutId id="2147484100" r:id="rId2"/>
    <p:sldLayoutId id="2147484101" r:id="rId3"/>
    <p:sldLayoutId id="2147484102" r:id="rId4"/>
    <p:sldLayoutId id="2147484103" r:id="rId5"/>
    <p:sldLayoutId id="2147484104" r:id="rId6"/>
    <p:sldLayoutId id="2147484105" r:id="rId7"/>
    <p:sldLayoutId id="2147484106" r:id="rId8"/>
    <p:sldLayoutId id="2147484107" r:id="rId9"/>
    <p:sldLayoutId id="2147484108" r:id="rId10"/>
    <p:sldLayoutId id="2147484109" r:id="rId11"/>
    <p:sldLayoutId id="2147484110" r:id="rId12"/>
    <p:sldLayoutId id="2147484111" r:id="rId13"/>
    <p:sldLayoutId id="2147484112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9pPr>
    </p:titleStyle>
    <p:bodyStyle>
      <a:lvl1pPr marL="227013" indent="-227013" algn="l" rtl="0" eaLnBrk="0" fontAlgn="base" hangingPunct="0">
        <a:spcBef>
          <a:spcPts val="8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3336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854075" indent="-165100" algn="l" rtl="0" eaLnBrk="0" fontAlgn="base" hangingPunct="0">
        <a:spcBef>
          <a:spcPct val="15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1738" indent="-233363" algn="l" rtl="0" eaLnBrk="0" fontAlgn="base" hangingPunct="0">
        <a:spcBef>
          <a:spcPct val="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489075" indent="-173038" algn="l" rtl="0" eaLnBrk="0" fontAlgn="base" hangingPunct="0"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6275" indent="-173038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03475" indent="-173038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860675" indent="-173038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17875" indent="-173038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943100"/>
            <a:ext cx="8968740" cy="1470025"/>
          </a:xfrm>
        </p:spPr>
        <p:txBody>
          <a:bodyPr/>
          <a:lstStyle/>
          <a:p>
            <a:r>
              <a:rPr lang="en-US" dirty="0" smtClean="0"/>
              <a:t>Configuration Planning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87EAEB-3ADF-4806-B940-C4B647C6A1D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394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DAC38J84 Example 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Input data</a:t>
            </a:r>
          </a:p>
          <a:p>
            <a:pPr lvl="2"/>
            <a:r>
              <a:rPr lang="en-US" sz="2000" dirty="0" smtClean="0"/>
              <a:t>5M Wideband carrier at 30MHz Complex IF</a:t>
            </a:r>
          </a:p>
          <a:p>
            <a:pPr lvl="2"/>
            <a:r>
              <a:rPr lang="en-US" sz="2000" dirty="0" smtClean="0"/>
              <a:t>Input Digital Data rate = 737.28Msps</a:t>
            </a:r>
          </a:p>
          <a:p>
            <a:r>
              <a:rPr lang="en-US" sz="2400" dirty="0" smtClean="0"/>
              <a:t>DAC settings:</a:t>
            </a:r>
          </a:p>
          <a:p>
            <a:pPr lvl="2"/>
            <a:r>
              <a:rPr lang="en-US" sz="2000" dirty="0" smtClean="0"/>
              <a:t>2X interpolation – DAC output rate 1474.56 </a:t>
            </a:r>
            <a:r>
              <a:rPr lang="en-US" sz="2000" dirty="0" err="1" smtClean="0"/>
              <a:t>Msps</a:t>
            </a:r>
            <a:endParaRPr lang="en-US" sz="2000" dirty="0" smtClean="0"/>
          </a:p>
          <a:p>
            <a:pPr lvl="2"/>
            <a:r>
              <a:rPr lang="en-US" sz="2000" dirty="0" smtClean="0"/>
              <a:t>NCO setting at 150M – output IF at 180MHz</a:t>
            </a:r>
          </a:p>
          <a:p>
            <a:r>
              <a:rPr lang="en-US" sz="2400" dirty="0" smtClean="0"/>
              <a:t>LMFS Calculation</a:t>
            </a:r>
          </a:p>
          <a:p>
            <a:pPr lvl="2"/>
            <a:r>
              <a:rPr lang="en-US" sz="2000" dirty="0" smtClean="0"/>
              <a:t>LMFS=8411</a:t>
            </a:r>
          </a:p>
          <a:p>
            <a:pPr lvl="3"/>
            <a:r>
              <a:rPr lang="en-US" sz="2000" dirty="0" smtClean="0"/>
              <a:t>Use L=8 lanes, M=4 Converters, F=1 Octet per frame, K=20, S=1 Sample per converter per frame </a:t>
            </a:r>
          </a:p>
          <a:p>
            <a:r>
              <a:rPr lang="en-US" sz="2400" dirty="0"/>
              <a:t>LMFC = Fs</a:t>
            </a:r>
            <a:r>
              <a:rPr lang="en-US" sz="2400" dirty="0" smtClean="0"/>
              <a:t>/(S*K</a:t>
            </a:r>
            <a:r>
              <a:rPr lang="en-US" sz="2400" dirty="0"/>
              <a:t>) = </a:t>
            </a:r>
            <a:r>
              <a:rPr lang="en-US" sz="2400" dirty="0" smtClean="0"/>
              <a:t>36.864Msps</a:t>
            </a:r>
            <a:endParaRPr lang="en-US" sz="2400" dirty="0"/>
          </a:p>
          <a:p>
            <a:r>
              <a:rPr lang="en-US" sz="2400" dirty="0"/>
              <a:t>SYSREF = LMFC/n = </a:t>
            </a:r>
            <a:r>
              <a:rPr lang="en-US" sz="2400" dirty="0" smtClean="0"/>
              <a:t>36.864Msps </a:t>
            </a:r>
            <a:r>
              <a:rPr lang="en-US" sz="2400" dirty="0"/>
              <a:t>max (n=1) </a:t>
            </a:r>
            <a:endParaRPr lang="en-US" sz="2000" dirty="0" smtClean="0"/>
          </a:p>
          <a:p>
            <a:r>
              <a:rPr lang="en-US" sz="2400" dirty="0" smtClean="0"/>
              <a:t>Lane rate = ???</a:t>
            </a:r>
          </a:p>
        </p:txBody>
      </p:sp>
    </p:spTree>
    <p:extLst>
      <p:ext uri="{BB962C8B-B14F-4D97-AF65-F5344CB8AC3E}">
        <p14:creationId xmlns:p14="http://schemas.microsoft.com/office/powerpoint/2010/main" val="1955123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is the DAC LMF </a:t>
            </a:r>
            <a:r>
              <a:rPr lang="en-US" dirty="0"/>
              <a:t>c</a:t>
            </a:r>
            <a:r>
              <a:rPr lang="en-US" dirty="0" smtClean="0"/>
              <a:t>hosen?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DAC38J84: 16b Quad DAC with up to 8 lanes JESD204B up to 12.5Gbps/lane</a:t>
            </a:r>
          </a:p>
          <a:p>
            <a:r>
              <a:rPr lang="en-US" dirty="0" smtClean="0"/>
              <a:t>Data rate = 737.28Msps/DAC, 4 DACs = M = 4</a:t>
            </a:r>
          </a:p>
          <a:p>
            <a:r>
              <a:rPr lang="en-US" dirty="0" smtClean="0"/>
              <a:t>Octet rate per DAC: 2 octets (16 bits) per sample</a:t>
            </a:r>
          </a:p>
          <a:p>
            <a:pPr lvl="2"/>
            <a:r>
              <a:rPr lang="en-US" dirty="0" smtClean="0"/>
              <a:t>737.28Msps*2 = 1474.56Moctets/sample/DAC</a:t>
            </a:r>
          </a:p>
          <a:p>
            <a:r>
              <a:rPr lang="en-US" dirty="0" smtClean="0"/>
              <a:t>Bitrate per DAC: 8b/10b coding</a:t>
            </a:r>
          </a:p>
          <a:p>
            <a:pPr lvl="2"/>
            <a:r>
              <a:rPr lang="en-US" dirty="0" smtClean="0"/>
              <a:t>1474.56Moctets/s*10bits/octet = 14,745.6Mbps</a:t>
            </a:r>
          </a:p>
          <a:p>
            <a:r>
              <a:rPr lang="en-US" dirty="0" smtClean="0"/>
              <a:t>Total bit rate = 4 DACs * 14.7456 </a:t>
            </a:r>
            <a:r>
              <a:rPr lang="en-US" dirty="0" err="1" smtClean="0"/>
              <a:t>Gbps</a:t>
            </a:r>
            <a:r>
              <a:rPr lang="en-US" dirty="0"/>
              <a:t> </a:t>
            </a:r>
            <a:r>
              <a:rPr lang="en-US" dirty="0" smtClean="0"/>
              <a:t>= 58.9824Gbps (total through put)</a:t>
            </a:r>
            <a:endParaRPr lang="en-US" dirty="0"/>
          </a:p>
          <a:p>
            <a:r>
              <a:rPr lang="en-US" dirty="0" smtClean="0"/>
              <a:t>If we choose L=8 lanes then the </a:t>
            </a:r>
            <a:r>
              <a:rPr lang="en-US" dirty="0" err="1" smtClean="0"/>
              <a:t>lanerate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Lane rate = 58.9824Gbps/8 = 7.3728 </a:t>
            </a:r>
            <a:r>
              <a:rPr lang="en-US" dirty="0" err="1" smtClean="0"/>
              <a:t>Gbps</a:t>
            </a:r>
            <a:r>
              <a:rPr lang="en-US" dirty="0" smtClean="0"/>
              <a:t> per lane</a:t>
            </a:r>
          </a:p>
          <a:p>
            <a:r>
              <a:rPr lang="en-US" b="1" dirty="0" smtClean="0"/>
              <a:t>LMFS=8411, lane rate = 7.3728Gbps</a:t>
            </a:r>
          </a:p>
        </p:txBody>
      </p:sp>
    </p:spTree>
    <p:extLst>
      <p:ext uri="{BB962C8B-B14F-4D97-AF65-F5344CB8AC3E}">
        <p14:creationId xmlns:p14="http://schemas.microsoft.com/office/powerpoint/2010/main" val="185925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I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EAEAE"/>
      </a:accent2>
      <a:accent3>
        <a:srgbClr val="117788"/>
      </a:accent3>
      <a:accent4>
        <a:srgbClr val="404040"/>
      </a:accent4>
      <a:accent5>
        <a:srgbClr val="7F7F7F"/>
      </a:accent5>
      <a:accent6>
        <a:srgbClr val="32B4CE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Settings\yhmrk03\Local Settings\Temporary Internet Files\OLKAB\arrow_template_4-3.pot</Template>
  <TotalTime>10850</TotalTime>
  <Words>182</Words>
  <Application>Microsoft Office PowerPoint</Application>
  <PresentationFormat>On-screen Show (4:3)</PresentationFormat>
  <Paragraphs>26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1_TI</vt:lpstr>
      <vt:lpstr>Configuration Planning</vt:lpstr>
      <vt:lpstr>DAC38J84 Example Configuration</vt:lpstr>
      <vt:lpstr>How is the DAC LMF chosen?</vt:lpstr>
    </vt:vector>
  </TitlesOfParts>
  <Company>Arrow Electronics,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the Title of the Presentation</dc:title>
  <dc:creator>DSG Engineering</dc:creator>
  <cp:lastModifiedBy>a0181823</cp:lastModifiedBy>
  <cp:revision>506</cp:revision>
  <cp:lastPrinted>2016-04-19T12:36:37Z</cp:lastPrinted>
  <dcterms:created xsi:type="dcterms:W3CDTF">2013-02-19T23:36:04Z</dcterms:created>
  <dcterms:modified xsi:type="dcterms:W3CDTF">2017-03-30T18:31:49Z</dcterms:modified>
</cp:coreProperties>
</file>