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3" r:id="rId4"/>
  </p:sldMasterIdLst>
  <p:notesMasterIdLst>
    <p:notesMasterId r:id="rId23"/>
  </p:notesMasterIdLst>
  <p:handoutMasterIdLst>
    <p:handoutMasterId r:id="rId24"/>
  </p:handoutMasterIdLst>
  <p:sldIdLst>
    <p:sldId id="256" r:id="rId5"/>
    <p:sldId id="266" r:id="rId6"/>
    <p:sldId id="274" r:id="rId7"/>
    <p:sldId id="277" r:id="rId8"/>
    <p:sldId id="276" r:id="rId9"/>
    <p:sldId id="267" r:id="rId10"/>
    <p:sldId id="295" r:id="rId11"/>
    <p:sldId id="297" r:id="rId12"/>
    <p:sldId id="300" r:id="rId13"/>
    <p:sldId id="278" r:id="rId14"/>
    <p:sldId id="280" r:id="rId15"/>
    <p:sldId id="279" r:id="rId16"/>
    <p:sldId id="285" r:id="rId17"/>
    <p:sldId id="298" r:id="rId18"/>
    <p:sldId id="286" r:id="rId19"/>
    <p:sldId id="301" r:id="rId20"/>
    <p:sldId id="287" r:id="rId21"/>
    <p:sldId id="268" r:id="rId22"/>
  </p:sldIdLst>
  <p:sldSz cx="9144000" cy="6858000" type="screen4x3"/>
  <p:notesSz cx="6935788" cy="9220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AAAA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53" autoAdjust="0"/>
    <p:restoredTop sz="94598" autoAdjust="0"/>
  </p:normalViewPr>
  <p:slideViewPr>
    <p:cSldViewPr>
      <p:cViewPr varScale="1">
        <p:scale>
          <a:sx n="134" d="100"/>
          <a:sy n="134" d="100"/>
        </p:scale>
        <p:origin x="-1374" y="-78"/>
      </p:cViewPr>
      <p:guideLst>
        <p:guide orient="horz" pos="432"/>
        <p:guide pos="216"/>
      </p:guideLst>
    </p:cSldViewPr>
  </p:slideViewPr>
  <p:notesTextViewPr>
    <p:cViewPr>
      <p:scale>
        <a:sx n="100" d="100"/>
        <a:sy n="100" d="100"/>
      </p:scale>
      <p:origin x="0" y="0"/>
    </p:cViewPr>
  </p:notesTextViewPr>
  <p:notesViewPr>
    <p:cSldViewPr>
      <p:cViewPr varScale="1">
        <p:scale>
          <a:sx n="60" d="100"/>
          <a:sy n="60" d="100"/>
        </p:scale>
        <p:origin x="-2532" y="-78"/>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22883" name="Rectangle 3"/>
          <p:cNvSpPr>
            <a:spLocks noGrp="1" noChangeArrowheads="1"/>
          </p:cNvSpPr>
          <p:nvPr>
            <p:ph type="dt" sz="quarter" idx="1"/>
          </p:nvPr>
        </p:nvSpPr>
        <p:spPr bwMode="auto">
          <a:xfrm>
            <a:off x="3929063" y="0"/>
            <a:ext cx="3005137"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22884" name="Rectangle 4"/>
          <p:cNvSpPr>
            <a:spLocks noGrp="1" noChangeArrowheads="1"/>
          </p:cNvSpPr>
          <p:nvPr>
            <p:ph type="ftr" sz="quarter" idx="2"/>
          </p:nvPr>
        </p:nvSpPr>
        <p:spPr bwMode="auto">
          <a:xfrm>
            <a:off x="0" y="8758238"/>
            <a:ext cx="3005138"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22885" name="Rectangle 5"/>
          <p:cNvSpPr>
            <a:spLocks noGrp="1" noChangeArrowheads="1"/>
          </p:cNvSpPr>
          <p:nvPr>
            <p:ph type="sldNum" sz="quarter" idx="3"/>
          </p:nvPr>
        </p:nvSpPr>
        <p:spPr bwMode="auto">
          <a:xfrm>
            <a:off x="3929063" y="8758238"/>
            <a:ext cx="3005137"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76AD839-DCB9-4C73-A33E-0247971B6587}" type="slidenum">
              <a:rPr lang="en-US"/>
              <a:pPr>
                <a:defRPr/>
              </a:pPr>
              <a:t>‹#›</a:t>
            </a:fld>
            <a:endParaRPr lang="en-US"/>
          </a:p>
        </p:txBody>
      </p:sp>
    </p:spTree>
    <p:extLst>
      <p:ext uri="{BB962C8B-B14F-4D97-AF65-F5344CB8AC3E}">
        <p14:creationId xmlns:p14="http://schemas.microsoft.com/office/powerpoint/2010/main" val="233008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21859" name="Rectangle 3"/>
          <p:cNvSpPr>
            <a:spLocks noGrp="1" noChangeArrowheads="1"/>
          </p:cNvSpPr>
          <p:nvPr>
            <p:ph type="dt" idx="1"/>
          </p:nvPr>
        </p:nvSpPr>
        <p:spPr bwMode="auto">
          <a:xfrm>
            <a:off x="3929063" y="0"/>
            <a:ext cx="3005137"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62050" y="692150"/>
            <a:ext cx="4611688" cy="3457575"/>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693738" y="4379913"/>
            <a:ext cx="5548312" cy="41481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1862" name="Rectangle 6"/>
          <p:cNvSpPr>
            <a:spLocks noGrp="1" noChangeArrowheads="1"/>
          </p:cNvSpPr>
          <p:nvPr>
            <p:ph type="ftr" sz="quarter" idx="4"/>
          </p:nvPr>
        </p:nvSpPr>
        <p:spPr bwMode="auto">
          <a:xfrm>
            <a:off x="0" y="8758238"/>
            <a:ext cx="3005138"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21863" name="Rectangle 7"/>
          <p:cNvSpPr>
            <a:spLocks noGrp="1" noChangeArrowheads="1"/>
          </p:cNvSpPr>
          <p:nvPr>
            <p:ph type="sldNum" sz="quarter" idx="5"/>
          </p:nvPr>
        </p:nvSpPr>
        <p:spPr bwMode="auto">
          <a:xfrm>
            <a:off x="3929063" y="8758238"/>
            <a:ext cx="3005137"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F615B2F-7B1D-406D-879E-18FC7BB40EF0}" type="slidenum">
              <a:rPr lang="en-US"/>
              <a:pPr>
                <a:defRPr/>
              </a:pPr>
              <a:t>‹#›</a:t>
            </a:fld>
            <a:endParaRPr lang="en-US"/>
          </a:p>
        </p:txBody>
      </p:sp>
    </p:spTree>
    <p:extLst>
      <p:ext uri="{BB962C8B-B14F-4D97-AF65-F5344CB8AC3E}">
        <p14:creationId xmlns:p14="http://schemas.microsoft.com/office/powerpoint/2010/main" val="31044621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4F4B8F-047A-444D-A452-D2A8FDCAAD9C}" type="slidenum">
              <a:rPr lang="en-US" smtClean="0"/>
              <a:pPr/>
              <a:t>15</a:t>
            </a:fld>
            <a:endParaRPr lang="en-US"/>
          </a:p>
        </p:txBody>
      </p:sp>
    </p:spTree>
    <p:extLst>
      <p:ext uri="{BB962C8B-B14F-4D97-AF65-F5344CB8AC3E}">
        <p14:creationId xmlns:p14="http://schemas.microsoft.com/office/powerpoint/2010/main" val="2965157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4F4B8F-047A-444D-A452-D2A8FDCAAD9C}" type="slidenum">
              <a:rPr lang="en-US" smtClean="0"/>
              <a:pPr/>
              <a:t>17</a:t>
            </a:fld>
            <a:endParaRPr lang="en-US"/>
          </a:p>
        </p:txBody>
      </p:sp>
    </p:spTree>
    <p:extLst>
      <p:ext uri="{BB962C8B-B14F-4D97-AF65-F5344CB8AC3E}">
        <p14:creationId xmlns:p14="http://schemas.microsoft.com/office/powerpoint/2010/main" val="29651572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4" name="Picture 27" descr="1c_revBlack_rgb_powerpoint"/>
          <p:cNvPicPr>
            <a:picLocks noChangeAspect="1" noChangeArrowheads="1"/>
          </p:cNvPicPr>
          <p:nvPr userDrawn="1"/>
        </p:nvPicPr>
        <p:blipFill>
          <a:blip r:embed="rId3" cstate="print"/>
          <a:srcRect/>
          <a:stretch>
            <a:fillRect/>
          </a:stretch>
        </p:blipFill>
        <p:spPr bwMode="auto">
          <a:xfrm>
            <a:off x="6638925" y="6427788"/>
            <a:ext cx="1119188" cy="261937"/>
          </a:xfrm>
          <a:prstGeom prst="rect">
            <a:avLst/>
          </a:prstGeom>
          <a:noFill/>
          <a:ln w="9525">
            <a:noFill/>
            <a:miter lim="800000"/>
            <a:headEnd/>
            <a:tailEnd/>
          </a:ln>
        </p:spPr>
      </p:pic>
      <p:sp>
        <p:nvSpPr>
          <p:cNvPr id="5" name="Rectangle 25"/>
          <p:cNvSpPr>
            <a:spLocks noChangeArrowheads="1"/>
          </p:cNvSpPr>
          <p:nvPr userDrawn="1"/>
        </p:nvSpPr>
        <p:spPr bwMode="auto">
          <a:xfrm>
            <a:off x="338138" y="6330950"/>
            <a:ext cx="8462962" cy="461963"/>
          </a:xfrm>
          <a:prstGeom prst="rect">
            <a:avLst/>
          </a:prstGeom>
          <a:noFill/>
          <a:ln w="9525">
            <a:solidFill>
              <a:schemeClr val="tx2"/>
            </a:solidFill>
            <a:miter lim="800000"/>
            <a:headEnd/>
            <a:tailEnd/>
          </a:ln>
          <a:effectLst/>
        </p:spPr>
        <p:txBody>
          <a:bodyPr wrap="none" anchor="ctr"/>
          <a:lstStyle/>
          <a:p>
            <a:pPr>
              <a:defRPr/>
            </a:pPr>
            <a:endParaRPr lang="en-US"/>
          </a:p>
        </p:txBody>
      </p:sp>
      <p:sp>
        <p:nvSpPr>
          <p:cNvPr id="6" name="Rectangle 28"/>
          <p:cNvSpPr>
            <a:spLocks noChangeArrowheads="1"/>
          </p:cNvSpPr>
          <p:nvPr userDrawn="1"/>
        </p:nvSpPr>
        <p:spPr bwMode="auto">
          <a:xfrm>
            <a:off x="338138" y="6330950"/>
            <a:ext cx="8462962" cy="461963"/>
          </a:xfrm>
          <a:prstGeom prst="rect">
            <a:avLst/>
          </a:prstGeom>
          <a:noFill/>
          <a:ln w="9525">
            <a:solidFill>
              <a:schemeClr val="tx1"/>
            </a:solidFill>
            <a:miter lim="800000"/>
            <a:headEnd/>
            <a:tailEnd/>
          </a:ln>
          <a:effectLst/>
        </p:spPr>
        <p:txBody>
          <a:bodyPr wrap="none" anchor="ctr"/>
          <a:lstStyle/>
          <a:p>
            <a:pPr>
              <a:defRPr/>
            </a:pPr>
            <a:endParaRPr lang="en-US"/>
          </a:p>
        </p:txBody>
      </p:sp>
      <p:pic>
        <p:nvPicPr>
          <p:cNvPr id="7" name="Picture 29" descr="ti_stk_2c_pos_rgb"/>
          <p:cNvPicPr>
            <a:picLocks noChangeAspect="1" noChangeArrowheads="1"/>
          </p:cNvPicPr>
          <p:nvPr userDrawn="1"/>
        </p:nvPicPr>
        <p:blipFill>
          <a:blip r:embed="rId4" cstate="print"/>
          <a:srcRect/>
          <a:stretch>
            <a:fillRect/>
          </a:stretch>
        </p:blipFill>
        <p:spPr bwMode="auto">
          <a:xfrm>
            <a:off x="6629400" y="6418263"/>
            <a:ext cx="1136650" cy="280987"/>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smtClean="0"/>
              <a:t>Click to edit Master subtitle style</a:t>
            </a:r>
            <a:endParaRPr lang="en-US"/>
          </a:p>
        </p:txBody>
      </p:sp>
      <p:sp>
        <p:nvSpPr>
          <p:cNvPr id="8" name="Rectangle 24"/>
          <p:cNvSpPr>
            <a:spLocks noGrp="1" noChangeArrowheads="1"/>
          </p:cNvSpPr>
          <p:nvPr>
            <p:ph type="sldNum" sz="quarter" idx="10"/>
          </p:nvPr>
        </p:nvSpPr>
        <p:spPr>
          <a:xfrm>
            <a:off x="6642100" y="6038850"/>
            <a:ext cx="2133600" cy="206375"/>
          </a:xfrm>
        </p:spPr>
        <p:txBody>
          <a:bodyPr/>
          <a:lstStyle>
            <a:lvl1pPr>
              <a:defRPr smtClean="0"/>
            </a:lvl1pPr>
          </a:lstStyle>
          <a:p>
            <a:pPr>
              <a:defRPr/>
            </a:pPr>
            <a:fld id="{402851D6-4765-4E9F-8BED-14560FE757D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0DB2BF3-1E6A-4FB3-895F-CF50B38207F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3" y="142875"/>
            <a:ext cx="2141537" cy="5735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1775" y="142875"/>
            <a:ext cx="6275388" cy="5735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5952AA7-7F4B-45A7-BA20-22EA7881B28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5"/>
          <p:cNvSpPr>
            <a:spLocks noGrp="1" noChangeArrowheads="1"/>
          </p:cNvSpPr>
          <p:nvPr>
            <p:ph type="sldNum" sz="quarter" idx="10"/>
          </p:nvPr>
        </p:nvSpPr>
        <p:spPr>
          <a:ln/>
        </p:spPr>
        <p:txBody>
          <a:bodyPr/>
          <a:lstStyle>
            <a:lvl1pPr>
              <a:defRPr/>
            </a:lvl1pPr>
          </a:lstStyle>
          <a:p>
            <a:pPr>
              <a:defRPr/>
            </a:pPr>
            <a:fld id="{0763D1B4-E40D-4A70-81D2-AD615D49FD1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pPr>
              <a:defRPr/>
            </a:pPr>
            <a:fld id="{A2698ED9-BE23-409C-8681-FAF4ADB0C13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5"/>
          <p:cNvSpPr>
            <a:spLocks noGrp="1" noChangeArrowheads="1"/>
          </p:cNvSpPr>
          <p:nvPr>
            <p:ph type="sldNum" sz="quarter" idx="10"/>
          </p:nvPr>
        </p:nvSpPr>
        <p:spPr>
          <a:ln/>
        </p:spPr>
        <p:txBody>
          <a:bodyPr/>
          <a:lstStyle>
            <a:lvl1pPr>
              <a:defRPr/>
            </a:lvl1pPr>
          </a:lstStyle>
          <a:p>
            <a:pPr>
              <a:defRPr/>
            </a:pPr>
            <a:fld id="{77BC0A81-3D22-4B4A-A416-F0A70E0970FE}"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5"/>
          <p:cNvSpPr>
            <a:spLocks noGrp="1" noChangeArrowheads="1"/>
          </p:cNvSpPr>
          <p:nvPr>
            <p:ph type="sldNum" sz="quarter" idx="10"/>
          </p:nvPr>
        </p:nvSpPr>
        <p:spPr>
          <a:ln/>
        </p:spPr>
        <p:txBody>
          <a:bodyPr/>
          <a:lstStyle>
            <a:lvl1pPr>
              <a:defRPr/>
            </a:lvl1pPr>
          </a:lstStyle>
          <a:p>
            <a:pPr>
              <a:defRPr/>
            </a:pPr>
            <a:fld id="{B6E60887-6CE4-4A03-A359-7A581BBB4A6B}"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5"/>
          <p:cNvSpPr>
            <a:spLocks noGrp="1" noChangeArrowheads="1"/>
          </p:cNvSpPr>
          <p:nvPr>
            <p:ph type="sldNum" sz="quarter" idx="10"/>
          </p:nvPr>
        </p:nvSpPr>
        <p:spPr>
          <a:ln/>
        </p:spPr>
        <p:txBody>
          <a:bodyPr/>
          <a:lstStyle>
            <a:lvl1pPr>
              <a:defRPr/>
            </a:lvl1pPr>
          </a:lstStyle>
          <a:p>
            <a:pPr>
              <a:defRPr/>
            </a:pPr>
            <a:fld id="{72FDD08A-3004-4831-B1B9-8AF52B8E2E4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5"/>
          <p:cNvSpPr>
            <a:spLocks noGrp="1" noChangeArrowheads="1"/>
          </p:cNvSpPr>
          <p:nvPr>
            <p:ph type="sldNum" sz="quarter" idx="10"/>
          </p:nvPr>
        </p:nvSpPr>
        <p:spPr>
          <a:ln/>
        </p:spPr>
        <p:txBody>
          <a:bodyPr/>
          <a:lstStyle>
            <a:lvl1pPr>
              <a:defRPr/>
            </a:lvl1pPr>
          </a:lstStyle>
          <a:p>
            <a:pPr>
              <a:defRPr/>
            </a:pPr>
            <a:fld id="{08D458C4-04EA-4196-B012-C9A0C8C0D4B2}"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5"/>
          <p:cNvSpPr>
            <a:spLocks noGrp="1" noChangeArrowheads="1"/>
          </p:cNvSpPr>
          <p:nvPr>
            <p:ph type="sldNum" sz="quarter" idx="10"/>
          </p:nvPr>
        </p:nvSpPr>
        <p:spPr>
          <a:ln/>
        </p:spPr>
        <p:txBody>
          <a:bodyPr/>
          <a:lstStyle>
            <a:lvl1pPr>
              <a:defRPr/>
            </a:lvl1pPr>
          </a:lstStyle>
          <a:p>
            <a:pPr>
              <a:defRPr/>
            </a:pPr>
            <a:fld id="{827007DA-3D00-447F-A942-DFF1C4F10B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5"/>
          <p:cNvSpPr>
            <a:spLocks noGrp="1" noChangeArrowheads="1"/>
          </p:cNvSpPr>
          <p:nvPr>
            <p:ph type="sldNum" sz="quarter" idx="10"/>
          </p:nvPr>
        </p:nvSpPr>
        <p:spPr>
          <a:ln/>
        </p:spPr>
        <p:txBody>
          <a:bodyPr/>
          <a:lstStyle>
            <a:lvl1pPr>
              <a:defRPr/>
            </a:lvl1pPr>
          </a:lstStyle>
          <a:p>
            <a:pPr>
              <a:defRPr/>
            </a:pPr>
            <a:fld id="{B5827D33-F882-45C1-9FB4-17C23AFB3B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33DFB1BE-83DB-4822-9445-4CDE36713715}"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5"/>
          <p:cNvSpPr>
            <a:spLocks noGrp="1" noChangeArrowheads="1"/>
          </p:cNvSpPr>
          <p:nvPr>
            <p:ph type="sldNum" sz="quarter" idx="10"/>
          </p:nvPr>
        </p:nvSpPr>
        <p:spPr>
          <a:ln/>
        </p:spPr>
        <p:txBody>
          <a:bodyPr/>
          <a:lstStyle>
            <a:lvl1pPr>
              <a:defRPr/>
            </a:lvl1pPr>
          </a:lstStyle>
          <a:p>
            <a:pPr>
              <a:defRPr/>
            </a:pPr>
            <a:fld id="{65C62444-F9B2-418F-9299-BA84E0E86DD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pPr>
              <a:defRPr/>
            </a:pPr>
            <a:fld id="{4E0F9847-AF05-4B81-854C-40ECB1FDFF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5"/>
          <p:cNvSpPr>
            <a:spLocks noGrp="1" noChangeArrowheads="1"/>
          </p:cNvSpPr>
          <p:nvPr>
            <p:ph type="sldNum" sz="quarter" idx="10"/>
          </p:nvPr>
        </p:nvSpPr>
        <p:spPr>
          <a:ln/>
        </p:spPr>
        <p:txBody>
          <a:bodyPr/>
          <a:lstStyle>
            <a:lvl1pPr>
              <a:defRPr/>
            </a:lvl1pPr>
          </a:lstStyle>
          <a:p>
            <a:pPr>
              <a:defRPr/>
            </a:pPr>
            <a:fld id="{B454E8D3-21D6-4F85-A3D0-4F0D7481E041}"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03F6B321-95A6-49A0-AB20-CCFDF707EC67}"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B546C713-872F-4DEA-B635-5A906392E580}"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sldNum" sz="quarter" idx="10"/>
          </p:nvPr>
        </p:nvSpPr>
        <p:spPr>
          <a:ln/>
        </p:spPr>
        <p:txBody>
          <a:bodyPr/>
          <a:lstStyle>
            <a:lvl1pPr>
              <a:defRPr/>
            </a:lvl1pPr>
          </a:lstStyle>
          <a:p>
            <a:pPr>
              <a:defRPr/>
            </a:pPr>
            <a:fld id="{B98C7AB3-D3B7-469D-BA7A-5C6E7695C69E}"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312D6454-8584-4DDB-93CB-D5FBEAD28FD5}"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sldNum" sz="quarter" idx="10"/>
          </p:nvPr>
        </p:nvSpPr>
        <p:spPr>
          <a:ln/>
        </p:spPr>
        <p:txBody>
          <a:bodyPr/>
          <a:lstStyle>
            <a:lvl1pPr>
              <a:defRPr/>
            </a:lvl1pPr>
          </a:lstStyle>
          <a:p>
            <a:pPr>
              <a:defRPr/>
            </a:pPr>
            <a:fld id="{CD4A3834-500A-4D9E-950B-C6618EB1712A}"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sldNum" sz="quarter" idx="10"/>
          </p:nvPr>
        </p:nvSpPr>
        <p:spPr>
          <a:ln/>
        </p:spPr>
        <p:txBody>
          <a:bodyPr/>
          <a:lstStyle>
            <a:lvl1pPr>
              <a:defRPr/>
            </a:lvl1pPr>
          </a:lstStyle>
          <a:p>
            <a:pPr>
              <a:defRPr/>
            </a:pPr>
            <a:fld id="{77141995-1C87-4354-926F-6141BD1A3A07}"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pPr>
              <a:defRPr/>
            </a:pPr>
            <a:fld id="{3395AAB3-C0F8-4791-B48A-98C34C2A5C1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B163FAC0-BBE9-4A0A-B31B-1A22314D147B}"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8E53A243-64D3-40C6-955C-956BE64A053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4FA65AB2-73FA-4FA6-ABD6-093F56BE9E1A}"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23C1A05E-E16A-4939-8EC6-0B8E9833D819}"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D09265E0-9185-4823-B46B-D2CCF88BDE91}"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03A6B31-2810-446B-BC39-4173EB69C68F}"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EEFB504-1483-4B67-A341-7D7585D468F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EC77215E-26B1-4422-A8FA-7C860ED3BF86}"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657600"/>
            <a:ext cx="4152900" cy="160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67EEC026-58E6-4B45-81CF-16FDC5D7C5DE}"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557DB098-CA1F-4D2E-A754-E96FA48307B8}"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04EB713D-4761-4158-9E14-946978463EF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3375" y="1185863"/>
            <a:ext cx="4157663"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185863"/>
            <a:ext cx="4157662" cy="4692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F719BCE1-1331-4783-86A9-B6EC508F54C8}"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7A39448-B619-492F-8C33-0AB75A447AAC}"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2D2CF96-32AE-418D-8DB5-9A2497DEB7F2}"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DA51EF8-42DB-48E6-8A95-D2D26618C0A8}"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BDE0242-7DAF-4F5F-8095-040E418FA6F9}"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943100"/>
            <a:ext cx="2114550" cy="3314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1943100"/>
            <a:ext cx="6191250" cy="3314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3CB2698-6D64-4AC6-93F4-D6633DD75EE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ABE6D87E-1765-4974-9CE4-C170B93C0C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58BBB82A-9B08-4A95-B22A-A5748124975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D5C09F73-EBF6-4555-AB08-C2B0C14BB80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2C46BCB-AD6D-4BB2-B352-C6BC4839C7C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FE1676E-99F8-4B44-8D8E-DDE377D924E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1775" y="142875"/>
            <a:ext cx="8458200" cy="814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33375" y="1185863"/>
            <a:ext cx="8467725" cy="469265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642100" y="6078538"/>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smtClean="0"/>
            </a:lvl1pPr>
          </a:lstStyle>
          <a:p>
            <a:pPr>
              <a:defRPr/>
            </a:pPr>
            <a:fld id="{E1BB7E4F-A3CD-40D3-A1EB-B2C40F2BB25D}" type="slidenum">
              <a:rPr lang="en-US"/>
              <a:pPr>
                <a:defRPr/>
              </a:pPr>
              <a:t>‹#›</a:t>
            </a:fld>
            <a:endParaRPr lang="en-US"/>
          </a:p>
        </p:txBody>
      </p:sp>
      <p:sp>
        <p:nvSpPr>
          <p:cNvPr id="1043" name="Rectangle 19"/>
          <p:cNvSpPr>
            <a:spLocks noChangeArrowheads="1"/>
          </p:cNvSpPr>
          <p:nvPr/>
        </p:nvSpPr>
        <p:spPr bwMode="auto">
          <a:xfrm>
            <a:off x="338138" y="6330950"/>
            <a:ext cx="8462962" cy="461963"/>
          </a:xfrm>
          <a:prstGeom prst="rect">
            <a:avLst/>
          </a:prstGeom>
          <a:noFill/>
          <a:ln w="9525">
            <a:solidFill>
              <a:schemeClr val="tx1"/>
            </a:solidFill>
            <a:miter lim="800000"/>
            <a:headEnd/>
            <a:tailEnd/>
          </a:ln>
          <a:effectLst/>
        </p:spPr>
        <p:txBody>
          <a:bodyPr wrap="none" anchor="ctr"/>
          <a:lstStyle/>
          <a:p>
            <a:pPr>
              <a:defRPr/>
            </a:pPr>
            <a:endParaRPr lang="en-US"/>
          </a:p>
        </p:txBody>
      </p:sp>
      <p:pic>
        <p:nvPicPr>
          <p:cNvPr id="2" name="Picture 30" descr="ti_stk_2c_pos_rgb"/>
          <p:cNvPicPr>
            <a:picLocks noChangeAspect="1" noChangeArrowheads="1"/>
          </p:cNvPicPr>
          <p:nvPr/>
        </p:nvPicPr>
        <p:blipFill>
          <a:blip r:embed="rId13" cstate="print"/>
          <a:srcRect/>
          <a:stretch>
            <a:fillRect/>
          </a:stretch>
        </p:blipFill>
        <p:spPr bwMode="auto">
          <a:xfrm>
            <a:off x="6629400" y="6418263"/>
            <a:ext cx="1136650" cy="280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1"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l" rtl="0" eaLnBrk="1" fontAlgn="base" hangingPunct="1">
        <a:lnSpc>
          <a:spcPct val="85000"/>
        </a:lnSpc>
        <a:spcBef>
          <a:spcPct val="0"/>
        </a:spcBef>
        <a:spcAft>
          <a:spcPct val="0"/>
        </a:spcAft>
        <a:defRPr sz="3200" b="1">
          <a:solidFill>
            <a:srgbClr val="FF0000"/>
          </a:solidFill>
          <a:latin typeface="+mj-lt"/>
          <a:ea typeface="+mj-ea"/>
          <a:cs typeface="+mj-cs"/>
        </a:defRPr>
      </a:lvl1pPr>
      <a:lvl2pPr algn="l" rtl="0" eaLnBrk="1" fontAlgn="base" hangingPunct="1">
        <a:lnSpc>
          <a:spcPct val="85000"/>
        </a:lnSpc>
        <a:spcBef>
          <a:spcPct val="0"/>
        </a:spcBef>
        <a:spcAft>
          <a:spcPct val="0"/>
        </a:spcAft>
        <a:defRPr sz="3200" b="1">
          <a:solidFill>
            <a:srgbClr val="FF0000"/>
          </a:solidFill>
          <a:latin typeface="Arial" charset="0"/>
        </a:defRPr>
      </a:lvl2pPr>
      <a:lvl3pPr algn="l" rtl="0" eaLnBrk="1" fontAlgn="base" hangingPunct="1">
        <a:lnSpc>
          <a:spcPct val="85000"/>
        </a:lnSpc>
        <a:spcBef>
          <a:spcPct val="0"/>
        </a:spcBef>
        <a:spcAft>
          <a:spcPct val="0"/>
        </a:spcAft>
        <a:defRPr sz="3200" b="1">
          <a:solidFill>
            <a:srgbClr val="FF0000"/>
          </a:solidFill>
          <a:latin typeface="Arial" charset="0"/>
        </a:defRPr>
      </a:lvl3pPr>
      <a:lvl4pPr algn="l" rtl="0" eaLnBrk="1" fontAlgn="base" hangingPunct="1">
        <a:lnSpc>
          <a:spcPct val="85000"/>
        </a:lnSpc>
        <a:spcBef>
          <a:spcPct val="0"/>
        </a:spcBef>
        <a:spcAft>
          <a:spcPct val="0"/>
        </a:spcAft>
        <a:defRPr sz="3200" b="1">
          <a:solidFill>
            <a:srgbClr val="FF0000"/>
          </a:solidFill>
          <a:latin typeface="Arial" charset="0"/>
        </a:defRPr>
      </a:lvl4pPr>
      <a:lvl5pPr algn="l" rtl="0" eaLnBrk="1" fontAlgn="base" hangingPunct="1">
        <a:lnSpc>
          <a:spcPct val="85000"/>
        </a:lnSpc>
        <a:spcBef>
          <a:spcPct val="0"/>
        </a:spcBef>
        <a:spcAft>
          <a:spcPct val="0"/>
        </a:spcAft>
        <a:defRPr sz="3200" b="1">
          <a:solidFill>
            <a:srgbClr val="FF0000"/>
          </a:solidFill>
          <a:latin typeface="Arial" charset="0"/>
        </a:defRPr>
      </a:lvl5pPr>
      <a:lvl6pPr marL="457200" algn="l" rtl="0" eaLnBrk="1" fontAlgn="base" hangingPunct="1">
        <a:lnSpc>
          <a:spcPct val="85000"/>
        </a:lnSpc>
        <a:spcBef>
          <a:spcPct val="0"/>
        </a:spcBef>
        <a:spcAft>
          <a:spcPct val="0"/>
        </a:spcAft>
        <a:defRPr sz="3200" b="1">
          <a:solidFill>
            <a:srgbClr val="FF0000"/>
          </a:solidFill>
          <a:latin typeface="Arial" charset="0"/>
        </a:defRPr>
      </a:lvl6pPr>
      <a:lvl7pPr marL="914400" algn="l" rtl="0" eaLnBrk="1" fontAlgn="base" hangingPunct="1">
        <a:lnSpc>
          <a:spcPct val="85000"/>
        </a:lnSpc>
        <a:spcBef>
          <a:spcPct val="0"/>
        </a:spcBef>
        <a:spcAft>
          <a:spcPct val="0"/>
        </a:spcAft>
        <a:defRPr sz="3200" b="1">
          <a:solidFill>
            <a:srgbClr val="FF0000"/>
          </a:solidFill>
          <a:latin typeface="Arial" charset="0"/>
        </a:defRPr>
      </a:lvl7pPr>
      <a:lvl8pPr marL="1371600" algn="l" rtl="0" eaLnBrk="1" fontAlgn="base" hangingPunct="1">
        <a:lnSpc>
          <a:spcPct val="85000"/>
        </a:lnSpc>
        <a:spcBef>
          <a:spcPct val="0"/>
        </a:spcBef>
        <a:spcAft>
          <a:spcPct val="0"/>
        </a:spcAft>
        <a:defRPr sz="3200" b="1">
          <a:solidFill>
            <a:srgbClr val="FF0000"/>
          </a:solidFill>
          <a:latin typeface="Arial" charset="0"/>
        </a:defRPr>
      </a:lvl8pPr>
      <a:lvl9pPr marL="1828800" algn="l" rtl="0" eaLnBrk="1" fontAlgn="base" hangingPunct="1">
        <a:lnSpc>
          <a:spcPct val="85000"/>
        </a:lnSpc>
        <a:spcBef>
          <a:spcPct val="0"/>
        </a:spcBef>
        <a:spcAft>
          <a:spcPct val="0"/>
        </a:spcAft>
        <a:defRPr sz="3200" b="1">
          <a:solidFill>
            <a:srgbClr val="FF0000"/>
          </a:solidFill>
          <a:latin typeface="Arial" charset="0"/>
        </a:defRPr>
      </a:lvl9pPr>
    </p:titleStyle>
    <p:bodyStyle>
      <a:lvl1pPr marL="227013" indent="-227013" algn="l" rtl="0" eaLnBrk="1" fontAlgn="base" hangingPunct="1">
        <a:spcBef>
          <a:spcPct val="65000"/>
        </a:spcBef>
        <a:spcAft>
          <a:spcPct val="0"/>
        </a:spcAft>
        <a:buChar char="•"/>
        <a:defRPr sz="2000">
          <a:solidFill>
            <a:schemeClr val="tx1"/>
          </a:solidFill>
          <a:latin typeface="+mn-lt"/>
          <a:ea typeface="+mn-ea"/>
          <a:cs typeface="+mn-cs"/>
        </a:defRPr>
      </a:lvl1pPr>
      <a:lvl2pPr marL="574675" indent="-233363" algn="l" rtl="0" eaLnBrk="1" fontAlgn="base" hangingPunct="1">
        <a:spcBef>
          <a:spcPct val="20000"/>
        </a:spcBef>
        <a:spcAft>
          <a:spcPct val="0"/>
        </a:spcAft>
        <a:buChar char="–"/>
        <a:defRPr>
          <a:solidFill>
            <a:schemeClr val="tx1"/>
          </a:solidFill>
          <a:latin typeface="+mn-lt"/>
        </a:defRPr>
      </a:lvl2pPr>
      <a:lvl3pPr marL="854075" indent="-165100" algn="l" rtl="0" eaLnBrk="1" fontAlgn="base" hangingPunct="1">
        <a:spcBef>
          <a:spcPct val="15000"/>
        </a:spcBef>
        <a:spcAft>
          <a:spcPct val="0"/>
        </a:spcAft>
        <a:buChar char="•"/>
        <a:defRPr sz="1600">
          <a:solidFill>
            <a:schemeClr val="tx1"/>
          </a:solidFill>
          <a:latin typeface="+mn-lt"/>
        </a:defRPr>
      </a:lvl3pPr>
      <a:lvl4pPr marL="1201738" indent="-233363" algn="l" rtl="0" eaLnBrk="1" fontAlgn="base" hangingPunct="1">
        <a:spcBef>
          <a:spcPct val="5000"/>
        </a:spcBef>
        <a:spcAft>
          <a:spcPct val="0"/>
        </a:spcAft>
        <a:buChar char="–"/>
        <a:defRPr sz="1600">
          <a:solidFill>
            <a:schemeClr val="tx1"/>
          </a:solidFill>
          <a:latin typeface="+mn-lt"/>
        </a:defRPr>
      </a:lvl4pPr>
      <a:lvl5pPr marL="1489075" indent="-173038" algn="l" rtl="0" eaLnBrk="1" fontAlgn="base" hangingPunct="1">
        <a:spcBef>
          <a:spcPct val="0"/>
        </a:spcBef>
        <a:spcAft>
          <a:spcPct val="0"/>
        </a:spcAft>
        <a:buChar char="»"/>
        <a:defRPr sz="1600">
          <a:solidFill>
            <a:schemeClr val="tx1"/>
          </a:solidFill>
          <a:latin typeface="+mn-lt"/>
        </a:defRPr>
      </a:lvl5pPr>
      <a:lvl6pPr marL="1946275" indent="-173038" algn="l" rtl="0" eaLnBrk="1" fontAlgn="base" hangingPunct="1">
        <a:spcBef>
          <a:spcPct val="0"/>
        </a:spcBef>
        <a:spcAft>
          <a:spcPct val="0"/>
        </a:spcAft>
        <a:buChar char="»"/>
        <a:defRPr sz="1600">
          <a:solidFill>
            <a:schemeClr val="tx1"/>
          </a:solidFill>
          <a:latin typeface="+mn-lt"/>
        </a:defRPr>
      </a:lvl6pPr>
      <a:lvl7pPr marL="2403475" indent="-173038" algn="l" rtl="0" eaLnBrk="1" fontAlgn="base" hangingPunct="1">
        <a:spcBef>
          <a:spcPct val="0"/>
        </a:spcBef>
        <a:spcAft>
          <a:spcPct val="0"/>
        </a:spcAft>
        <a:buChar char="»"/>
        <a:defRPr sz="1600">
          <a:solidFill>
            <a:schemeClr val="tx1"/>
          </a:solidFill>
          <a:latin typeface="+mn-lt"/>
        </a:defRPr>
      </a:lvl7pPr>
      <a:lvl8pPr marL="2860675" indent="-173038" algn="l" rtl="0" eaLnBrk="1" fontAlgn="base" hangingPunct="1">
        <a:spcBef>
          <a:spcPct val="0"/>
        </a:spcBef>
        <a:spcAft>
          <a:spcPct val="0"/>
        </a:spcAft>
        <a:buChar char="»"/>
        <a:defRPr sz="1600">
          <a:solidFill>
            <a:schemeClr val="tx1"/>
          </a:solidFill>
          <a:latin typeface="+mn-lt"/>
        </a:defRPr>
      </a:lvl8pPr>
      <a:lvl9pPr marL="3317875" indent="-173038" algn="l" rtl="0" eaLnBrk="1" fontAlgn="base" hangingPunct="1">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9"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
        <p:nvSpPr>
          <p:cNvPr id="2051" name="Rectangle 18"/>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19"/>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6409" name="Rectangle 25"/>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smtClean="0"/>
            </a:lvl1pPr>
          </a:lstStyle>
          <a:p>
            <a:pPr>
              <a:defRPr/>
            </a:pPr>
            <a:fld id="{2B3F85F7-6717-4ED5-B59B-0611DE8D00DD}" type="slidenum">
              <a:rPr lang="en-US"/>
              <a:pPr>
                <a:defRPr/>
              </a:pPr>
              <a:t>‹#›</a:t>
            </a:fld>
            <a:endParaRPr lang="en-US"/>
          </a:p>
        </p:txBody>
      </p:sp>
      <p:sp>
        <p:nvSpPr>
          <p:cNvPr id="16410" name="Rectangle 26"/>
          <p:cNvSpPr>
            <a:spLocks noChangeArrowheads="1"/>
          </p:cNvSpPr>
          <p:nvPr/>
        </p:nvSpPr>
        <p:spPr bwMode="auto">
          <a:xfrm>
            <a:off x="338138" y="6330950"/>
            <a:ext cx="8462962" cy="461963"/>
          </a:xfrm>
          <a:prstGeom prst="rect">
            <a:avLst/>
          </a:prstGeom>
          <a:noFill/>
          <a:ln w="9525">
            <a:solidFill>
              <a:schemeClr val="tx1"/>
            </a:solidFill>
            <a:miter lim="800000"/>
            <a:headEnd/>
            <a:tailEnd/>
          </a:ln>
          <a:effectLst/>
        </p:spPr>
        <p:txBody>
          <a:bodyPr wrap="none" anchor="ctr"/>
          <a:lstStyle/>
          <a:p>
            <a:pPr>
              <a:defRPr/>
            </a:pPr>
            <a:endParaRPr lang="en-US"/>
          </a:p>
        </p:txBody>
      </p:sp>
    </p:spTree>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tx1"/>
          </a:solidFill>
          <a:latin typeface="+mj-lt"/>
          <a:ea typeface="+mj-ea"/>
          <a:cs typeface="+mj-cs"/>
        </a:defRPr>
      </a:lvl1pPr>
      <a:lvl2pPr algn="l" rtl="0" eaLnBrk="0" fontAlgn="base" hangingPunct="0">
        <a:lnSpc>
          <a:spcPct val="85000"/>
        </a:lnSpc>
        <a:spcBef>
          <a:spcPct val="0"/>
        </a:spcBef>
        <a:spcAft>
          <a:spcPct val="0"/>
        </a:spcAft>
        <a:defRPr sz="4000" b="1">
          <a:solidFill>
            <a:schemeClr val="tx1"/>
          </a:solidFill>
          <a:latin typeface="Arial" charset="0"/>
        </a:defRPr>
      </a:lvl2pPr>
      <a:lvl3pPr algn="l" rtl="0" eaLnBrk="0" fontAlgn="base" hangingPunct="0">
        <a:lnSpc>
          <a:spcPct val="85000"/>
        </a:lnSpc>
        <a:spcBef>
          <a:spcPct val="0"/>
        </a:spcBef>
        <a:spcAft>
          <a:spcPct val="0"/>
        </a:spcAft>
        <a:defRPr sz="4000" b="1">
          <a:solidFill>
            <a:schemeClr val="tx1"/>
          </a:solidFill>
          <a:latin typeface="Arial" charset="0"/>
        </a:defRPr>
      </a:lvl3pPr>
      <a:lvl4pPr algn="l" rtl="0" eaLnBrk="0" fontAlgn="base" hangingPunct="0">
        <a:lnSpc>
          <a:spcPct val="85000"/>
        </a:lnSpc>
        <a:spcBef>
          <a:spcPct val="0"/>
        </a:spcBef>
        <a:spcAft>
          <a:spcPct val="0"/>
        </a:spcAft>
        <a:defRPr sz="4000" b="1">
          <a:solidFill>
            <a:schemeClr val="tx1"/>
          </a:solidFill>
          <a:latin typeface="Arial" charset="0"/>
        </a:defRPr>
      </a:lvl4pPr>
      <a:lvl5pPr algn="l" rtl="0" eaLnBrk="0" fontAlgn="base" hangingPunct="0">
        <a:lnSpc>
          <a:spcPct val="85000"/>
        </a:lnSpc>
        <a:spcBef>
          <a:spcPct val="0"/>
        </a:spcBef>
        <a:spcAft>
          <a:spcPct val="0"/>
        </a:spcAft>
        <a:defRPr sz="4000" b="1">
          <a:solidFill>
            <a:schemeClr val="tx1"/>
          </a:solidFill>
          <a:latin typeface="Arial" charset="0"/>
        </a:defRPr>
      </a:lvl5pPr>
      <a:lvl6pPr marL="457200" algn="l" rtl="0" fontAlgn="base">
        <a:lnSpc>
          <a:spcPct val="85000"/>
        </a:lnSpc>
        <a:spcBef>
          <a:spcPct val="0"/>
        </a:spcBef>
        <a:spcAft>
          <a:spcPct val="0"/>
        </a:spcAft>
        <a:defRPr sz="4000" b="1">
          <a:solidFill>
            <a:schemeClr val="tx1"/>
          </a:solidFill>
          <a:latin typeface="Arial" charset="0"/>
        </a:defRPr>
      </a:lvl6pPr>
      <a:lvl7pPr marL="914400" algn="l" rtl="0" fontAlgn="base">
        <a:lnSpc>
          <a:spcPct val="85000"/>
        </a:lnSpc>
        <a:spcBef>
          <a:spcPct val="0"/>
        </a:spcBef>
        <a:spcAft>
          <a:spcPct val="0"/>
        </a:spcAft>
        <a:defRPr sz="4000" b="1">
          <a:solidFill>
            <a:schemeClr val="tx1"/>
          </a:solidFill>
          <a:latin typeface="Arial" charset="0"/>
        </a:defRPr>
      </a:lvl7pPr>
      <a:lvl8pPr marL="1371600" algn="l" rtl="0" fontAlgn="base">
        <a:lnSpc>
          <a:spcPct val="85000"/>
        </a:lnSpc>
        <a:spcBef>
          <a:spcPct val="0"/>
        </a:spcBef>
        <a:spcAft>
          <a:spcPct val="0"/>
        </a:spcAft>
        <a:defRPr sz="4000" b="1">
          <a:solidFill>
            <a:schemeClr val="tx1"/>
          </a:solidFill>
          <a:latin typeface="Arial" charset="0"/>
        </a:defRPr>
      </a:lvl8pPr>
      <a:lvl9pPr marL="1828800" algn="l" rtl="0" fontAlgn="base">
        <a:lnSpc>
          <a:spcPct val="85000"/>
        </a:lnSpc>
        <a:spcBef>
          <a:spcPct val="0"/>
        </a:spcBef>
        <a:spcAft>
          <a:spcPct val="0"/>
        </a:spcAft>
        <a:defRPr sz="4000" b="1">
          <a:solidFill>
            <a:schemeClr val="tx1"/>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1"/>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4"/>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68624" name="Rectangle 16"/>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smtClean="0"/>
            </a:lvl1pPr>
          </a:lstStyle>
          <a:p>
            <a:pPr>
              <a:defRPr/>
            </a:pPr>
            <a:fld id="{EFC6AE73-CA66-4D9A-ABD2-3163620C3168}" type="slidenum">
              <a:rPr lang="en-US"/>
              <a:pPr>
                <a:defRPr/>
              </a:pPr>
              <a:t>‹#›</a:t>
            </a:fld>
            <a:endParaRPr lang="en-US"/>
          </a:p>
        </p:txBody>
      </p:sp>
      <p:sp>
        <p:nvSpPr>
          <p:cNvPr id="68625" name="Rectangle 17"/>
          <p:cNvSpPr>
            <a:spLocks noChangeArrowheads="1"/>
          </p:cNvSpPr>
          <p:nvPr/>
        </p:nvSpPr>
        <p:spPr bwMode="auto">
          <a:xfrm>
            <a:off x="338138" y="6330950"/>
            <a:ext cx="8462962" cy="461963"/>
          </a:xfrm>
          <a:prstGeom prst="rect">
            <a:avLst/>
          </a:prstGeom>
          <a:noFill/>
          <a:ln w="9525">
            <a:solidFill>
              <a:schemeClr val="tx2"/>
            </a:solidFill>
            <a:miter lim="800000"/>
            <a:headEnd/>
            <a:tailEnd/>
          </a:ln>
          <a:effectLst/>
        </p:spPr>
        <p:txBody>
          <a:bodyPr wrap="none" anchor="ctr"/>
          <a:lstStyle/>
          <a:p>
            <a:pPr>
              <a:defRPr/>
            </a:pPr>
            <a:endParaRPr lang="en-US"/>
          </a:p>
        </p:txBody>
      </p:sp>
      <p:pic>
        <p:nvPicPr>
          <p:cNvPr id="3078" name="Picture 19"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tx1"/>
          </a:solidFill>
          <a:latin typeface="+mj-lt"/>
          <a:ea typeface="+mj-ea"/>
          <a:cs typeface="+mj-cs"/>
        </a:defRPr>
      </a:lvl1pPr>
      <a:lvl2pPr algn="l" rtl="0" eaLnBrk="0" fontAlgn="base" hangingPunct="0">
        <a:lnSpc>
          <a:spcPct val="85000"/>
        </a:lnSpc>
        <a:spcBef>
          <a:spcPct val="0"/>
        </a:spcBef>
        <a:spcAft>
          <a:spcPct val="0"/>
        </a:spcAft>
        <a:defRPr sz="4000" b="1">
          <a:solidFill>
            <a:schemeClr val="tx1"/>
          </a:solidFill>
          <a:latin typeface="Arial" charset="0"/>
        </a:defRPr>
      </a:lvl2pPr>
      <a:lvl3pPr algn="l" rtl="0" eaLnBrk="0" fontAlgn="base" hangingPunct="0">
        <a:lnSpc>
          <a:spcPct val="85000"/>
        </a:lnSpc>
        <a:spcBef>
          <a:spcPct val="0"/>
        </a:spcBef>
        <a:spcAft>
          <a:spcPct val="0"/>
        </a:spcAft>
        <a:defRPr sz="4000" b="1">
          <a:solidFill>
            <a:schemeClr val="tx1"/>
          </a:solidFill>
          <a:latin typeface="Arial" charset="0"/>
        </a:defRPr>
      </a:lvl3pPr>
      <a:lvl4pPr algn="l" rtl="0" eaLnBrk="0" fontAlgn="base" hangingPunct="0">
        <a:lnSpc>
          <a:spcPct val="85000"/>
        </a:lnSpc>
        <a:spcBef>
          <a:spcPct val="0"/>
        </a:spcBef>
        <a:spcAft>
          <a:spcPct val="0"/>
        </a:spcAft>
        <a:defRPr sz="4000" b="1">
          <a:solidFill>
            <a:schemeClr val="tx1"/>
          </a:solidFill>
          <a:latin typeface="Arial" charset="0"/>
        </a:defRPr>
      </a:lvl4pPr>
      <a:lvl5pPr algn="l" rtl="0" eaLnBrk="0" fontAlgn="base" hangingPunct="0">
        <a:lnSpc>
          <a:spcPct val="85000"/>
        </a:lnSpc>
        <a:spcBef>
          <a:spcPct val="0"/>
        </a:spcBef>
        <a:spcAft>
          <a:spcPct val="0"/>
        </a:spcAft>
        <a:defRPr sz="4000" b="1">
          <a:solidFill>
            <a:schemeClr val="tx1"/>
          </a:solidFill>
          <a:latin typeface="Arial" charset="0"/>
        </a:defRPr>
      </a:lvl5pPr>
      <a:lvl6pPr marL="457200" algn="l" rtl="0" fontAlgn="base">
        <a:lnSpc>
          <a:spcPct val="85000"/>
        </a:lnSpc>
        <a:spcBef>
          <a:spcPct val="0"/>
        </a:spcBef>
        <a:spcAft>
          <a:spcPct val="0"/>
        </a:spcAft>
        <a:defRPr sz="4000" b="1">
          <a:solidFill>
            <a:schemeClr val="tx1"/>
          </a:solidFill>
          <a:latin typeface="Arial" charset="0"/>
        </a:defRPr>
      </a:lvl6pPr>
      <a:lvl7pPr marL="914400" algn="l" rtl="0" fontAlgn="base">
        <a:lnSpc>
          <a:spcPct val="85000"/>
        </a:lnSpc>
        <a:spcBef>
          <a:spcPct val="0"/>
        </a:spcBef>
        <a:spcAft>
          <a:spcPct val="0"/>
        </a:spcAft>
        <a:defRPr sz="4000" b="1">
          <a:solidFill>
            <a:schemeClr val="tx1"/>
          </a:solidFill>
          <a:latin typeface="Arial" charset="0"/>
        </a:defRPr>
      </a:lvl7pPr>
      <a:lvl8pPr marL="1371600" algn="l" rtl="0" fontAlgn="base">
        <a:lnSpc>
          <a:spcPct val="85000"/>
        </a:lnSpc>
        <a:spcBef>
          <a:spcPct val="0"/>
        </a:spcBef>
        <a:spcAft>
          <a:spcPct val="0"/>
        </a:spcAft>
        <a:defRPr sz="4000" b="1">
          <a:solidFill>
            <a:schemeClr val="tx1"/>
          </a:solidFill>
          <a:latin typeface="Arial" charset="0"/>
        </a:defRPr>
      </a:lvl8pPr>
      <a:lvl9pPr marL="1828800" algn="l" rtl="0" fontAlgn="base">
        <a:lnSpc>
          <a:spcPct val="85000"/>
        </a:lnSpc>
        <a:spcBef>
          <a:spcPct val="0"/>
        </a:spcBef>
        <a:spcAft>
          <a:spcPct val="0"/>
        </a:spcAft>
        <a:defRPr sz="4000" b="1">
          <a:solidFill>
            <a:schemeClr val="tx1"/>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1"/>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000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42900" y="1943100"/>
            <a:ext cx="8458200" cy="1485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342900" y="3657600"/>
            <a:ext cx="8458200" cy="16002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17766" name="Rectangle 6"/>
          <p:cNvSpPr>
            <a:spLocks noGrp="1" noChangeArrowheads="1"/>
          </p:cNvSpPr>
          <p:nvPr>
            <p:ph type="sldNum" sz="quarter" idx="4"/>
          </p:nvPr>
        </p:nvSpPr>
        <p:spPr bwMode="auto">
          <a:xfrm>
            <a:off x="6642100" y="6038850"/>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smtClean="0"/>
            </a:lvl1pPr>
          </a:lstStyle>
          <a:p>
            <a:pPr>
              <a:defRPr/>
            </a:pPr>
            <a:fld id="{76AE1B65-8F99-445B-BBA7-0C55A973AEFB}" type="slidenum">
              <a:rPr lang="en-US"/>
              <a:pPr>
                <a:defRPr/>
              </a:pPr>
              <a:t>‹#›</a:t>
            </a:fld>
            <a:endParaRPr lang="en-US"/>
          </a:p>
        </p:txBody>
      </p:sp>
      <p:sp>
        <p:nvSpPr>
          <p:cNvPr id="117767" name="Rectangle 7"/>
          <p:cNvSpPr>
            <a:spLocks noChangeArrowheads="1"/>
          </p:cNvSpPr>
          <p:nvPr/>
        </p:nvSpPr>
        <p:spPr bwMode="auto">
          <a:xfrm>
            <a:off x="338138" y="6330950"/>
            <a:ext cx="8462962" cy="461963"/>
          </a:xfrm>
          <a:prstGeom prst="rect">
            <a:avLst/>
          </a:prstGeom>
          <a:noFill/>
          <a:ln w="9525">
            <a:solidFill>
              <a:schemeClr val="tx2"/>
            </a:solidFill>
            <a:miter lim="800000"/>
            <a:headEnd/>
            <a:tailEnd/>
          </a:ln>
          <a:effectLst/>
        </p:spPr>
        <p:txBody>
          <a:bodyPr wrap="none" anchor="ctr"/>
          <a:lstStyle/>
          <a:p>
            <a:pPr>
              <a:defRPr/>
            </a:pPr>
            <a:endParaRPr lang="en-US"/>
          </a:p>
        </p:txBody>
      </p:sp>
      <p:pic>
        <p:nvPicPr>
          <p:cNvPr id="4102" name="Picture 8" descr="1c_revBlack_rgb_powerpoint"/>
          <p:cNvPicPr>
            <a:picLocks noChangeAspect="1" noChangeArrowheads="1"/>
          </p:cNvPicPr>
          <p:nvPr/>
        </p:nvPicPr>
        <p:blipFill>
          <a:blip r:embed="rId13" cstate="print"/>
          <a:srcRect/>
          <a:stretch>
            <a:fillRect/>
          </a:stretch>
        </p:blipFill>
        <p:spPr bwMode="auto">
          <a:xfrm>
            <a:off x="6638925" y="6427788"/>
            <a:ext cx="1119188" cy="2619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4000" b="1">
          <a:solidFill>
            <a:schemeClr val="folHlink"/>
          </a:solidFill>
          <a:latin typeface="+mj-lt"/>
          <a:ea typeface="+mj-ea"/>
          <a:cs typeface="+mj-cs"/>
        </a:defRPr>
      </a:lvl1pPr>
      <a:lvl2pPr algn="l" rtl="0" eaLnBrk="0" fontAlgn="base" hangingPunct="0">
        <a:lnSpc>
          <a:spcPct val="85000"/>
        </a:lnSpc>
        <a:spcBef>
          <a:spcPct val="0"/>
        </a:spcBef>
        <a:spcAft>
          <a:spcPct val="0"/>
        </a:spcAft>
        <a:defRPr sz="4000" b="1">
          <a:solidFill>
            <a:schemeClr val="folHlink"/>
          </a:solidFill>
          <a:latin typeface="Arial" charset="0"/>
        </a:defRPr>
      </a:lvl2pPr>
      <a:lvl3pPr algn="l" rtl="0" eaLnBrk="0" fontAlgn="base" hangingPunct="0">
        <a:lnSpc>
          <a:spcPct val="85000"/>
        </a:lnSpc>
        <a:spcBef>
          <a:spcPct val="0"/>
        </a:spcBef>
        <a:spcAft>
          <a:spcPct val="0"/>
        </a:spcAft>
        <a:defRPr sz="4000" b="1">
          <a:solidFill>
            <a:schemeClr val="folHlink"/>
          </a:solidFill>
          <a:latin typeface="Arial" charset="0"/>
        </a:defRPr>
      </a:lvl3pPr>
      <a:lvl4pPr algn="l" rtl="0" eaLnBrk="0" fontAlgn="base" hangingPunct="0">
        <a:lnSpc>
          <a:spcPct val="85000"/>
        </a:lnSpc>
        <a:spcBef>
          <a:spcPct val="0"/>
        </a:spcBef>
        <a:spcAft>
          <a:spcPct val="0"/>
        </a:spcAft>
        <a:defRPr sz="4000" b="1">
          <a:solidFill>
            <a:schemeClr val="folHlink"/>
          </a:solidFill>
          <a:latin typeface="Arial" charset="0"/>
        </a:defRPr>
      </a:lvl4pPr>
      <a:lvl5pPr algn="l" rtl="0" eaLnBrk="0" fontAlgn="base" hangingPunct="0">
        <a:lnSpc>
          <a:spcPct val="85000"/>
        </a:lnSpc>
        <a:spcBef>
          <a:spcPct val="0"/>
        </a:spcBef>
        <a:spcAft>
          <a:spcPct val="0"/>
        </a:spcAft>
        <a:defRPr sz="4000" b="1">
          <a:solidFill>
            <a:schemeClr val="folHlink"/>
          </a:solidFill>
          <a:latin typeface="Arial" charset="0"/>
        </a:defRPr>
      </a:lvl5pPr>
      <a:lvl6pPr marL="457200" algn="l" rtl="0" fontAlgn="base">
        <a:lnSpc>
          <a:spcPct val="85000"/>
        </a:lnSpc>
        <a:spcBef>
          <a:spcPct val="0"/>
        </a:spcBef>
        <a:spcAft>
          <a:spcPct val="0"/>
        </a:spcAft>
        <a:defRPr sz="4000" b="1">
          <a:solidFill>
            <a:schemeClr val="folHlink"/>
          </a:solidFill>
          <a:latin typeface="Arial" charset="0"/>
        </a:defRPr>
      </a:lvl6pPr>
      <a:lvl7pPr marL="914400" algn="l" rtl="0" fontAlgn="base">
        <a:lnSpc>
          <a:spcPct val="85000"/>
        </a:lnSpc>
        <a:spcBef>
          <a:spcPct val="0"/>
        </a:spcBef>
        <a:spcAft>
          <a:spcPct val="0"/>
        </a:spcAft>
        <a:defRPr sz="4000" b="1">
          <a:solidFill>
            <a:schemeClr val="folHlink"/>
          </a:solidFill>
          <a:latin typeface="Arial" charset="0"/>
        </a:defRPr>
      </a:lvl7pPr>
      <a:lvl8pPr marL="1371600" algn="l" rtl="0" fontAlgn="base">
        <a:lnSpc>
          <a:spcPct val="85000"/>
        </a:lnSpc>
        <a:spcBef>
          <a:spcPct val="0"/>
        </a:spcBef>
        <a:spcAft>
          <a:spcPct val="0"/>
        </a:spcAft>
        <a:defRPr sz="4000" b="1">
          <a:solidFill>
            <a:schemeClr val="folHlink"/>
          </a:solidFill>
          <a:latin typeface="Arial" charset="0"/>
        </a:defRPr>
      </a:lvl8pPr>
      <a:lvl9pPr marL="1828800" algn="l" rtl="0" fontAlgn="base">
        <a:lnSpc>
          <a:spcPct val="85000"/>
        </a:lnSpc>
        <a:spcBef>
          <a:spcPct val="0"/>
        </a:spcBef>
        <a:spcAft>
          <a:spcPct val="0"/>
        </a:spcAft>
        <a:defRPr sz="4000" b="1">
          <a:solidFill>
            <a:schemeClr val="folHlink"/>
          </a:solidFill>
          <a:latin typeface="Arial" charset="0"/>
        </a:defRPr>
      </a:lvl9pPr>
    </p:titleStyle>
    <p:bodyStyle>
      <a:lvl1pPr marL="342900" indent="-342900" algn="l" rtl="0" eaLnBrk="0" fontAlgn="base" hangingPunct="0">
        <a:lnSpc>
          <a:spcPct val="85000"/>
        </a:lnSpc>
        <a:spcBef>
          <a:spcPct val="60000"/>
        </a:spcBef>
        <a:spcAft>
          <a:spcPct val="0"/>
        </a:spcAft>
        <a:defRPr sz="2000" b="1">
          <a:solidFill>
            <a:schemeClr val="tx2"/>
          </a:solidFill>
          <a:latin typeface="+mn-lt"/>
          <a:ea typeface="+mn-ea"/>
          <a:cs typeface="+mn-cs"/>
        </a:defRPr>
      </a:lvl1pPr>
      <a:lvl2pPr marL="341313" indent="115888" algn="l" rtl="0" eaLnBrk="0" fontAlgn="base" hangingPunct="0">
        <a:spcBef>
          <a:spcPct val="20000"/>
        </a:spcBef>
        <a:spcAft>
          <a:spcPct val="0"/>
        </a:spcAft>
        <a:buChar char="–"/>
        <a:defRPr sz="2400">
          <a:solidFill>
            <a:schemeClr val="bg1"/>
          </a:solidFill>
          <a:latin typeface="+mn-lt"/>
        </a:defRPr>
      </a:lvl2pPr>
      <a:lvl3pPr marL="688975" indent="225425" algn="l" rtl="0" eaLnBrk="0" fontAlgn="base" hangingPunct="0">
        <a:spcBef>
          <a:spcPct val="20000"/>
        </a:spcBef>
        <a:spcAft>
          <a:spcPct val="0"/>
        </a:spcAft>
        <a:buChar char="•"/>
        <a:defRPr sz="2000">
          <a:solidFill>
            <a:schemeClr val="bg1"/>
          </a:solidFill>
          <a:latin typeface="+mn-lt"/>
        </a:defRPr>
      </a:lvl3pPr>
      <a:lvl4pPr marL="968375" indent="403225" algn="l" rtl="0" eaLnBrk="0" fontAlgn="base" hangingPunct="0">
        <a:spcBef>
          <a:spcPct val="20000"/>
        </a:spcBef>
        <a:spcAft>
          <a:spcPct val="0"/>
        </a:spcAft>
        <a:buChar char="–"/>
        <a:defRPr sz="2000">
          <a:solidFill>
            <a:schemeClr val="bg1"/>
          </a:solidFill>
          <a:latin typeface="+mn-lt"/>
        </a:defRPr>
      </a:lvl4pPr>
      <a:lvl5pPr marL="1316038" indent="512763" algn="l" rtl="0" eaLnBrk="0" fontAlgn="base" hangingPunct="0">
        <a:spcBef>
          <a:spcPct val="20000"/>
        </a:spcBef>
        <a:spcAft>
          <a:spcPct val="0"/>
        </a:spcAft>
        <a:buChar char="»"/>
        <a:defRPr sz="2000">
          <a:solidFill>
            <a:schemeClr val="bg1"/>
          </a:solidFill>
          <a:latin typeface="+mn-lt"/>
        </a:defRPr>
      </a:lvl5pPr>
      <a:lvl6pPr marL="1773238" algn="l" rtl="0" fontAlgn="base">
        <a:spcBef>
          <a:spcPct val="20000"/>
        </a:spcBef>
        <a:spcAft>
          <a:spcPct val="0"/>
        </a:spcAft>
        <a:buChar char="»"/>
        <a:defRPr sz="2000">
          <a:solidFill>
            <a:schemeClr val="bg1"/>
          </a:solidFill>
          <a:latin typeface="+mn-lt"/>
        </a:defRPr>
      </a:lvl6pPr>
      <a:lvl7pPr marL="2230438" algn="l" rtl="0" fontAlgn="base">
        <a:spcBef>
          <a:spcPct val="20000"/>
        </a:spcBef>
        <a:spcAft>
          <a:spcPct val="0"/>
        </a:spcAft>
        <a:buChar char="»"/>
        <a:defRPr sz="2000">
          <a:solidFill>
            <a:schemeClr val="bg1"/>
          </a:solidFill>
          <a:latin typeface="+mn-lt"/>
        </a:defRPr>
      </a:lvl7pPr>
      <a:lvl8pPr marL="2687638" algn="l" rtl="0" fontAlgn="base">
        <a:spcBef>
          <a:spcPct val="20000"/>
        </a:spcBef>
        <a:spcAft>
          <a:spcPct val="0"/>
        </a:spcAft>
        <a:buChar char="»"/>
        <a:defRPr sz="2000">
          <a:solidFill>
            <a:schemeClr val="bg1"/>
          </a:solidFill>
          <a:latin typeface="+mn-lt"/>
        </a:defRPr>
      </a:lvl8pPr>
      <a:lvl9pPr marL="3144838"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ctrTitle"/>
          </p:nvPr>
        </p:nvSpPr>
        <p:spPr/>
        <p:txBody>
          <a:bodyPr/>
          <a:lstStyle/>
          <a:p>
            <a:pPr eaLnBrk="1" hangingPunct="1">
              <a:lnSpc>
                <a:spcPct val="100000"/>
              </a:lnSpc>
              <a:spcBef>
                <a:spcPct val="100000"/>
              </a:spcBef>
              <a:spcAft>
                <a:spcPct val="100000"/>
              </a:spcAft>
            </a:pPr>
            <a:r>
              <a:rPr lang="en-US" dirty="0" smtClean="0"/>
              <a:t>High-Speed Serial Link Layout Recommendations –</a:t>
            </a:r>
            <a:endParaRPr lang="en-US" sz="1000" dirty="0" smtClean="0"/>
          </a:p>
        </p:txBody>
      </p:sp>
      <p:sp>
        <p:nvSpPr>
          <p:cNvPr id="4" name="Subtitle 3"/>
          <p:cNvSpPr>
            <a:spLocks noGrp="1"/>
          </p:cNvSpPr>
          <p:nvPr>
            <p:ph type="subTitle" idx="1"/>
          </p:nvPr>
        </p:nvSpPr>
        <p:spPr/>
        <p:txBody>
          <a:bodyPr/>
          <a:lstStyle/>
          <a:p>
            <a:r>
              <a:rPr lang="en-US" dirty="0" smtClean="0"/>
              <a:t>For high-speed JESD ADCs and DACs</a:t>
            </a:r>
            <a:endParaRPr lang="en-US" dirty="0"/>
          </a:p>
        </p:txBody>
      </p:sp>
      <p:sp>
        <p:nvSpPr>
          <p:cNvPr id="6146" name="Rectangle 24"/>
          <p:cNvSpPr>
            <a:spLocks noGrp="1" noChangeArrowheads="1"/>
          </p:cNvSpPr>
          <p:nvPr>
            <p:ph type="sldNum" sz="quarter" idx="10"/>
          </p:nvPr>
        </p:nvSpPr>
        <p:spPr>
          <a:noFill/>
        </p:spPr>
        <p:txBody>
          <a:bodyPr/>
          <a:lstStyle/>
          <a:p>
            <a:fld id="{0E4993D4-4367-46F4-9778-C80DBD170966}"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1676400"/>
            <a:ext cx="8382000" cy="28194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err="1" smtClean="0"/>
              <a:t>Vias</a:t>
            </a:r>
            <a:r>
              <a:rPr lang="en-US" dirty="0" smtClean="0"/>
              <a:t> in the Signal Path</a:t>
            </a:r>
            <a:endParaRPr lang="en-US" dirty="0"/>
          </a:p>
        </p:txBody>
      </p:sp>
      <p:sp>
        <p:nvSpPr>
          <p:cNvPr id="3" name="Content Placeholder 2"/>
          <p:cNvSpPr>
            <a:spLocks noGrp="1"/>
          </p:cNvSpPr>
          <p:nvPr>
            <p:ph idx="1"/>
          </p:nvPr>
        </p:nvSpPr>
        <p:spPr>
          <a:xfrm>
            <a:off x="333375" y="869950"/>
            <a:ext cx="8467725" cy="4692650"/>
          </a:xfrm>
        </p:spPr>
        <p:txBody>
          <a:bodyPr/>
          <a:lstStyle/>
          <a:p>
            <a:r>
              <a:rPr lang="en-US" dirty="0" smtClean="0"/>
              <a:t>A via will present an impedance discontinuity resulting in reflections and a degradation of the signal.</a:t>
            </a:r>
          </a:p>
          <a:p>
            <a:r>
              <a:rPr lang="en-US" dirty="0" smtClean="0"/>
              <a:t>Recommendations:</a:t>
            </a:r>
          </a:p>
          <a:p>
            <a:pPr lvl="1"/>
            <a:r>
              <a:rPr lang="en-US" dirty="0" smtClean="0"/>
              <a:t>If </a:t>
            </a:r>
            <a:r>
              <a:rPr lang="en-US" dirty="0" err="1" smtClean="0"/>
              <a:t>vias</a:t>
            </a:r>
            <a:r>
              <a:rPr lang="en-US" dirty="0" smtClean="0"/>
              <a:t> are used, keep the via delay short compared to the rise time of the signal to minimize reflections.</a:t>
            </a:r>
          </a:p>
          <a:p>
            <a:pPr lvl="1"/>
            <a:r>
              <a:rPr lang="en-US" dirty="0" err="1" smtClean="0"/>
              <a:t>Vias</a:t>
            </a:r>
            <a:r>
              <a:rPr lang="en-US" dirty="0" smtClean="0"/>
              <a:t> can be compensated by adding ground </a:t>
            </a:r>
            <a:r>
              <a:rPr lang="en-US" dirty="0" err="1" smtClean="0"/>
              <a:t>vias</a:t>
            </a:r>
            <a:r>
              <a:rPr lang="en-US" dirty="0" smtClean="0"/>
              <a:t> close by for the return current.</a:t>
            </a:r>
          </a:p>
          <a:p>
            <a:pPr lvl="1"/>
            <a:r>
              <a:rPr lang="en-US" dirty="0" smtClean="0"/>
              <a:t>Avoid stubs from </a:t>
            </a:r>
            <a:r>
              <a:rPr lang="en-US" dirty="0" err="1" smtClean="0"/>
              <a:t>vias</a:t>
            </a:r>
            <a:r>
              <a:rPr lang="en-US" dirty="0" smtClean="0"/>
              <a:t> to inner layers by having them back drilled. Alternatively, blind </a:t>
            </a:r>
            <a:r>
              <a:rPr lang="en-US" dirty="0" err="1" smtClean="0"/>
              <a:t>vias</a:t>
            </a:r>
            <a:r>
              <a:rPr lang="en-US" dirty="0" smtClean="0"/>
              <a:t> are a better choice to eliminate stubs.</a:t>
            </a:r>
          </a:p>
          <a:p>
            <a:pPr lvl="1"/>
            <a:r>
              <a:rPr lang="en-US" dirty="0" smtClean="0"/>
              <a:t>Simulate the signal path with the </a:t>
            </a:r>
            <a:r>
              <a:rPr lang="en-US" dirty="0" err="1" smtClean="0"/>
              <a:t>vias</a:t>
            </a:r>
            <a:r>
              <a:rPr lang="en-US" dirty="0" smtClean="0"/>
              <a:t> to determine signal integrity before manufacturing the board.</a:t>
            </a:r>
          </a:p>
          <a:p>
            <a:endParaRPr lang="en-US" dirty="0"/>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10</a:t>
            </a:fld>
            <a:endParaRPr lang="en-US"/>
          </a:p>
        </p:txBody>
      </p:sp>
      <p:pic>
        <p:nvPicPr>
          <p:cNvPr id="64518" name="Picture 6"/>
          <p:cNvPicPr>
            <a:picLocks noChangeAspect="1" noChangeArrowheads="1"/>
          </p:cNvPicPr>
          <p:nvPr/>
        </p:nvPicPr>
        <p:blipFill>
          <a:blip r:embed="rId2" cstate="print"/>
          <a:srcRect/>
          <a:stretch>
            <a:fillRect/>
          </a:stretch>
        </p:blipFill>
        <p:spPr bwMode="auto">
          <a:xfrm>
            <a:off x="457200" y="4572000"/>
            <a:ext cx="5191125" cy="1744218"/>
          </a:xfrm>
          <a:prstGeom prst="rect">
            <a:avLst/>
          </a:prstGeom>
          <a:noFill/>
          <a:ln w="9525">
            <a:noFill/>
            <a:miter lim="800000"/>
            <a:headEnd/>
            <a:tailEnd/>
          </a:ln>
          <a:effectLst/>
        </p:spPr>
      </p:pic>
      <p:pic>
        <p:nvPicPr>
          <p:cNvPr id="60418" name="Picture 2"/>
          <p:cNvPicPr>
            <a:picLocks noChangeAspect="1" noChangeArrowheads="1"/>
          </p:cNvPicPr>
          <p:nvPr/>
        </p:nvPicPr>
        <p:blipFill>
          <a:blip r:embed="rId3" cstate="print"/>
          <a:srcRect/>
          <a:stretch>
            <a:fillRect/>
          </a:stretch>
        </p:blipFill>
        <p:spPr bwMode="auto">
          <a:xfrm>
            <a:off x="6324600" y="4724399"/>
            <a:ext cx="1958774" cy="1600201"/>
          </a:xfrm>
          <a:prstGeom prst="rect">
            <a:avLst/>
          </a:prstGeom>
          <a:noFill/>
          <a:ln w="9525">
            <a:noFill/>
            <a:miter lim="800000"/>
            <a:headEnd/>
            <a:tailEnd/>
          </a:ln>
          <a:effectLst/>
        </p:spPr>
      </p:pic>
      <p:sp>
        <p:nvSpPr>
          <p:cNvPr id="13" name="Freeform 12"/>
          <p:cNvSpPr/>
          <p:nvPr/>
        </p:nvSpPr>
        <p:spPr>
          <a:xfrm>
            <a:off x="7979569" y="3000375"/>
            <a:ext cx="1012032" cy="2257425"/>
          </a:xfrm>
          <a:custGeom>
            <a:avLst/>
            <a:gdLst>
              <a:gd name="connsiteX0" fmla="*/ 78581 w 884634"/>
              <a:gd name="connsiteY0" fmla="*/ 0 h 2143125"/>
              <a:gd name="connsiteX1" fmla="*/ 871537 w 884634"/>
              <a:gd name="connsiteY1" fmla="*/ 1407319 h 2143125"/>
              <a:gd name="connsiteX2" fmla="*/ 0 w 884634"/>
              <a:gd name="connsiteY2" fmla="*/ 2143125 h 2143125"/>
            </a:gdLst>
            <a:ahLst/>
            <a:cxnLst>
              <a:cxn ang="0">
                <a:pos x="connsiteX0" y="connsiteY0"/>
              </a:cxn>
              <a:cxn ang="0">
                <a:pos x="connsiteX1" y="connsiteY1"/>
              </a:cxn>
              <a:cxn ang="0">
                <a:pos x="connsiteX2" y="connsiteY2"/>
              </a:cxn>
            </a:cxnLst>
            <a:rect l="l" t="t" r="r" b="b"/>
            <a:pathLst>
              <a:path w="884634" h="2143125">
                <a:moveTo>
                  <a:pt x="78581" y="0"/>
                </a:moveTo>
                <a:cubicBezTo>
                  <a:pt x="481607" y="525066"/>
                  <a:pt x="884634" y="1050132"/>
                  <a:pt x="871537" y="1407319"/>
                </a:cubicBezTo>
                <a:cubicBezTo>
                  <a:pt x="858440" y="1764506"/>
                  <a:pt x="429220" y="1953815"/>
                  <a:pt x="0" y="2143125"/>
                </a:cubicBezTo>
              </a:path>
            </a:pathLst>
          </a:custGeom>
          <a:ln w="22225">
            <a:solidFill>
              <a:schemeClr val="tx2"/>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Box 13"/>
          <p:cNvSpPr txBox="1"/>
          <p:nvPr/>
        </p:nvSpPr>
        <p:spPr>
          <a:xfrm>
            <a:off x="5638800" y="4572000"/>
            <a:ext cx="3276600" cy="215444"/>
          </a:xfrm>
          <a:prstGeom prst="rect">
            <a:avLst/>
          </a:prstGeom>
          <a:noFill/>
        </p:spPr>
        <p:txBody>
          <a:bodyPr wrap="square" rtlCol="0">
            <a:spAutoFit/>
          </a:bodyPr>
          <a:lstStyle/>
          <a:p>
            <a:r>
              <a:rPr lang="en-US" sz="800" dirty="0" smtClean="0"/>
              <a:t>Source: High Speed Mezzanine Card (HSMC) Specification  (</a:t>
            </a:r>
            <a:r>
              <a:rPr lang="en-US" sz="800" dirty="0" err="1" smtClean="0"/>
              <a:t>Altera</a:t>
            </a:r>
            <a:r>
              <a:rPr lang="en-US" sz="800" dirty="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4800" y="1143000"/>
            <a:ext cx="8382000" cy="25908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In-Pad </a:t>
            </a:r>
            <a:r>
              <a:rPr lang="en-US" dirty="0" err="1" smtClean="0"/>
              <a:t>Vias</a:t>
            </a:r>
            <a:r>
              <a:rPr lang="en-US" dirty="0" smtClean="0"/>
              <a:t> for BGA Package</a:t>
            </a:r>
            <a:endParaRPr lang="en-US" dirty="0"/>
          </a:p>
        </p:txBody>
      </p:sp>
      <p:sp>
        <p:nvSpPr>
          <p:cNvPr id="3" name="Content Placeholder 2"/>
          <p:cNvSpPr>
            <a:spLocks noGrp="1"/>
          </p:cNvSpPr>
          <p:nvPr>
            <p:ph idx="1"/>
          </p:nvPr>
        </p:nvSpPr>
        <p:spPr/>
        <p:txBody>
          <a:bodyPr/>
          <a:lstStyle/>
          <a:p>
            <a:r>
              <a:rPr lang="en-US" dirty="0" smtClean="0"/>
              <a:t>Recommendations:</a:t>
            </a:r>
          </a:p>
          <a:p>
            <a:pPr lvl="1"/>
            <a:r>
              <a:rPr lang="en-US" dirty="0" smtClean="0"/>
              <a:t>If In-Pad </a:t>
            </a:r>
            <a:r>
              <a:rPr lang="en-US" dirty="0" err="1" smtClean="0"/>
              <a:t>vias</a:t>
            </a:r>
            <a:r>
              <a:rPr lang="en-US" dirty="0" smtClean="0"/>
              <a:t> are used with a BGA package and the high-speed serial link signal is coming from an inner layer, follow the recommendations from the previous slide.</a:t>
            </a:r>
          </a:p>
          <a:p>
            <a:pPr lvl="1"/>
            <a:r>
              <a:rPr lang="en-US" dirty="0" smtClean="0"/>
              <a:t>If the signal is routed to the ball of the package without going through a via, remove the via from these pins.</a:t>
            </a:r>
          </a:p>
          <a:p>
            <a:pPr lvl="1"/>
            <a:r>
              <a:rPr lang="en-US" dirty="0" smtClean="0"/>
              <a:t>In pad </a:t>
            </a:r>
            <a:r>
              <a:rPr lang="en-US" dirty="0" err="1" smtClean="0"/>
              <a:t>vias</a:t>
            </a:r>
            <a:r>
              <a:rPr lang="en-US" dirty="0" smtClean="0"/>
              <a:t> on low speed signals and ground and power are fine and will help to dissipate device heat.</a:t>
            </a:r>
            <a:endParaRPr lang="en-US" dirty="0"/>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11</a:t>
            </a:fld>
            <a:endParaRPr lang="en-US"/>
          </a:p>
        </p:txBody>
      </p:sp>
      <p:pic>
        <p:nvPicPr>
          <p:cNvPr id="57346" name="Picture 2"/>
          <p:cNvPicPr>
            <a:picLocks noChangeAspect="1" noChangeArrowheads="1"/>
          </p:cNvPicPr>
          <p:nvPr/>
        </p:nvPicPr>
        <p:blipFill>
          <a:blip r:embed="rId2" cstate="print"/>
          <a:srcRect/>
          <a:stretch>
            <a:fillRect/>
          </a:stretch>
        </p:blipFill>
        <p:spPr bwMode="auto">
          <a:xfrm>
            <a:off x="1524000" y="3886200"/>
            <a:ext cx="5953125" cy="243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676400"/>
            <a:ext cx="8610600" cy="22860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Component Pads in the Signal Path</a:t>
            </a:r>
            <a:endParaRPr lang="en-US" dirty="0"/>
          </a:p>
        </p:txBody>
      </p:sp>
      <p:sp>
        <p:nvSpPr>
          <p:cNvPr id="3" name="Content Placeholder 2"/>
          <p:cNvSpPr>
            <a:spLocks noGrp="1"/>
          </p:cNvSpPr>
          <p:nvPr>
            <p:ph idx="1"/>
          </p:nvPr>
        </p:nvSpPr>
        <p:spPr/>
        <p:txBody>
          <a:bodyPr/>
          <a:lstStyle/>
          <a:p>
            <a:r>
              <a:rPr lang="en-US" dirty="0" smtClean="0"/>
              <a:t>Pads will add capacitance and therefore an impedance mismatch</a:t>
            </a:r>
          </a:p>
          <a:p>
            <a:r>
              <a:rPr lang="en-US" dirty="0" smtClean="0"/>
              <a:t>Recommendations:</a:t>
            </a:r>
          </a:p>
          <a:p>
            <a:pPr lvl="1"/>
            <a:r>
              <a:rPr lang="en-US" dirty="0" smtClean="0"/>
              <a:t>Generally, the only need for components in the signal path is DC blocking capacitors. Try to avoid other components for gigabit connections.</a:t>
            </a:r>
          </a:p>
          <a:p>
            <a:pPr lvl="1"/>
            <a:r>
              <a:rPr lang="en-US" dirty="0" smtClean="0"/>
              <a:t>For gigabit connections, use 0201 components when possible, including the DC blocking capacitors. A value of 0.1 </a:t>
            </a:r>
            <a:r>
              <a:rPr lang="en-US" dirty="0" err="1" smtClean="0"/>
              <a:t>uF</a:t>
            </a:r>
            <a:r>
              <a:rPr lang="en-US" dirty="0" smtClean="0"/>
              <a:t> is recommended.</a:t>
            </a:r>
          </a:p>
          <a:p>
            <a:pPr lvl="1"/>
            <a:r>
              <a:rPr lang="en-US" dirty="0" smtClean="0"/>
              <a:t>Excess capacitance can be limited by clearing the ground plane underneath the component. Use SI simulation to determine the required amount.</a:t>
            </a:r>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12</a:t>
            </a:fld>
            <a:endParaRPr lang="en-US"/>
          </a:p>
        </p:txBody>
      </p:sp>
      <p:sp>
        <p:nvSpPr>
          <p:cNvPr id="8" name="TextBox 7"/>
          <p:cNvSpPr txBox="1"/>
          <p:nvPr/>
        </p:nvSpPr>
        <p:spPr>
          <a:xfrm>
            <a:off x="1295400" y="5562600"/>
            <a:ext cx="2702718" cy="523220"/>
          </a:xfrm>
          <a:prstGeom prst="rect">
            <a:avLst/>
          </a:prstGeom>
          <a:noFill/>
        </p:spPr>
        <p:txBody>
          <a:bodyPr wrap="square" rtlCol="0">
            <a:spAutoFit/>
          </a:bodyPr>
          <a:lstStyle/>
          <a:p>
            <a:pPr algn="ctr"/>
            <a:r>
              <a:rPr lang="en-US" sz="1400" dirty="0" smtClean="0"/>
              <a:t>Cap with cleared GND plane and </a:t>
            </a:r>
            <a:r>
              <a:rPr lang="en-US" sz="1400" dirty="0" err="1" smtClean="0"/>
              <a:t>vias</a:t>
            </a:r>
            <a:endParaRPr lang="en-US" sz="1400" dirty="0"/>
          </a:p>
        </p:txBody>
      </p:sp>
      <p:pic>
        <p:nvPicPr>
          <p:cNvPr id="59397" name="Picture 5"/>
          <p:cNvPicPr>
            <a:picLocks noChangeAspect="1" noChangeArrowheads="1"/>
          </p:cNvPicPr>
          <p:nvPr/>
        </p:nvPicPr>
        <p:blipFill>
          <a:blip r:embed="rId2" cstate="print"/>
          <a:srcRect/>
          <a:stretch>
            <a:fillRect/>
          </a:stretch>
        </p:blipFill>
        <p:spPr bwMode="auto">
          <a:xfrm>
            <a:off x="5105400" y="4114800"/>
            <a:ext cx="2476500" cy="1552575"/>
          </a:xfrm>
          <a:prstGeom prst="rect">
            <a:avLst/>
          </a:prstGeom>
          <a:noFill/>
          <a:ln w="9525">
            <a:noFill/>
            <a:miter lim="800000"/>
            <a:headEnd/>
            <a:tailEnd/>
          </a:ln>
          <a:effectLst/>
        </p:spPr>
      </p:pic>
      <p:sp>
        <p:nvSpPr>
          <p:cNvPr id="12" name="TextBox 11"/>
          <p:cNvSpPr txBox="1"/>
          <p:nvPr/>
        </p:nvSpPr>
        <p:spPr>
          <a:xfrm>
            <a:off x="4800600" y="5638800"/>
            <a:ext cx="3083718" cy="523220"/>
          </a:xfrm>
          <a:prstGeom prst="rect">
            <a:avLst/>
          </a:prstGeom>
          <a:noFill/>
        </p:spPr>
        <p:txBody>
          <a:bodyPr wrap="square" rtlCol="0">
            <a:spAutoFit/>
          </a:bodyPr>
          <a:lstStyle/>
          <a:p>
            <a:pPr algn="ctr"/>
            <a:r>
              <a:rPr lang="en-US" sz="1400" dirty="0" smtClean="0"/>
              <a:t>Differential DC blocking caps with cleared GND plane and </a:t>
            </a:r>
            <a:r>
              <a:rPr lang="en-US" sz="1400" dirty="0" err="1" smtClean="0"/>
              <a:t>vias</a:t>
            </a:r>
            <a:endParaRPr lang="en-US" sz="1400" dirty="0"/>
          </a:p>
        </p:txBody>
      </p:sp>
      <p:pic>
        <p:nvPicPr>
          <p:cNvPr id="59399" name="Picture 7"/>
          <p:cNvPicPr>
            <a:picLocks noChangeAspect="1" noChangeArrowheads="1"/>
          </p:cNvPicPr>
          <p:nvPr/>
        </p:nvPicPr>
        <p:blipFill>
          <a:blip r:embed="rId3" cstate="print"/>
          <a:srcRect/>
          <a:stretch>
            <a:fillRect/>
          </a:stretch>
        </p:blipFill>
        <p:spPr bwMode="auto">
          <a:xfrm>
            <a:off x="1371600" y="4114800"/>
            <a:ext cx="2543175" cy="1400175"/>
          </a:xfrm>
          <a:prstGeom prst="rect">
            <a:avLst/>
          </a:prstGeom>
          <a:noFill/>
          <a:ln w="9525">
            <a:noFill/>
            <a:miter lim="800000"/>
            <a:headEnd/>
            <a:tailEnd/>
          </a:ln>
          <a:effectLst/>
        </p:spPr>
      </p:pic>
      <p:sp>
        <p:nvSpPr>
          <p:cNvPr id="14" name="TextBox 13"/>
          <p:cNvSpPr txBox="1"/>
          <p:nvPr/>
        </p:nvSpPr>
        <p:spPr>
          <a:xfrm>
            <a:off x="4724400" y="6096000"/>
            <a:ext cx="3276600" cy="215444"/>
          </a:xfrm>
          <a:prstGeom prst="rect">
            <a:avLst/>
          </a:prstGeom>
          <a:noFill/>
        </p:spPr>
        <p:txBody>
          <a:bodyPr wrap="square" rtlCol="0">
            <a:spAutoFit/>
          </a:bodyPr>
          <a:lstStyle/>
          <a:p>
            <a:r>
              <a:rPr lang="en-US" sz="800" dirty="0" smtClean="0"/>
              <a:t>Source: High Speed Mezzanine Card (HSMC) Specification  (</a:t>
            </a:r>
            <a:r>
              <a:rPr lang="en-US" sz="800" dirty="0" err="1" smtClean="0"/>
              <a:t>Altera</a:t>
            </a:r>
            <a:r>
              <a:rPr lang="en-US" sz="800" dirty="0" smtClean="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143000"/>
            <a:ext cx="8610600" cy="35052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Reference Planes</a:t>
            </a:r>
            <a:endParaRPr lang="en-US" dirty="0"/>
          </a:p>
        </p:txBody>
      </p:sp>
      <p:sp>
        <p:nvSpPr>
          <p:cNvPr id="3" name="Content Placeholder 2"/>
          <p:cNvSpPr>
            <a:spLocks noGrp="1"/>
          </p:cNvSpPr>
          <p:nvPr>
            <p:ph idx="1"/>
          </p:nvPr>
        </p:nvSpPr>
        <p:spPr/>
        <p:txBody>
          <a:bodyPr/>
          <a:lstStyle/>
          <a:p>
            <a:r>
              <a:rPr lang="en-US" dirty="0" smtClean="0"/>
              <a:t>Recommendations:</a:t>
            </a:r>
          </a:p>
          <a:p>
            <a:pPr lvl="1"/>
            <a:r>
              <a:rPr lang="en-US" dirty="0" smtClean="0"/>
              <a:t>Use a single ground plane as the signal reference.</a:t>
            </a:r>
          </a:p>
          <a:p>
            <a:pPr lvl="1"/>
            <a:r>
              <a:rPr lang="en-US" dirty="0" smtClean="0"/>
              <a:t>Do not put splits in the reference plane underneath the signals. The return current for high-speed signals will follow the trace on the reference plane. A split will require the return current to travel around the split.</a:t>
            </a:r>
          </a:p>
          <a:p>
            <a:pPr lvl="1"/>
            <a:r>
              <a:rPr lang="en-US" dirty="0" smtClean="0"/>
              <a:t>Keep analog signals separate from digital signals, however a single ground plane is fine. During routing, split the ground plane at the DAC or ADC into analog and digital planes and route the signal traces in their respective domains. After routing, recombine the two ground planes into one.</a:t>
            </a:r>
          </a:p>
          <a:p>
            <a:pPr lvl="1"/>
            <a:r>
              <a:rPr lang="en-US" dirty="0" smtClean="0"/>
              <a:t>If using a </a:t>
            </a:r>
            <a:r>
              <a:rPr lang="en-US" dirty="0" err="1" smtClean="0"/>
              <a:t>stripline</a:t>
            </a:r>
            <a:r>
              <a:rPr lang="en-US" dirty="0" smtClean="0"/>
              <a:t> trace, place reference planes on both the top and bottom of the trace and do not put splits into either of them.</a:t>
            </a:r>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31775" y="142875"/>
            <a:ext cx="8656586" cy="814388"/>
          </a:xfrm>
        </p:spPr>
        <p:txBody>
          <a:bodyPr/>
          <a:lstStyle/>
          <a:p>
            <a:r>
              <a:rPr lang="en-US" dirty="0" smtClean="0"/>
              <a:t>PCB Recommendations (Reference Planes) </a:t>
            </a:r>
          </a:p>
        </p:txBody>
      </p:sp>
      <p:sp>
        <p:nvSpPr>
          <p:cNvPr id="11267" name="Rectangle 3"/>
          <p:cNvSpPr>
            <a:spLocks noGrp="1" noChangeArrowheads="1"/>
          </p:cNvSpPr>
          <p:nvPr>
            <p:ph idx="1"/>
          </p:nvPr>
        </p:nvSpPr>
        <p:spPr>
          <a:xfrm>
            <a:off x="333375" y="875071"/>
            <a:ext cx="6549206" cy="5119329"/>
          </a:xfrm>
        </p:spPr>
        <p:txBody>
          <a:bodyPr/>
          <a:lstStyle/>
          <a:p>
            <a:r>
              <a:rPr lang="en-US" dirty="0" smtClean="0"/>
              <a:t>Use a ground planes as the signal reference on adjacent layers</a:t>
            </a:r>
          </a:p>
          <a:p>
            <a:r>
              <a:rPr lang="en-US" dirty="0" smtClean="0"/>
              <a:t>Avoid splits in the reference plane underneath signals when possible</a:t>
            </a:r>
          </a:p>
          <a:p>
            <a:pPr lvl="1"/>
            <a:r>
              <a:rPr lang="en-US" dirty="0" smtClean="0"/>
              <a:t>Return current for high-speed signals follows trace on the reference plane</a:t>
            </a:r>
          </a:p>
          <a:p>
            <a:pPr lvl="1"/>
            <a:r>
              <a:rPr lang="en-US" dirty="0" smtClean="0"/>
              <a:t>Splits require the return current to travel around, increasing loop inductance, coupling, and interference</a:t>
            </a:r>
          </a:p>
          <a:p>
            <a:r>
              <a:rPr lang="en-US" dirty="0" smtClean="0"/>
              <a:t>When reference plane splits under differential signals are necessary:</a:t>
            </a:r>
          </a:p>
          <a:p>
            <a:pPr lvl="1"/>
            <a:r>
              <a:rPr lang="en-US" dirty="0" smtClean="0"/>
              <a:t>Minimize split width </a:t>
            </a:r>
          </a:p>
          <a:p>
            <a:pPr lvl="1"/>
            <a:r>
              <a:rPr lang="en-US" dirty="0" smtClean="0"/>
              <a:t>Ensure tight coupling of differential pair</a:t>
            </a:r>
          </a:p>
          <a:p>
            <a:pPr lvl="1"/>
            <a:r>
              <a:rPr lang="en-US" dirty="0" smtClean="0"/>
              <a:t>Jump split at 90</a:t>
            </a:r>
            <a:r>
              <a:rPr lang="en-US" dirty="0" smtClean="0">
                <a:sym typeface="Symbol"/>
              </a:rPr>
              <a:t></a:t>
            </a:r>
            <a:endParaRPr lang="en-US" dirty="0" smtClean="0"/>
          </a:p>
          <a:p>
            <a:pPr lvl="1"/>
            <a:r>
              <a:rPr lang="en-US" dirty="0" smtClean="0"/>
              <a:t>Good GND via stitching along channel</a:t>
            </a:r>
          </a:p>
          <a:p>
            <a:pPr lvl="1"/>
            <a:r>
              <a:rPr lang="en-US" dirty="0" smtClean="0"/>
              <a:t>Avoid jumping split in vicinity of other noisy signals</a:t>
            </a:r>
          </a:p>
        </p:txBody>
      </p:sp>
      <p:sp>
        <p:nvSpPr>
          <p:cNvPr id="11268" name="Slide Number Placeholder 3"/>
          <p:cNvSpPr>
            <a:spLocks noGrp="1"/>
          </p:cNvSpPr>
          <p:nvPr>
            <p:ph type="sldNum" sz="quarter" idx="10"/>
          </p:nvPr>
        </p:nvSpPr>
        <p:spPr>
          <a:noFill/>
        </p:spPr>
        <p:txBody>
          <a:bodyPr/>
          <a:lstStyle/>
          <a:p>
            <a:fld id="{3025B758-EFFD-4F2C-B107-22C05611C04C}" type="slidenum">
              <a:rPr lang="en-US"/>
              <a:pPr/>
              <a:t>14</a:t>
            </a:fld>
            <a:endParaRPr lang="en-US"/>
          </a:p>
        </p:txBody>
      </p:sp>
      <p:cxnSp>
        <p:nvCxnSpPr>
          <p:cNvPr id="14" name="Straight Arrow Connector 13"/>
          <p:cNvCxnSpPr/>
          <p:nvPr/>
        </p:nvCxnSpPr>
        <p:spPr>
          <a:xfrm flipV="1">
            <a:off x="7360846" y="5329993"/>
            <a:ext cx="0" cy="177006"/>
          </a:xfrm>
          <a:prstGeom prst="straightConnector1">
            <a:avLst/>
          </a:prstGeom>
          <a:ln>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pic>
        <p:nvPicPr>
          <p:cNvPr id="10242" name="Picture 2"/>
          <p:cNvPicPr>
            <a:picLocks noChangeAspect="1" noChangeArrowheads="1"/>
          </p:cNvPicPr>
          <p:nvPr/>
        </p:nvPicPr>
        <p:blipFill>
          <a:blip r:embed="rId2" cstate="print"/>
          <a:srcRect/>
          <a:stretch>
            <a:fillRect/>
          </a:stretch>
        </p:blipFill>
        <p:spPr bwMode="auto">
          <a:xfrm>
            <a:off x="6896407" y="1705899"/>
            <a:ext cx="2076450" cy="4114800"/>
          </a:xfrm>
          <a:prstGeom prst="rect">
            <a:avLst/>
          </a:prstGeom>
          <a:noFill/>
          <a:ln w="9525">
            <a:noFill/>
            <a:miter lim="800000"/>
            <a:headEnd/>
            <a:tailEnd/>
          </a:ln>
        </p:spPr>
      </p:pic>
    </p:spTree>
    <p:extLst>
      <p:ext uri="{BB962C8B-B14F-4D97-AF65-F5344CB8AC3E}">
        <p14:creationId xmlns:p14="http://schemas.microsoft.com/office/powerpoint/2010/main" val="3153449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32267"/>
            <a:ext cx="8305800" cy="6019800"/>
          </a:xfrm>
        </p:spPr>
        <p:txBody>
          <a:bodyPr rtlCol="0">
            <a:normAutofit fontScale="40000" lnSpcReduction="20000"/>
          </a:bodyPr>
          <a:lstStyle/>
          <a:p>
            <a:pPr marL="0" indent="0" algn="just">
              <a:buNone/>
              <a:defRPr/>
            </a:pPr>
            <a:endParaRPr lang="en-US" sz="2000" b="1" dirty="0" smtClean="0">
              <a:solidFill>
                <a:schemeClr val="tx2"/>
              </a:solidFill>
            </a:endParaRPr>
          </a:p>
          <a:p>
            <a:pPr algn="just">
              <a:buFont typeface="Wingdings" pitchFamily="2" charset="2"/>
              <a:buChar char="q"/>
              <a:defRPr/>
            </a:pPr>
            <a:r>
              <a:rPr lang="en-US" sz="2900" b="1" dirty="0" smtClean="0">
                <a:solidFill>
                  <a:schemeClr val="tx2"/>
                </a:solidFill>
              </a:rPr>
              <a:t>Board material</a:t>
            </a:r>
          </a:p>
          <a:p>
            <a:pPr marL="0" indent="0" algn="just">
              <a:buNone/>
              <a:defRPr/>
            </a:pPr>
            <a:endParaRPr lang="en-US" sz="1400" dirty="0"/>
          </a:p>
          <a:p>
            <a:pPr algn="just">
              <a:defRPr/>
            </a:pPr>
            <a:r>
              <a:rPr lang="en-US" sz="3000" dirty="0" smtClean="0"/>
              <a:t>When designing for signal speeds above 3Gbps, special PCB materials with a </a:t>
            </a:r>
            <a:r>
              <a:rPr lang="en-US" sz="3000" dirty="0" err="1" smtClean="0"/>
              <a:t>Df</a:t>
            </a:r>
            <a:r>
              <a:rPr lang="en-US" sz="3000" dirty="0" smtClean="0"/>
              <a:t> (loss factor) of .004 or less should be used.</a:t>
            </a:r>
          </a:p>
          <a:p>
            <a:pPr lvl="1" algn="just">
              <a:defRPr/>
            </a:pPr>
            <a:r>
              <a:rPr lang="en-US" sz="3000" dirty="0" err="1" smtClean="0"/>
              <a:t>Megtron</a:t>
            </a:r>
            <a:r>
              <a:rPr lang="en-US" sz="3000" dirty="0" smtClean="0"/>
              <a:t> 6</a:t>
            </a:r>
          </a:p>
          <a:p>
            <a:pPr lvl="1" algn="just">
              <a:defRPr/>
            </a:pPr>
            <a:r>
              <a:rPr lang="en-US" sz="3000" dirty="0" smtClean="0"/>
              <a:t>Rogers </a:t>
            </a:r>
          </a:p>
          <a:p>
            <a:pPr algn="just">
              <a:buNone/>
              <a:defRPr/>
            </a:pPr>
            <a:endParaRPr lang="en-US" sz="3000" dirty="0" smtClean="0"/>
          </a:p>
          <a:p>
            <a:pPr algn="just">
              <a:defRPr/>
            </a:pPr>
            <a:r>
              <a:rPr lang="en-US" sz="3000" dirty="0" smtClean="0"/>
              <a:t>Mix high speed material with standard material to save on cost</a:t>
            </a:r>
          </a:p>
          <a:p>
            <a:pPr lvl="1" algn="just">
              <a:defRPr/>
            </a:pPr>
            <a:r>
              <a:rPr lang="en-US" sz="3000" dirty="0" smtClean="0"/>
              <a:t>Route High Speed </a:t>
            </a:r>
            <a:r>
              <a:rPr lang="en-US" sz="3000" dirty="0" err="1" smtClean="0"/>
              <a:t>Serdes</a:t>
            </a:r>
            <a:r>
              <a:rPr lang="en-US" sz="3000" dirty="0" smtClean="0"/>
              <a:t> traces with special PCB material </a:t>
            </a:r>
          </a:p>
          <a:p>
            <a:pPr lvl="1" algn="just">
              <a:defRPr/>
            </a:pPr>
            <a:r>
              <a:rPr lang="en-US" sz="3000" dirty="0" smtClean="0"/>
              <a:t>Remaining traces routed on 370HR</a:t>
            </a:r>
          </a:p>
          <a:p>
            <a:pPr lvl="1" algn="just">
              <a:buNone/>
              <a:defRPr/>
            </a:pPr>
            <a:endParaRPr lang="en-US" sz="3000" dirty="0"/>
          </a:p>
          <a:p>
            <a:pPr algn="just">
              <a:defRPr/>
            </a:pPr>
            <a:r>
              <a:rPr lang="en-US" sz="3000" dirty="0" smtClean="0"/>
              <a:t>Board shop has reported that 370HR can be used up to 10GHz with very short traces (1-3 inches)</a:t>
            </a:r>
          </a:p>
          <a:p>
            <a:pPr lvl="1" algn="just">
              <a:defRPr/>
            </a:pPr>
            <a:r>
              <a:rPr lang="en-US" sz="3000" dirty="0" smtClean="0"/>
              <a:t>Suggest running signal integrity simulation before attempting this</a:t>
            </a:r>
          </a:p>
          <a:p>
            <a:pPr lvl="1" algn="just">
              <a:buNone/>
              <a:defRPr/>
            </a:pPr>
            <a:endParaRPr lang="en-US" sz="3000" dirty="0" smtClean="0"/>
          </a:p>
          <a:p>
            <a:pPr algn="just">
              <a:defRPr/>
            </a:pPr>
            <a:r>
              <a:rPr lang="en-US" sz="3000" dirty="0" smtClean="0"/>
              <a:t>Rev D of ADS42JBx9EVM constructed with 370HR only and operates @ 3.125GHz lane rate</a:t>
            </a:r>
          </a:p>
          <a:p>
            <a:pPr algn="just">
              <a:defRPr/>
            </a:pPr>
            <a:endParaRPr lang="en-US" sz="3000" dirty="0" smtClean="0"/>
          </a:p>
          <a:p>
            <a:pPr algn="just">
              <a:defRPr/>
            </a:pPr>
            <a:r>
              <a:rPr lang="en-US" sz="3000" dirty="0" smtClean="0"/>
              <a:t>For allowable skew between lanes, it depends on the device programming used.</a:t>
            </a:r>
          </a:p>
          <a:p>
            <a:pPr algn="just">
              <a:defRPr/>
            </a:pPr>
            <a:endParaRPr lang="en-US" sz="3000" dirty="0" smtClean="0"/>
          </a:p>
          <a:p>
            <a:pPr algn="just">
              <a:defRPr/>
            </a:pPr>
            <a:r>
              <a:rPr lang="en-US" sz="3000" dirty="0" smtClean="0"/>
              <a:t>DAC38J84 RBD length can be programmed up to 32 octets which allows up to 32*10 UI intervals</a:t>
            </a:r>
          </a:p>
          <a:p>
            <a:pPr algn="just">
              <a:defRPr/>
            </a:pPr>
            <a:endParaRPr lang="en-US" sz="3000" dirty="0" smtClean="0"/>
          </a:p>
          <a:p>
            <a:pPr algn="just">
              <a:defRPr/>
            </a:pPr>
            <a:r>
              <a:rPr lang="en-US" sz="3000" dirty="0" smtClean="0"/>
              <a:t>An example test bench setup uses RBD=20, K=20, LMF=841, S=1, HD=1 which allows nearly 200 UI </a:t>
            </a:r>
          </a:p>
          <a:p>
            <a:pPr algn="just">
              <a:defRPr/>
            </a:pPr>
            <a:endParaRPr lang="en-US" sz="3000" dirty="0" smtClean="0"/>
          </a:p>
          <a:p>
            <a:pPr algn="just">
              <a:defRPr/>
            </a:pPr>
            <a:r>
              <a:rPr lang="en-US" sz="3000" dirty="0" smtClean="0"/>
              <a:t> At 10Gbps, UI is 100pS and 200 UI = 20nS.  </a:t>
            </a:r>
          </a:p>
          <a:p>
            <a:pPr algn="just">
              <a:defRPr/>
            </a:pPr>
            <a:endParaRPr lang="en-US" sz="3000" dirty="0" smtClean="0"/>
          </a:p>
          <a:p>
            <a:pPr algn="just">
              <a:defRPr/>
            </a:pPr>
            <a:r>
              <a:rPr lang="en-US" sz="3000" dirty="0" smtClean="0"/>
              <a:t>With signal delay ~ 154ps/in, this would equal 129 inches! (But deterministic delay would be very large as well) </a:t>
            </a:r>
          </a:p>
          <a:p>
            <a:pPr algn="just">
              <a:defRPr/>
            </a:pPr>
            <a:endParaRPr lang="en-US" sz="1500" dirty="0" smtClean="0"/>
          </a:p>
          <a:p>
            <a:pPr lvl="1" algn="just">
              <a:buNone/>
              <a:defRPr/>
            </a:pPr>
            <a:endParaRPr lang="en-US" sz="1400" dirty="0" smtClean="0"/>
          </a:p>
          <a:p>
            <a:pPr lvl="1" algn="just">
              <a:defRPr/>
            </a:pPr>
            <a:endParaRPr lang="en-US" sz="1100" dirty="0" smtClean="0"/>
          </a:p>
          <a:p>
            <a:pPr lvl="1" algn="just">
              <a:defRPr/>
            </a:pPr>
            <a:endParaRPr lang="en-US" sz="1100" dirty="0" smtClean="0"/>
          </a:p>
          <a:p>
            <a:pPr>
              <a:buNone/>
            </a:pPr>
            <a:endParaRPr lang="en-US" sz="1400" dirty="0" smtClean="0"/>
          </a:p>
          <a:p>
            <a:pPr algn="just">
              <a:defRPr/>
            </a:pPr>
            <a:endParaRPr lang="en-US" sz="900" dirty="0"/>
          </a:p>
          <a:p>
            <a:pPr algn="just" eaLnBrk="1" fontAlgn="auto" hangingPunct="1">
              <a:spcAft>
                <a:spcPts val="0"/>
              </a:spcAft>
              <a:buFont typeface="Arial" pitchFamily="34" charset="0"/>
              <a:buChar char="•"/>
              <a:defRPr/>
            </a:pPr>
            <a:endParaRPr lang="en-US" sz="800" dirty="0"/>
          </a:p>
          <a:p>
            <a:pPr algn="just" eaLnBrk="1" fontAlgn="auto" hangingPunct="1">
              <a:spcAft>
                <a:spcPts val="0"/>
              </a:spcAft>
              <a:buFont typeface="Arial" pitchFamily="34" charset="0"/>
              <a:buChar char="•"/>
              <a:defRPr/>
            </a:pPr>
            <a:endParaRPr lang="en-US" sz="1600" dirty="0" smtClean="0"/>
          </a:p>
          <a:p>
            <a:pPr algn="just" eaLnBrk="1" fontAlgn="auto" hangingPunct="1">
              <a:spcAft>
                <a:spcPts val="0"/>
              </a:spcAft>
              <a:buFont typeface="Wingdings" pitchFamily="2" charset="2"/>
              <a:buChar char="q"/>
              <a:defRPr/>
            </a:pPr>
            <a:endParaRPr lang="en-US" sz="3000" dirty="0" smtClean="0"/>
          </a:p>
          <a:p>
            <a:pPr algn="just" eaLnBrk="1" fontAlgn="auto" hangingPunct="1">
              <a:spcAft>
                <a:spcPts val="0"/>
              </a:spcAft>
              <a:buFont typeface="Wingdings" pitchFamily="2" charset="2"/>
              <a:buChar char="q"/>
              <a:defRPr/>
            </a:pPr>
            <a:endParaRPr lang="en-US" sz="3600" dirty="0" smtClean="0"/>
          </a:p>
          <a:p>
            <a:pPr marL="0" indent="0" algn="just" eaLnBrk="1" fontAlgn="auto" hangingPunct="1">
              <a:spcAft>
                <a:spcPts val="0"/>
              </a:spcAft>
              <a:buFont typeface="Arial" pitchFamily="34" charset="0"/>
              <a:buNone/>
              <a:defRPr/>
            </a:pPr>
            <a:endParaRPr lang="en-US" sz="1600" dirty="0" smtClean="0"/>
          </a:p>
        </p:txBody>
      </p:sp>
      <p:pic>
        <p:nvPicPr>
          <p:cNvPr id="35842" name="Picture 2"/>
          <p:cNvPicPr>
            <a:picLocks noChangeAspect="1" noChangeArrowheads="1"/>
          </p:cNvPicPr>
          <p:nvPr/>
        </p:nvPicPr>
        <p:blipFill>
          <a:blip r:embed="rId3" cstate="print"/>
          <a:srcRect/>
          <a:stretch>
            <a:fillRect/>
          </a:stretch>
        </p:blipFill>
        <p:spPr bwMode="auto">
          <a:xfrm>
            <a:off x="0" y="6324600"/>
            <a:ext cx="9144000" cy="533400"/>
          </a:xfrm>
          <a:prstGeom prst="rect">
            <a:avLst/>
          </a:prstGeom>
          <a:noFill/>
          <a:ln w="9525">
            <a:noFill/>
            <a:miter lim="800000"/>
            <a:headEnd/>
            <a:tailEnd/>
          </a:ln>
        </p:spPr>
      </p:pic>
      <p:sp>
        <p:nvSpPr>
          <p:cNvPr id="35843" name="Title 1"/>
          <p:cNvSpPr txBox="1">
            <a:spLocks/>
          </p:cNvSpPr>
          <p:nvPr/>
        </p:nvSpPr>
        <p:spPr bwMode="auto">
          <a:xfrm>
            <a:off x="457200" y="-76200"/>
            <a:ext cx="8229600" cy="1143000"/>
          </a:xfrm>
          <a:prstGeom prst="rect">
            <a:avLst/>
          </a:prstGeom>
          <a:noFill/>
          <a:ln w="9525">
            <a:noFill/>
            <a:miter lim="800000"/>
            <a:headEnd/>
            <a:tailEnd/>
          </a:ln>
        </p:spPr>
        <p:txBody>
          <a:bodyPr anchor="ctr"/>
          <a:lstStyle/>
          <a:p>
            <a:r>
              <a:rPr lang="en-US" sz="3200" dirty="0" smtClean="0">
                <a:latin typeface="Calibri" pitchFamily="34" charset="0"/>
              </a:rPr>
              <a:t>                            PCB Info  </a:t>
            </a:r>
          </a:p>
          <a:p>
            <a:r>
              <a:rPr lang="en-US" sz="3200" dirty="0" smtClean="0">
                <a:latin typeface="Calibri" pitchFamily="34" charset="0"/>
              </a:rPr>
              <a:t>                             </a:t>
            </a:r>
            <a:endParaRPr lang="en-US" sz="3200" dirty="0">
              <a:latin typeface="Calibri" pitchFamily="34" charset="0"/>
            </a:endParaRPr>
          </a:p>
        </p:txBody>
      </p:sp>
    </p:spTree>
    <p:extLst>
      <p:ext uri="{BB962C8B-B14F-4D97-AF65-F5344CB8AC3E}">
        <p14:creationId xmlns:p14="http://schemas.microsoft.com/office/powerpoint/2010/main" val="42039271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31775" y="142875"/>
            <a:ext cx="8656586" cy="814388"/>
          </a:xfrm>
        </p:spPr>
        <p:txBody>
          <a:bodyPr/>
          <a:lstStyle/>
          <a:p>
            <a:r>
              <a:rPr lang="en-US" dirty="0" smtClean="0"/>
              <a:t>PCB Recommendations (Material/Stack-Up) </a:t>
            </a:r>
          </a:p>
        </p:txBody>
      </p:sp>
      <p:sp>
        <p:nvSpPr>
          <p:cNvPr id="11267" name="Rectangle 3"/>
          <p:cNvSpPr>
            <a:spLocks noGrp="1" noChangeArrowheads="1"/>
          </p:cNvSpPr>
          <p:nvPr>
            <p:ph idx="1"/>
          </p:nvPr>
        </p:nvSpPr>
        <p:spPr>
          <a:xfrm>
            <a:off x="333375" y="1022555"/>
            <a:ext cx="5261180" cy="4971845"/>
          </a:xfrm>
        </p:spPr>
        <p:txBody>
          <a:bodyPr/>
          <a:lstStyle/>
          <a:p>
            <a:r>
              <a:rPr lang="en-US" dirty="0" smtClean="0"/>
              <a:t>Serial lane speeds </a:t>
            </a:r>
            <a:r>
              <a:rPr lang="en-US" b="1" dirty="0" smtClean="0"/>
              <a:t>&gt;</a:t>
            </a:r>
            <a:r>
              <a:rPr lang="en-US" dirty="0" smtClean="0"/>
              <a:t> 3 </a:t>
            </a:r>
            <a:r>
              <a:rPr lang="en-US" dirty="0" err="1" smtClean="0"/>
              <a:t>Gb</a:t>
            </a:r>
            <a:r>
              <a:rPr lang="en-US" dirty="0" smtClean="0"/>
              <a:t>/s at length </a:t>
            </a:r>
            <a:r>
              <a:rPr lang="en-US" b="1" dirty="0" smtClean="0"/>
              <a:t>&gt;</a:t>
            </a:r>
            <a:r>
              <a:rPr lang="en-US" dirty="0" smtClean="0"/>
              <a:t> 8” </a:t>
            </a:r>
          </a:p>
          <a:p>
            <a:pPr lvl="1"/>
            <a:r>
              <a:rPr lang="en-US" dirty="0" smtClean="0"/>
              <a:t>Recommend low-loss, good impedance consistency dielectric material </a:t>
            </a:r>
          </a:p>
          <a:p>
            <a:pPr lvl="1"/>
            <a:r>
              <a:rPr lang="en-US" dirty="0" smtClean="0"/>
              <a:t>Rogers-4350, Megtron-6.</a:t>
            </a:r>
          </a:p>
          <a:p>
            <a:pPr lvl="1"/>
            <a:r>
              <a:rPr lang="en-US" dirty="0" smtClean="0"/>
              <a:t>Use premium dielectric only where needed </a:t>
            </a:r>
          </a:p>
          <a:p>
            <a:endParaRPr lang="en-US" dirty="0" smtClean="0"/>
          </a:p>
          <a:p>
            <a:r>
              <a:rPr lang="en-US" dirty="0" smtClean="0"/>
              <a:t>Serial lane speeds </a:t>
            </a:r>
            <a:r>
              <a:rPr lang="en-US" b="1" dirty="0" smtClean="0"/>
              <a:t>&lt;</a:t>
            </a:r>
            <a:r>
              <a:rPr lang="en-US" dirty="0" smtClean="0"/>
              <a:t> 3 </a:t>
            </a:r>
            <a:r>
              <a:rPr lang="en-US" dirty="0" err="1" smtClean="0"/>
              <a:t>Gb</a:t>
            </a:r>
            <a:r>
              <a:rPr lang="en-US" dirty="0" smtClean="0"/>
              <a:t>/s at length </a:t>
            </a:r>
            <a:r>
              <a:rPr lang="en-US" b="1" dirty="0" smtClean="0"/>
              <a:t>&lt;</a:t>
            </a:r>
            <a:r>
              <a:rPr lang="en-US" dirty="0" smtClean="0"/>
              <a:t> 8”</a:t>
            </a:r>
          </a:p>
          <a:p>
            <a:pPr lvl="1"/>
            <a:r>
              <a:rPr lang="en-US" dirty="0" smtClean="0"/>
              <a:t>Recommend low cost materials </a:t>
            </a:r>
          </a:p>
          <a:p>
            <a:pPr lvl="1"/>
            <a:r>
              <a:rPr lang="en-US" dirty="0" smtClean="0"/>
              <a:t>FR4, 370HR</a:t>
            </a:r>
          </a:p>
          <a:p>
            <a:endParaRPr lang="en-US" dirty="0" smtClean="0"/>
          </a:p>
          <a:p>
            <a:r>
              <a:rPr lang="en-US" dirty="0" smtClean="0"/>
              <a:t>Board shop reports that 370HR can be used up to 10 GHz with very short traces (1-3 inches)</a:t>
            </a:r>
          </a:p>
          <a:p>
            <a:pPr>
              <a:buNone/>
            </a:pPr>
            <a:endParaRPr lang="en-US" dirty="0" smtClean="0"/>
          </a:p>
        </p:txBody>
      </p:sp>
      <p:sp>
        <p:nvSpPr>
          <p:cNvPr id="11268" name="Slide Number Placeholder 3"/>
          <p:cNvSpPr>
            <a:spLocks noGrp="1"/>
          </p:cNvSpPr>
          <p:nvPr>
            <p:ph type="sldNum" sz="quarter" idx="10"/>
          </p:nvPr>
        </p:nvSpPr>
        <p:spPr>
          <a:noFill/>
        </p:spPr>
        <p:txBody>
          <a:bodyPr/>
          <a:lstStyle/>
          <a:p>
            <a:fld id="{3025B758-EFFD-4F2C-B107-22C05611C04C}" type="slidenum">
              <a:rPr lang="en-US"/>
              <a:pPr/>
              <a:t>16</a:t>
            </a:fld>
            <a:endParaRPr lang="en-US"/>
          </a:p>
        </p:txBody>
      </p:sp>
      <p:sp>
        <p:nvSpPr>
          <p:cNvPr id="9" name="Rectangle 8"/>
          <p:cNvSpPr/>
          <p:nvPr/>
        </p:nvSpPr>
        <p:spPr>
          <a:xfrm>
            <a:off x="6005022" y="4627773"/>
            <a:ext cx="3019609" cy="369332"/>
          </a:xfrm>
          <a:prstGeom prst="rect">
            <a:avLst/>
          </a:prstGeom>
        </p:spPr>
        <p:txBody>
          <a:bodyPr wrap="none">
            <a:spAutoFit/>
          </a:bodyPr>
          <a:lstStyle/>
          <a:p>
            <a:r>
              <a:rPr lang="en-US" dirty="0" smtClean="0">
                <a:latin typeface="Calibri" pitchFamily="34" charset="0"/>
              </a:rPr>
              <a:t> </a:t>
            </a:r>
            <a:r>
              <a:rPr lang="en-US" dirty="0" err="1" smtClean="0">
                <a:latin typeface="Calibri" pitchFamily="34" charset="0"/>
              </a:rPr>
              <a:t>Megtron</a:t>
            </a:r>
            <a:r>
              <a:rPr lang="en-US" dirty="0" smtClean="0">
                <a:latin typeface="Calibri" pitchFamily="34" charset="0"/>
              </a:rPr>
              <a:t> 6      50        $660     </a:t>
            </a:r>
            <a:endParaRPr lang="en-US" dirty="0"/>
          </a:p>
        </p:txBody>
      </p:sp>
      <p:sp>
        <p:nvSpPr>
          <p:cNvPr id="10" name="Rectangle 9"/>
          <p:cNvSpPr/>
          <p:nvPr/>
        </p:nvSpPr>
        <p:spPr>
          <a:xfrm>
            <a:off x="6014854" y="4903077"/>
            <a:ext cx="2776722" cy="369332"/>
          </a:xfrm>
          <a:prstGeom prst="rect">
            <a:avLst/>
          </a:prstGeom>
        </p:spPr>
        <p:txBody>
          <a:bodyPr wrap="none">
            <a:spAutoFit/>
          </a:bodyPr>
          <a:lstStyle/>
          <a:p>
            <a:r>
              <a:rPr lang="en-US" dirty="0" smtClean="0">
                <a:latin typeface="Calibri" pitchFamily="34" charset="0"/>
              </a:rPr>
              <a:t> 370HR             50        $350 </a:t>
            </a:r>
            <a:endParaRPr lang="en-US" dirty="0"/>
          </a:p>
        </p:txBody>
      </p:sp>
      <p:sp>
        <p:nvSpPr>
          <p:cNvPr id="11" name="Rectangle 10"/>
          <p:cNvSpPr/>
          <p:nvPr/>
        </p:nvSpPr>
        <p:spPr>
          <a:xfrm>
            <a:off x="6027166" y="4239397"/>
            <a:ext cx="3065505" cy="369332"/>
          </a:xfrm>
          <a:prstGeom prst="rect">
            <a:avLst/>
          </a:prstGeom>
          <a:ln>
            <a:solidFill>
              <a:schemeClr val="accent1"/>
            </a:solidFill>
          </a:ln>
        </p:spPr>
        <p:txBody>
          <a:bodyPr wrap="square">
            <a:spAutoFit/>
          </a:bodyPr>
          <a:lstStyle/>
          <a:p>
            <a:r>
              <a:rPr lang="en-US" dirty="0" smtClean="0">
                <a:latin typeface="Calibri" pitchFamily="34" charset="0"/>
              </a:rPr>
              <a:t> </a:t>
            </a:r>
            <a:r>
              <a:rPr lang="en-US" b="1" dirty="0" smtClean="0">
                <a:latin typeface="Calibri" pitchFamily="34" charset="0"/>
              </a:rPr>
              <a:t>Material        QTY    $/board</a:t>
            </a:r>
            <a:endParaRPr lang="en-US" b="1" dirty="0"/>
          </a:p>
        </p:txBody>
      </p:sp>
      <p:cxnSp>
        <p:nvCxnSpPr>
          <p:cNvPr id="14" name="Straight Arrow Connector 13"/>
          <p:cNvCxnSpPr/>
          <p:nvPr/>
        </p:nvCxnSpPr>
        <p:spPr>
          <a:xfrm flipV="1">
            <a:off x="7360846" y="5329993"/>
            <a:ext cx="0" cy="177006"/>
          </a:xfrm>
          <a:prstGeom prst="straightConnector1">
            <a:avLst/>
          </a:prstGeom>
          <a:ln>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pic>
        <p:nvPicPr>
          <p:cNvPr id="6146" name="Picture 2"/>
          <p:cNvPicPr>
            <a:picLocks noChangeAspect="1" noChangeArrowheads="1"/>
          </p:cNvPicPr>
          <p:nvPr/>
        </p:nvPicPr>
        <p:blipFill>
          <a:blip r:embed="rId2" cstate="print"/>
          <a:srcRect/>
          <a:stretch>
            <a:fillRect/>
          </a:stretch>
        </p:blipFill>
        <p:spPr bwMode="auto">
          <a:xfrm>
            <a:off x="5584710" y="917525"/>
            <a:ext cx="3483385" cy="3102548"/>
          </a:xfrm>
          <a:prstGeom prst="rect">
            <a:avLst/>
          </a:prstGeom>
          <a:noFill/>
          <a:ln w="9525">
            <a:noFill/>
            <a:miter lim="800000"/>
            <a:headEnd/>
            <a:tailEnd/>
          </a:ln>
          <a:effectLst/>
        </p:spPr>
      </p:pic>
    </p:spTree>
    <p:extLst>
      <p:ext uri="{BB962C8B-B14F-4D97-AF65-F5344CB8AC3E}">
        <p14:creationId xmlns:p14="http://schemas.microsoft.com/office/powerpoint/2010/main" val="21478351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3" cstate="print"/>
          <a:srcRect/>
          <a:stretch>
            <a:fillRect/>
          </a:stretch>
        </p:blipFill>
        <p:spPr bwMode="auto">
          <a:xfrm>
            <a:off x="0" y="6324600"/>
            <a:ext cx="9144000" cy="533400"/>
          </a:xfrm>
          <a:prstGeom prst="rect">
            <a:avLst/>
          </a:prstGeom>
          <a:noFill/>
          <a:ln w="9525">
            <a:noFill/>
            <a:miter lim="800000"/>
            <a:headEnd/>
            <a:tailEnd/>
          </a:ln>
        </p:spPr>
      </p:pic>
      <p:sp>
        <p:nvSpPr>
          <p:cNvPr id="35843" name="Title 1"/>
          <p:cNvSpPr txBox="1">
            <a:spLocks/>
          </p:cNvSpPr>
          <p:nvPr/>
        </p:nvSpPr>
        <p:spPr bwMode="auto">
          <a:xfrm>
            <a:off x="457200" y="-76200"/>
            <a:ext cx="8229600" cy="1143000"/>
          </a:xfrm>
          <a:prstGeom prst="rect">
            <a:avLst/>
          </a:prstGeom>
          <a:noFill/>
          <a:ln w="9525">
            <a:noFill/>
            <a:miter lim="800000"/>
            <a:headEnd/>
            <a:tailEnd/>
          </a:ln>
        </p:spPr>
        <p:txBody>
          <a:bodyPr anchor="ctr"/>
          <a:lstStyle/>
          <a:p>
            <a:r>
              <a:rPr lang="en-US" sz="3200" dirty="0" smtClean="0">
                <a:latin typeface="Calibri" pitchFamily="34" charset="0"/>
              </a:rPr>
              <a:t>                    PCB High Speed Material   </a:t>
            </a:r>
          </a:p>
          <a:p>
            <a:r>
              <a:rPr lang="en-US" sz="3200" dirty="0" smtClean="0">
                <a:latin typeface="Calibri" pitchFamily="34" charset="0"/>
              </a:rPr>
              <a:t>                             </a:t>
            </a:r>
            <a:endParaRPr lang="en-US" sz="3200" dirty="0">
              <a:latin typeface="Calibri" pitchFamily="34" charset="0"/>
            </a:endParaRPr>
          </a:p>
        </p:txBody>
      </p:sp>
      <p:pic>
        <p:nvPicPr>
          <p:cNvPr id="6" name="Picture 2"/>
          <p:cNvPicPr>
            <a:picLocks noGrp="1" noChangeAspect="1" noChangeArrowheads="1"/>
          </p:cNvPicPr>
          <p:nvPr>
            <p:ph idx="1"/>
          </p:nvPr>
        </p:nvPicPr>
        <p:blipFill>
          <a:blip r:embed="rId4" cstate="print"/>
          <a:srcRect/>
          <a:stretch>
            <a:fillRect/>
          </a:stretch>
        </p:blipFill>
        <p:spPr bwMode="auto">
          <a:xfrm>
            <a:off x="381000" y="1143000"/>
            <a:ext cx="8229600" cy="3167119"/>
          </a:xfrm>
          <a:prstGeom prst="rect">
            <a:avLst/>
          </a:prstGeom>
          <a:noFill/>
          <a:ln w="9525">
            <a:noFill/>
            <a:miter lim="800000"/>
            <a:headEnd/>
            <a:tailEnd/>
          </a:ln>
        </p:spPr>
      </p:pic>
    </p:spTree>
    <p:extLst>
      <p:ext uri="{BB962C8B-B14F-4D97-AF65-F5344CB8AC3E}">
        <p14:creationId xmlns:p14="http://schemas.microsoft.com/office/powerpoint/2010/main" val="3588079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p:txBody>
          <a:bodyPr/>
          <a:lstStyle/>
          <a:p>
            <a:pPr eaLnBrk="1" hangingPunct="1"/>
            <a:r>
              <a:rPr lang="en-US" sz="3200" dirty="0" smtClean="0"/>
              <a:t>Summary of Recommendations</a:t>
            </a:r>
          </a:p>
        </p:txBody>
      </p:sp>
      <p:sp>
        <p:nvSpPr>
          <p:cNvPr id="300035" name="Rectangle 3"/>
          <p:cNvSpPr>
            <a:spLocks noGrp="1" noChangeArrowheads="1"/>
          </p:cNvSpPr>
          <p:nvPr>
            <p:ph type="body" idx="4294967295"/>
          </p:nvPr>
        </p:nvSpPr>
        <p:spPr>
          <a:xfrm>
            <a:off x="333375" y="914400"/>
            <a:ext cx="8467725" cy="4692650"/>
          </a:xfrm>
        </p:spPr>
        <p:txBody>
          <a:bodyPr/>
          <a:lstStyle/>
          <a:p>
            <a:pPr>
              <a:lnSpc>
                <a:spcPct val="90000"/>
              </a:lnSpc>
            </a:pPr>
            <a:r>
              <a:rPr lang="en-US" dirty="0" smtClean="0"/>
              <a:t>Always take steps to minimize impedance discontinuities, meaning that the traces should be uniform from source to load.</a:t>
            </a:r>
          </a:p>
          <a:p>
            <a:pPr>
              <a:lnSpc>
                <a:spcPct val="90000"/>
              </a:lnSpc>
            </a:pPr>
            <a:r>
              <a:rPr lang="en-US" dirty="0" smtClean="0"/>
              <a:t>Use differential routing for most designs and stick to it for the full trace length.</a:t>
            </a:r>
          </a:p>
          <a:p>
            <a:pPr>
              <a:lnSpc>
                <a:spcPct val="90000"/>
              </a:lnSpc>
            </a:pPr>
            <a:r>
              <a:rPr lang="en-US" dirty="0" smtClean="0"/>
              <a:t>Keep the differential trace spacing constant and the individual traces within the pair equal length.</a:t>
            </a:r>
          </a:p>
          <a:p>
            <a:pPr>
              <a:lnSpc>
                <a:spcPct val="90000"/>
              </a:lnSpc>
            </a:pPr>
            <a:r>
              <a:rPr lang="en-US" dirty="0" smtClean="0"/>
              <a:t>Keep adjacent traces and objects a sufficient distance away to avoid crosstalk.</a:t>
            </a:r>
          </a:p>
          <a:p>
            <a:pPr>
              <a:lnSpc>
                <a:spcPct val="90000"/>
              </a:lnSpc>
            </a:pPr>
            <a:r>
              <a:rPr lang="en-US" dirty="0" smtClean="0"/>
              <a:t>Only use bends of 45°. Use two 45° bends for 90° turns.</a:t>
            </a:r>
          </a:p>
          <a:p>
            <a:pPr>
              <a:lnSpc>
                <a:spcPct val="90000"/>
              </a:lnSpc>
            </a:pPr>
            <a:r>
              <a:rPr lang="en-US" dirty="0" smtClean="0"/>
              <a:t>Use multiple small jog-outs to correct mismatch between traces of a differential pair.</a:t>
            </a:r>
          </a:p>
          <a:p>
            <a:pPr>
              <a:lnSpc>
                <a:spcPct val="90000"/>
              </a:lnSpc>
            </a:pPr>
            <a:r>
              <a:rPr lang="en-US" dirty="0" smtClean="0"/>
              <a:t>Avoid stubs from </a:t>
            </a:r>
            <a:r>
              <a:rPr lang="en-US" dirty="0" err="1" smtClean="0"/>
              <a:t>vias</a:t>
            </a:r>
            <a:r>
              <a:rPr lang="en-US" dirty="0" smtClean="0"/>
              <a:t> by </a:t>
            </a:r>
            <a:r>
              <a:rPr lang="en-US" dirty="0" err="1" smtClean="0"/>
              <a:t>backdrilling</a:t>
            </a:r>
            <a:r>
              <a:rPr lang="en-US" dirty="0" smtClean="0"/>
              <a:t> or using blind </a:t>
            </a:r>
            <a:r>
              <a:rPr lang="en-US" dirty="0" err="1" smtClean="0"/>
              <a:t>vias</a:t>
            </a:r>
            <a:r>
              <a:rPr lang="en-US" dirty="0" smtClean="0"/>
              <a:t>. Add ground </a:t>
            </a:r>
            <a:r>
              <a:rPr lang="en-US" dirty="0" err="1" smtClean="0"/>
              <a:t>vias</a:t>
            </a:r>
            <a:r>
              <a:rPr lang="en-US" dirty="0" smtClean="0"/>
              <a:t> close by to account for return currents.</a:t>
            </a:r>
          </a:p>
          <a:p>
            <a:pPr>
              <a:lnSpc>
                <a:spcPct val="90000"/>
              </a:lnSpc>
            </a:pPr>
            <a:r>
              <a:rPr lang="en-US" dirty="0" smtClean="0"/>
              <a:t>Do not split the reference planes underneath the signals.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286000"/>
            <a:ext cx="8610600" cy="30480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Differential </a:t>
            </a:r>
            <a:r>
              <a:rPr lang="en-US" dirty="0" err="1" smtClean="0"/>
              <a:t>vs</a:t>
            </a:r>
            <a:r>
              <a:rPr lang="en-US" dirty="0" smtClean="0"/>
              <a:t> Single-Ended Routing</a:t>
            </a:r>
            <a:endParaRPr lang="en-US" dirty="0"/>
          </a:p>
        </p:txBody>
      </p:sp>
      <p:sp>
        <p:nvSpPr>
          <p:cNvPr id="3" name="Content Placeholder 2"/>
          <p:cNvSpPr>
            <a:spLocks noGrp="1"/>
          </p:cNvSpPr>
          <p:nvPr>
            <p:ph idx="1"/>
          </p:nvPr>
        </p:nvSpPr>
        <p:spPr/>
        <p:txBody>
          <a:bodyPr/>
          <a:lstStyle/>
          <a:p>
            <a:r>
              <a:rPr lang="en-US" dirty="0" smtClean="0"/>
              <a:t>Differential routing provides improved EMI and crosstalk performance over single-ended traces. This is especially useful for dense layouts with many signal lines.</a:t>
            </a:r>
          </a:p>
          <a:p>
            <a:r>
              <a:rPr lang="en-US" dirty="0" smtClean="0"/>
              <a:t>Recommendations</a:t>
            </a:r>
          </a:p>
          <a:p>
            <a:pPr lvl="1"/>
            <a:r>
              <a:rPr lang="en-US" dirty="0" smtClean="0"/>
              <a:t>Either single-ended or differential can be used, but you should stick with one or the other for the full length.</a:t>
            </a:r>
          </a:p>
          <a:p>
            <a:pPr lvl="2"/>
            <a:r>
              <a:rPr lang="en-US" dirty="0" smtClean="0"/>
              <a:t>For instance, if the signal coming out of the transmitter is differential then route the signal differential all the way to the receiver.</a:t>
            </a:r>
          </a:p>
          <a:p>
            <a:pPr lvl="2"/>
            <a:r>
              <a:rPr lang="en-US" dirty="0" smtClean="0"/>
              <a:t>Do not come out of the transmitter differential then split into single-ended traces and then come back to differential at the receiver. Each split will create a discontinuity in the trace impedance.</a:t>
            </a:r>
          </a:p>
          <a:p>
            <a:pPr lvl="1"/>
            <a:r>
              <a:rPr lang="en-US" dirty="0" smtClean="0"/>
              <a:t>For most designs, there is no reason to deviate away from differential routing for the high-speed serial link signals.</a:t>
            </a:r>
          </a:p>
          <a:p>
            <a:endParaRPr lang="en-US" dirty="0"/>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4800" y="914400"/>
            <a:ext cx="8458200" cy="37338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Routing of Differential Traces</a:t>
            </a:r>
            <a:endParaRPr lang="en-US" dirty="0"/>
          </a:p>
        </p:txBody>
      </p:sp>
      <p:sp>
        <p:nvSpPr>
          <p:cNvPr id="3" name="Content Placeholder 2"/>
          <p:cNvSpPr>
            <a:spLocks noGrp="1"/>
          </p:cNvSpPr>
          <p:nvPr>
            <p:ph idx="1"/>
          </p:nvPr>
        </p:nvSpPr>
        <p:spPr>
          <a:xfrm>
            <a:off x="333375" y="914400"/>
            <a:ext cx="8467725" cy="4692650"/>
          </a:xfrm>
        </p:spPr>
        <p:txBody>
          <a:bodyPr/>
          <a:lstStyle/>
          <a:p>
            <a:r>
              <a:rPr lang="en-US" dirty="0" smtClean="0"/>
              <a:t>Recommendations:</a:t>
            </a:r>
          </a:p>
          <a:p>
            <a:pPr lvl="1"/>
            <a:r>
              <a:rPr lang="en-US" dirty="0" smtClean="0"/>
              <a:t>Keep the distance between the differential traces (S) constant over the entire trace length</a:t>
            </a:r>
          </a:p>
          <a:p>
            <a:pPr lvl="1"/>
            <a:r>
              <a:rPr lang="en-US" dirty="0" smtClean="0"/>
              <a:t>Keep the length of the individual traces of the differential pair the same to minimize skew and phase differences.</a:t>
            </a:r>
          </a:p>
          <a:p>
            <a:pPr lvl="1"/>
            <a:r>
              <a:rPr lang="en-US" dirty="0" smtClean="0"/>
              <a:t>For tightly coupled differential traces (S = W), keep the distance (D) between adjacent signals and other objects or routing greater than 3 to 5 times the width (W) of the trace (D &gt; 3 * W).</a:t>
            </a:r>
          </a:p>
          <a:p>
            <a:pPr lvl="1"/>
            <a:r>
              <a:rPr lang="en-US" dirty="0" smtClean="0"/>
              <a:t>For loosely coupled differential traces (S &gt; 2 * W) or single-ended traces keep adjacent signals away at a distance of 3 to 5 times the height of the </a:t>
            </a:r>
            <a:r>
              <a:rPr lang="en-US" dirty="0" err="1" smtClean="0"/>
              <a:t>dialectric</a:t>
            </a:r>
            <a:r>
              <a:rPr lang="en-US" dirty="0" smtClean="0"/>
              <a:t> (D &gt; 3 * H).</a:t>
            </a:r>
          </a:p>
          <a:p>
            <a:pPr lvl="1"/>
            <a:r>
              <a:rPr lang="en-US" dirty="0" smtClean="0"/>
              <a:t>Tightly coupled traces have better crosstalk performance but more loss.</a:t>
            </a:r>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3</a:t>
            </a:fld>
            <a:endParaRPr lang="en-US"/>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5" name="Object 1"/>
          <p:cNvGraphicFramePr>
            <a:graphicFrameLocks noChangeAspect="1"/>
          </p:cNvGraphicFramePr>
          <p:nvPr/>
        </p:nvGraphicFramePr>
        <p:xfrm>
          <a:off x="2057400" y="4724400"/>
          <a:ext cx="5143500" cy="1600200"/>
        </p:xfrm>
        <a:graphic>
          <a:graphicData uri="http://schemas.openxmlformats.org/presentationml/2006/ole">
            <mc:AlternateContent xmlns:mc="http://schemas.openxmlformats.org/markup-compatibility/2006">
              <mc:Choice xmlns:v="urn:schemas-microsoft-com:vml" Requires="v">
                <p:oleObj spid="_x0000_s1028" name="Picture" r:id="rId3" imgW="5145672" imgH="1597447" progId="Word.Picture.8">
                  <p:embed/>
                </p:oleObj>
              </mc:Choice>
              <mc:Fallback>
                <p:oleObj name="Picture" r:id="rId3" imgW="5145672" imgH="1597447" progId="Word.Picture.8">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724400"/>
                        <a:ext cx="5143500" cy="160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4800" y="2819400"/>
            <a:ext cx="4953000" cy="16764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Bends in Differential Traces</a:t>
            </a:r>
            <a:endParaRPr lang="en-US" dirty="0"/>
          </a:p>
        </p:txBody>
      </p:sp>
      <p:sp>
        <p:nvSpPr>
          <p:cNvPr id="3" name="Content Placeholder 2"/>
          <p:cNvSpPr>
            <a:spLocks noGrp="1"/>
          </p:cNvSpPr>
          <p:nvPr>
            <p:ph idx="1"/>
          </p:nvPr>
        </p:nvSpPr>
        <p:spPr/>
        <p:txBody>
          <a:bodyPr/>
          <a:lstStyle/>
          <a:p>
            <a:r>
              <a:rPr lang="en-US" dirty="0" smtClean="0"/>
              <a:t>Bends are generally okay. They will introduce an impedance mismatch, but it is negligible compared to other sources of mismatches.</a:t>
            </a:r>
          </a:p>
          <a:p>
            <a:r>
              <a:rPr lang="en-US" dirty="0" smtClean="0"/>
              <a:t>Bends will introduce a mismatch between the individual traces of a differential pair.</a:t>
            </a:r>
          </a:p>
          <a:p>
            <a:r>
              <a:rPr lang="en-US" dirty="0" smtClean="0"/>
              <a:t>Recommendations:</a:t>
            </a:r>
          </a:p>
          <a:p>
            <a:pPr lvl="1"/>
            <a:r>
              <a:rPr lang="en-US" dirty="0" smtClean="0"/>
              <a:t>Use bends in the opposite direction to</a:t>
            </a:r>
            <a:br>
              <a:rPr lang="en-US" dirty="0" smtClean="0"/>
            </a:br>
            <a:r>
              <a:rPr lang="en-US" dirty="0" smtClean="0"/>
              <a:t>correct for mismatches.</a:t>
            </a:r>
          </a:p>
          <a:p>
            <a:pPr lvl="1"/>
            <a:r>
              <a:rPr lang="en-US" dirty="0" smtClean="0"/>
              <a:t>Use 45° bends rather than 90° bends.</a:t>
            </a:r>
            <a:br>
              <a:rPr lang="en-US" dirty="0" smtClean="0"/>
            </a:br>
            <a:r>
              <a:rPr lang="en-US" dirty="0" smtClean="0"/>
              <a:t>To make a 90° bend, use two 45° bends.</a:t>
            </a:r>
          </a:p>
          <a:p>
            <a:r>
              <a:rPr lang="en-US" dirty="0" smtClean="0"/>
              <a:t>Rounded bends can also be used but it may be harder to control the spacing of the traces throughout the bend.</a:t>
            </a:r>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4</a:t>
            </a:fld>
            <a:endParaRPr lang="en-US"/>
          </a:p>
        </p:txBody>
      </p:sp>
      <p:pic>
        <p:nvPicPr>
          <p:cNvPr id="58373" name="Picture 5"/>
          <p:cNvPicPr>
            <a:picLocks noChangeAspect="1" noChangeArrowheads="1"/>
          </p:cNvPicPr>
          <p:nvPr/>
        </p:nvPicPr>
        <p:blipFill>
          <a:blip r:embed="rId2" cstate="print"/>
          <a:srcRect/>
          <a:stretch>
            <a:fillRect/>
          </a:stretch>
        </p:blipFill>
        <p:spPr bwMode="auto">
          <a:xfrm>
            <a:off x="5486400" y="2587860"/>
            <a:ext cx="3581400" cy="18507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4800" y="2286000"/>
            <a:ext cx="8458200" cy="19050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Mismatches Between the Individual  Traces of a Differential Pair</a:t>
            </a:r>
            <a:endParaRPr lang="en-US" dirty="0"/>
          </a:p>
        </p:txBody>
      </p:sp>
      <p:sp>
        <p:nvSpPr>
          <p:cNvPr id="3" name="Content Placeholder 2"/>
          <p:cNvSpPr>
            <a:spLocks noGrp="1"/>
          </p:cNvSpPr>
          <p:nvPr>
            <p:ph idx="1"/>
          </p:nvPr>
        </p:nvSpPr>
        <p:spPr/>
        <p:txBody>
          <a:bodyPr/>
          <a:lstStyle/>
          <a:p>
            <a:r>
              <a:rPr lang="en-US" dirty="0" smtClean="0"/>
              <a:t>Mismatches between the individual traces will cause a skew between the positive and negative signals of the differential pair. This will decrease the opening of the data eye.</a:t>
            </a:r>
          </a:p>
          <a:p>
            <a:r>
              <a:rPr lang="en-US" dirty="0" smtClean="0"/>
              <a:t>Recommendations:</a:t>
            </a:r>
          </a:p>
          <a:p>
            <a:pPr lvl="1"/>
            <a:r>
              <a:rPr lang="en-US" dirty="0" smtClean="0"/>
              <a:t>If the mismatch is created by a bend, then a bend in the opposite direction will fix the mismatch. Otherwise, use jog-outs to increase the length of one side.</a:t>
            </a:r>
          </a:p>
          <a:p>
            <a:pPr lvl="1"/>
            <a:r>
              <a:rPr lang="en-US" dirty="0" smtClean="0"/>
              <a:t>Use multiple small jog-outs instead of one large jog-out. Jog-outs will cause an impedance mismatch.</a:t>
            </a:r>
          </a:p>
          <a:p>
            <a:endParaRPr lang="en-US" dirty="0" smtClean="0"/>
          </a:p>
          <a:p>
            <a:endParaRPr lang="en-US"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5</a:t>
            </a:fld>
            <a:endParaRPr lang="en-US"/>
          </a:p>
        </p:txBody>
      </p:sp>
      <p:pic>
        <p:nvPicPr>
          <p:cNvPr id="63490" name="Picture 2"/>
          <p:cNvPicPr>
            <a:picLocks noChangeAspect="1" noChangeArrowheads="1"/>
          </p:cNvPicPr>
          <p:nvPr/>
        </p:nvPicPr>
        <p:blipFill>
          <a:blip r:embed="rId2" cstate="print"/>
          <a:srcRect/>
          <a:stretch>
            <a:fillRect/>
          </a:stretch>
        </p:blipFill>
        <p:spPr bwMode="auto">
          <a:xfrm>
            <a:off x="4495800" y="4343400"/>
            <a:ext cx="3124200" cy="1530596"/>
          </a:xfrm>
          <a:prstGeom prst="rect">
            <a:avLst/>
          </a:prstGeom>
          <a:noFill/>
          <a:ln w="9525">
            <a:noFill/>
            <a:miter lim="800000"/>
            <a:headEnd/>
            <a:tailEnd/>
          </a:ln>
          <a:effectLst/>
        </p:spPr>
      </p:pic>
      <p:pic>
        <p:nvPicPr>
          <p:cNvPr id="63491" name="Picture 3"/>
          <p:cNvPicPr>
            <a:picLocks noChangeAspect="1" noChangeArrowheads="1"/>
          </p:cNvPicPr>
          <p:nvPr/>
        </p:nvPicPr>
        <p:blipFill>
          <a:blip r:embed="rId3" cstate="print"/>
          <a:srcRect/>
          <a:stretch>
            <a:fillRect/>
          </a:stretch>
        </p:blipFill>
        <p:spPr bwMode="auto">
          <a:xfrm>
            <a:off x="1524000" y="4267200"/>
            <a:ext cx="1924050" cy="1628775"/>
          </a:xfrm>
          <a:prstGeom prst="rect">
            <a:avLst/>
          </a:prstGeom>
          <a:noFill/>
          <a:ln w="9525">
            <a:noFill/>
            <a:miter lim="800000"/>
            <a:headEnd/>
            <a:tailEnd/>
          </a:ln>
          <a:effectLst/>
        </p:spPr>
      </p:pic>
      <p:sp>
        <p:nvSpPr>
          <p:cNvPr id="9" name="TextBox 8"/>
          <p:cNvSpPr txBox="1"/>
          <p:nvPr/>
        </p:nvSpPr>
        <p:spPr>
          <a:xfrm>
            <a:off x="1447800" y="5867400"/>
            <a:ext cx="2133600" cy="523220"/>
          </a:xfrm>
          <a:prstGeom prst="rect">
            <a:avLst/>
          </a:prstGeom>
          <a:noFill/>
        </p:spPr>
        <p:txBody>
          <a:bodyPr wrap="square" rtlCol="0">
            <a:spAutoFit/>
          </a:bodyPr>
          <a:lstStyle/>
          <a:p>
            <a:pPr algn="ctr"/>
            <a:r>
              <a:rPr lang="en-US" sz="1400" dirty="0" smtClean="0"/>
              <a:t>Equal number of bends in each direction</a:t>
            </a:r>
            <a:endParaRPr lang="en-US" sz="1400" dirty="0"/>
          </a:p>
        </p:txBody>
      </p:sp>
      <p:sp>
        <p:nvSpPr>
          <p:cNvPr id="10" name="TextBox 9"/>
          <p:cNvSpPr txBox="1"/>
          <p:nvPr/>
        </p:nvSpPr>
        <p:spPr>
          <a:xfrm>
            <a:off x="4876800" y="5867400"/>
            <a:ext cx="2133600" cy="523220"/>
          </a:xfrm>
          <a:prstGeom prst="rect">
            <a:avLst/>
          </a:prstGeom>
          <a:noFill/>
        </p:spPr>
        <p:txBody>
          <a:bodyPr wrap="square" rtlCol="0">
            <a:spAutoFit/>
          </a:bodyPr>
          <a:lstStyle/>
          <a:p>
            <a:pPr algn="ctr"/>
            <a:r>
              <a:rPr lang="en-US" sz="1400" dirty="0" smtClean="0"/>
              <a:t>Multiple small jog-outs to fix mismatch</a:t>
            </a:r>
            <a:endParaRPr 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304800" y="1676400"/>
            <a:ext cx="8382000" cy="1752600"/>
          </a:xfrm>
          <a:prstGeom prst="rect">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Wiggles to Match Trace Lengths</a:t>
            </a:r>
            <a:endParaRPr lang="en-US" dirty="0"/>
          </a:p>
        </p:txBody>
      </p:sp>
      <p:sp>
        <p:nvSpPr>
          <p:cNvPr id="3" name="Content Placeholder 2"/>
          <p:cNvSpPr>
            <a:spLocks noGrp="1"/>
          </p:cNvSpPr>
          <p:nvPr>
            <p:ph idx="1"/>
          </p:nvPr>
        </p:nvSpPr>
        <p:spPr/>
        <p:txBody>
          <a:bodyPr/>
          <a:lstStyle/>
          <a:p>
            <a:r>
              <a:rPr lang="en-US" dirty="0" smtClean="0"/>
              <a:t>Wiggles are used to match the lengths of multiple differential pairs.</a:t>
            </a:r>
          </a:p>
          <a:p>
            <a:r>
              <a:rPr lang="en-US" dirty="0" smtClean="0"/>
              <a:t>Recommendations:</a:t>
            </a:r>
          </a:p>
          <a:p>
            <a:pPr lvl="1"/>
            <a:r>
              <a:rPr lang="en-US" dirty="0" smtClean="0"/>
              <a:t>Wiggles should follow the recommendations for bends given previously.</a:t>
            </a:r>
          </a:p>
          <a:p>
            <a:pPr lvl="1"/>
            <a:r>
              <a:rPr lang="en-US" dirty="0" smtClean="0"/>
              <a:t>Rule of thumb: keep the diameter of the wiggle at least 3 times trace width.</a:t>
            </a:r>
          </a:p>
          <a:p>
            <a:pPr lvl="1"/>
            <a:r>
              <a:rPr lang="en-US" dirty="0" smtClean="0"/>
              <a:t>Use an equal number of turns in each direction to keep the traces of the</a:t>
            </a:r>
            <a:br>
              <a:rPr lang="en-US" dirty="0" smtClean="0"/>
            </a:br>
            <a:r>
              <a:rPr lang="en-US" dirty="0" smtClean="0"/>
              <a:t>differential pair matched.</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a:buNone/>
            </a:pPr>
            <a:endParaRPr lang="en-US" dirty="0" smtClean="0">
              <a:solidFill>
                <a:srgbClr val="FF0000"/>
              </a:solidFill>
            </a:endParaRPr>
          </a:p>
          <a:p>
            <a:r>
              <a:rPr lang="en-US" dirty="0" smtClean="0">
                <a:solidFill>
                  <a:srgbClr val="FF0000"/>
                </a:solidFill>
              </a:rPr>
              <a:t>Lanes of matched length are not necessary</a:t>
            </a:r>
            <a:br>
              <a:rPr lang="en-US" dirty="0" smtClean="0">
                <a:solidFill>
                  <a:srgbClr val="FF0000"/>
                </a:solidFill>
              </a:rPr>
            </a:br>
            <a:r>
              <a:rPr lang="en-US" dirty="0" smtClean="0">
                <a:solidFill>
                  <a:srgbClr val="FF0000"/>
                </a:solidFill>
              </a:rPr>
              <a:t>for the JESD204b standard. Large mismatch</a:t>
            </a:r>
            <a:br>
              <a:rPr lang="en-US" dirty="0" smtClean="0">
                <a:solidFill>
                  <a:srgbClr val="FF0000"/>
                </a:solidFill>
              </a:rPr>
            </a:br>
            <a:r>
              <a:rPr lang="en-US" dirty="0" smtClean="0">
                <a:solidFill>
                  <a:srgbClr val="FF0000"/>
                </a:solidFill>
              </a:rPr>
              <a:t>between lanes can result in higher latency.</a:t>
            </a:r>
            <a:endParaRPr lang="en-US" dirty="0">
              <a:solidFill>
                <a:srgbClr val="FF0000"/>
              </a:solidFill>
            </a:endParaRPr>
          </a:p>
        </p:txBody>
      </p:sp>
      <p:sp>
        <p:nvSpPr>
          <p:cNvPr id="4" name="Slide Number Placeholder 3"/>
          <p:cNvSpPr>
            <a:spLocks noGrp="1"/>
          </p:cNvSpPr>
          <p:nvPr>
            <p:ph type="sldNum" sz="quarter" idx="10"/>
          </p:nvPr>
        </p:nvSpPr>
        <p:spPr/>
        <p:txBody>
          <a:bodyPr/>
          <a:lstStyle/>
          <a:p>
            <a:pPr>
              <a:defRPr/>
            </a:pPr>
            <a:fld id="{33DFB1BE-83DB-4822-9445-4CDE36713715}" type="slidenum">
              <a:rPr lang="en-US" smtClean="0"/>
              <a:pPr>
                <a:defRPr/>
              </a:pPr>
              <a:t>6</a:t>
            </a:fld>
            <a:endParaRPr lang="en-US"/>
          </a:p>
        </p:txBody>
      </p:sp>
      <p:pic>
        <p:nvPicPr>
          <p:cNvPr id="8193" name="Picture 1"/>
          <p:cNvPicPr>
            <a:picLocks noChangeAspect="1" noChangeArrowheads="1"/>
          </p:cNvPicPr>
          <p:nvPr/>
        </p:nvPicPr>
        <p:blipFill>
          <a:blip r:embed="rId2" cstate="print"/>
          <a:srcRect/>
          <a:stretch>
            <a:fillRect/>
          </a:stretch>
        </p:blipFill>
        <p:spPr bwMode="auto">
          <a:xfrm>
            <a:off x="5715000" y="3581400"/>
            <a:ext cx="2656913" cy="2203869"/>
          </a:xfrm>
          <a:prstGeom prst="rect">
            <a:avLst/>
          </a:prstGeom>
          <a:noFill/>
          <a:ln w="9525">
            <a:noFill/>
            <a:miter lim="800000"/>
            <a:headEnd/>
            <a:tailEnd/>
          </a:ln>
          <a:effectLst/>
        </p:spPr>
      </p:pic>
      <p:pic>
        <p:nvPicPr>
          <p:cNvPr id="56322" name="Picture 2"/>
          <p:cNvPicPr>
            <a:picLocks noChangeAspect="1" noChangeArrowheads="1"/>
          </p:cNvPicPr>
          <p:nvPr/>
        </p:nvPicPr>
        <p:blipFill>
          <a:blip r:embed="rId3" cstate="print"/>
          <a:srcRect/>
          <a:stretch>
            <a:fillRect/>
          </a:stretch>
        </p:blipFill>
        <p:spPr bwMode="auto">
          <a:xfrm>
            <a:off x="2971800" y="3581400"/>
            <a:ext cx="1171575" cy="1207440"/>
          </a:xfrm>
          <a:prstGeom prst="rect">
            <a:avLst/>
          </a:prstGeom>
          <a:noFill/>
          <a:ln w="9525">
            <a:noFill/>
            <a:miter lim="800000"/>
            <a:headEnd/>
            <a:tailEnd/>
          </a:ln>
          <a:effectLst/>
        </p:spPr>
      </p:pic>
      <p:cxnSp>
        <p:nvCxnSpPr>
          <p:cNvPr id="16" name="Straight Arrow Connector 15"/>
          <p:cNvCxnSpPr/>
          <p:nvPr/>
        </p:nvCxnSpPr>
        <p:spPr>
          <a:xfrm flipV="1">
            <a:off x="3182145" y="4114006"/>
            <a:ext cx="0" cy="177006"/>
          </a:xfrm>
          <a:prstGeom prst="straightConnector1">
            <a:avLst/>
          </a:prstGeom>
          <a:ln>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2371726" y="4198937"/>
            <a:ext cx="787400" cy="180976"/>
          </a:xfrm>
          <a:prstGeom prst="straightConnector1">
            <a:avLst/>
          </a:prstGeom>
          <a:ln w="19050">
            <a:solidFill>
              <a:schemeClr val="tx2"/>
            </a:solidFill>
            <a:headEnd type="none" w="sm" len="sm"/>
            <a:tailEnd type="arrow" w="med" len="med"/>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349376" y="4195762"/>
            <a:ext cx="1181100" cy="369332"/>
          </a:xfrm>
          <a:prstGeom prst="rect">
            <a:avLst/>
          </a:prstGeom>
          <a:noFill/>
        </p:spPr>
        <p:txBody>
          <a:bodyPr wrap="square" rtlCol="0">
            <a:spAutoFit/>
          </a:bodyPr>
          <a:lstStyle/>
          <a:p>
            <a:r>
              <a:rPr lang="en-US" dirty="0" smtClean="0">
                <a:solidFill>
                  <a:schemeClr val="tx2"/>
                </a:solidFill>
              </a:rPr>
              <a:t>D &gt; 3xW</a:t>
            </a:r>
            <a:endParaRPr lang="en-US" dirty="0">
              <a:solidFill>
                <a:schemeClr val="tx2"/>
              </a:solidFill>
            </a:endParaRPr>
          </a:p>
        </p:txBody>
      </p:sp>
      <p:sp>
        <p:nvSpPr>
          <p:cNvPr id="25" name="TextBox 24"/>
          <p:cNvSpPr txBox="1"/>
          <p:nvPr/>
        </p:nvSpPr>
        <p:spPr>
          <a:xfrm>
            <a:off x="5715000" y="5791200"/>
            <a:ext cx="2702718" cy="523220"/>
          </a:xfrm>
          <a:prstGeom prst="rect">
            <a:avLst/>
          </a:prstGeom>
          <a:noFill/>
        </p:spPr>
        <p:txBody>
          <a:bodyPr wrap="square" rtlCol="0">
            <a:spAutoFit/>
          </a:bodyPr>
          <a:lstStyle/>
          <a:p>
            <a:pPr algn="ctr"/>
            <a:r>
              <a:rPr lang="en-US" sz="1400" dirty="0" smtClean="0"/>
              <a:t>Wiggles used to match the length of two differential pairs</a:t>
            </a:r>
            <a:endParaRPr 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PCB Recommendations (Differential Pairs) </a:t>
            </a:r>
          </a:p>
        </p:txBody>
      </p:sp>
      <p:sp>
        <p:nvSpPr>
          <p:cNvPr id="11267" name="Rectangle 3"/>
          <p:cNvSpPr>
            <a:spLocks noGrp="1" noChangeArrowheads="1"/>
          </p:cNvSpPr>
          <p:nvPr>
            <p:ph idx="1"/>
          </p:nvPr>
        </p:nvSpPr>
        <p:spPr>
          <a:xfrm>
            <a:off x="333374" y="875071"/>
            <a:ext cx="5723298" cy="5545394"/>
          </a:xfrm>
        </p:spPr>
        <p:txBody>
          <a:bodyPr/>
          <a:lstStyle/>
          <a:p>
            <a:r>
              <a:rPr lang="en-US" dirty="0" smtClean="0"/>
              <a:t>Route differential signal as </a:t>
            </a:r>
            <a:r>
              <a:rPr lang="en-US" i="1" dirty="0" smtClean="0"/>
              <a:t>tightly coupled </a:t>
            </a:r>
            <a:r>
              <a:rPr lang="en-US" dirty="0" err="1" smtClean="0"/>
              <a:t>microstrip</a:t>
            </a:r>
            <a:r>
              <a:rPr lang="en-US" dirty="0" smtClean="0"/>
              <a:t> or </a:t>
            </a:r>
            <a:r>
              <a:rPr lang="en-US" dirty="0" err="1" smtClean="0"/>
              <a:t>stripline</a:t>
            </a:r>
            <a:r>
              <a:rPr lang="en-US" dirty="0" smtClean="0"/>
              <a:t> lanes (S&lt;=W)</a:t>
            </a:r>
          </a:p>
          <a:p>
            <a:r>
              <a:rPr lang="en-US" dirty="0" smtClean="0"/>
              <a:t>100 </a:t>
            </a:r>
            <a:r>
              <a:rPr lang="en-US" dirty="0" smtClean="0">
                <a:sym typeface="Symbol"/>
              </a:rPr>
              <a:t></a:t>
            </a:r>
            <a:r>
              <a:rPr lang="en-US" dirty="0" smtClean="0"/>
              <a:t> differential impedance</a:t>
            </a:r>
          </a:p>
          <a:p>
            <a:r>
              <a:rPr lang="en-US" dirty="0" smtClean="0"/>
              <a:t>Avoid 90</a:t>
            </a:r>
            <a:r>
              <a:rPr lang="en-US" dirty="0" smtClean="0">
                <a:sym typeface="Symbol"/>
              </a:rPr>
              <a:t></a:t>
            </a:r>
            <a:r>
              <a:rPr lang="en-US" dirty="0" smtClean="0"/>
              <a:t> turns</a:t>
            </a:r>
          </a:p>
          <a:p>
            <a:pPr lvl="1"/>
            <a:r>
              <a:rPr lang="en-US" dirty="0" smtClean="0"/>
              <a:t>Reduces +/- trace mismatch</a:t>
            </a:r>
          </a:p>
          <a:p>
            <a:pPr lvl="1"/>
            <a:r>
              <a:rPr lang="en-US" dirty="0" smtClean="0"/>
              <a:t>Reduces impedance discontinuity</a:t>
            </a:r>
          </a:p>
          <a:p>
            <a:r>
              <a:rPr lang="en-US" dirty="0" smtClean="0"/>
              <a:t>Recommend 0201 series components             (AC coupling) to minimize impedance discontinuity of pads</a:t>
            </a:r>
          </a:p>
          <a:p>
            <a:r>
              <a:rPr lang="en-US" dirty="0" smtClean="0"/>
              <a:t>Routing on inner layers (</a:t>
            </a:r>
            <a:r>
              <a:rPr lang="en-US" dirty="0" err="1" smtClean="0"/>
              <a:t>stripline</a:t>
            </a:r>
            <a:r>
              <a:rPr lang="en-US" dirty="0" smtClean="0"/>
              <a:t>) has advantages:</a:t>
            </a:r>
          </a:p>
          <a:p>
            <a:pPr lvl="1"/>
            <a:r>
              <a:rPr lang="en-US" dirty="0" smtClean="0"/>
              <a:t>Better impedance control</a:t>
            </a:r>
          </a:p>
          <a:p>
            <a:pPr lvl="1"/>
            <a:r>
              <a:rPr lang="en-US" dirty="0" smtClean="0"/>
              <a:t>No speed issues with Nickel plating</a:t>
            </a:r>
          </a:p>
          <a:p>
            <a:pPr lvl="1"/>
            <a:r>
              <a:rPr lang="en-US" dirty="0" smtClean="0"/>
              <a:t>Less interference/emissions</a:t>
            </a:r>
          </a:p>
        </p:txBody>
      </p:sp>
      <p:sp>
        <p:nvSpPr>
          <p:cNvPr id="11268" name="Slide Number Placeholder 3"/>
          <p:cNvSpPr>
            <a:spLocks noGrp="1"/>
          </p:cNvSpPr>
          <p:nvPr>
            <p:ph type="sldNum" sz="quarter" idx="10"/>
          </p:nvPr>
        </p:nvSpPr>
        <p:spPr>
          <a:xfrm>
            <a:off x="6642100" y="5774667"/>
            <a:ext cx="2133600" cy="206375"/>
          </a:xfrm>
          <a:noFill/>
        </p:spPr>
        <p:txBody>
          <a:bodyPr/>
          <a:lstStyle/>
          <a:p>
            <a:fld id="{3025B758-EFFD-4F2C-B107-22C05611C04C}" type="slidenum">
              <a:rPr lang="en-US"/>
              <a:pPr/>
              <a:t>7</a:t>
            </a:fld>
            <a:endParaRPr lang="en-US"/>
          </a:p>
        </p:txBody>
      </p:sp>
      <p:sp>
        <p:nvSpPr>
          <p:cNvPr id="20" name="TextBox 19"/>
          <p:cNvSpPr txBox="1"/>
          <p:nvPr/>
        </p:nvSpPr>
        <p:spPr>
          <a:xfrm>
            <a:off x="5780024" y="6017186"/>
            <a:ext cx="3363976" cy="307777"/>
          </a:xfrm>
          <a:prstGeom prst="rect">
            <a:avLst/>
          </a:prstGeom>
          <a:noFill/>
        </p:spPr>
        <p:txBody>
          <a:bodyPr wrap="square" rtlCol="0">
            <a:spAutoFit/>
          </a:bodyPr>
          <a:lstStyle/>
          <a:p>
            <a:pPr algn="ctr"/>
            <a:r>
              <a:rPr lang="en-US" sz="1400" dirty="0" smtClean="0"/>
              <a:t>Via stitching</a:t>
            </a:r>
            <a:endParaRPr lang="en-US" sz="1400" dirty="0"/>
          </a:p>
        </p:txBody>
      </p:sp>
      <p:pic>
        <p:nvPicPr>
          <p:cNvPr id="12290" name="Picture 2"/>
          <p:cNvPicPr>
            <a:picLocks noChangeAspect="1" noChangeArrowheads="1"/>
          </p:cNvPicPr>
          <p:nvPr/>
        </p:nvPicPr>
        <p:blipFill>
          <a:blip r:embed="rId2" cstate="print"/>
          <a:srcRect/>
          <a:stretch>
            <a:fillRect/>
          </a:stretch>
        </p:blipFill>
        <p:spPr bwMode="auto">
          <a:xfrm>
            <a:off x="6264883" y="940415"/>
            <a:ext cx="2260513" cy="967043"/>
          </a:xfrm>
          <a:prstGeom prst="rect">
            <a:avLst/>
          </a:prstGeom>
          <a:noFill/>
          <a:ln w="9525">
            <a:noFill/>
            <a:miter lim="800000"/>
            <a:headEnd/>
            <a:tailEnd/>
          </a:ln>
          <a:effectLst/>
        </p:spPr>
      </p:pic>
      <p:pic>
        <p:nvPicPr>
          <p:cNvPr id="12292" name="Picture 4"/>
          <p:cNvPicPr>
            <a:picLocks noChangeAspect="1" noChangeArrowheads="1"/>
          </p:cNvPicPr>
          <p:nvPr/>
        </p:nvPicPr>
        <p:blipFill>
          <a:blip r:embed="rId3" cstate="print"/>
          <a:srcRect/>
          <a:stretch>
            <a:fillRect/>
          </a:stretch>
        </p:blipFill>
        <p:spPr bwMode="auto">
          <a:xfrm>
            <a:off x="6232414" y="1849347"/>
            <a:ext cx="2204717" cy="1159324"/>
          </a:xfrm>
          <a:prstGeom prst="rect">
            <a:avLst/>
          </a:prstGeom>
          <a:noFill/>
          <a:ln w="9525">
            <a:noFill/>
            <a:miter lim="800000"/>
            <a:headEnd/>
            <a:tailEnd/>
          </a:ln>
          <a:effectLst/>
        </p:spPr>
      </p:pic>
      <p:pic>
        <p:nvPicPr>
          <p:cNvPr id="12293" name="Picture 5"/>
          <p:cNvPicPr>
            <a:picLocks noChangeAspect="1" noChangeArrowheads="1"/>
          </p:cNvPicPr>
          <p:nvPr/>
        </p:nvPicPr>
        <p:blipFill>
          <a:blip r:embed="rId4" cstate="print"/>
          <a:srcRect/>
          <a:stretch>
            <a:fillRect/>
          </a:stretch>
        </p:blipFill>
        <p:spPr bwMode="auto">
          <a:xfrm>
            <a:off x="5968950" y="3289487"/>
            <a:ext cx="2634277" cy="1003534"/>
          </a:xfrm>
          <a:prstGeom prst="rect">
            <a:avLst/>
          </a:prstGeom>
          <a:noFill/>
          <a:ln w="9525">
            <a:noFill/>
            <a:miter lim="800000"/>
            <a:headEnd/>
            <a:tailEnd/>
          </a:ln>
        </p:spPr>
      </p:pic>
      <p:sp>
        <p:nvSpPr>
          <p:cNvPr id="19" name="TextBox 18"/>
          <p:cNvSpPr txBox="1"/>
          <p:nvPr/>
        </p:nvSpPr>
        <p:spPr>
          <a:xfrm>
            <a:off x="5968181" y="4301471"/>
            <a:ext cx="2664542" cy="307777"/>
          </a:xfrm>
          <a:prstGeom prst="rect">
            <a:avLst/>
          </a:prstGeom>
          <a:noFill/>
        </p:spPr>
        <p:txBody>
          <a:bodyPr wrap="square" rtlCol="0">
            <a:spAutoFit/>
          </a:bodyPr>
          <a:lstStyle/>
          <a:p>
            <a:pPr algn="ctr"/>
            <a:r>
              <a:rPr lang="en-US" sz="1400" dirty="0" smtClean="0"/>
              <a:t>0201 AC coupling capacitors</a:t>
            </a:r>
            <a:endParaRPr lang="en-US" sz="1400" dirty="0"/>
          </a:p>
        </p:txBody>
      </p:sp>
    </p:spTree>
    <p:extLst>
      <p:ext uri="{BB962C8B-B14F-4D97-AF65-F5344CB8AC3E}">
        <p14:creationId xmlns:p14="http://schemas.microsoft.com/office/powerpoint/2010/main" val="1799414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PCB Recommendations (Trace Matching) </a:t>
            </a:r>
          </a:p>
        </p:txBody>
      </p:sp>
      <p:sp>
        <p:nvSpPr>
          <p:cNvPr id="11267" name="Rectangle 3"/>
          <p:cNvSpPr>
            <a:spLocks noGrp="1" noChangeArrowheads="1"/>
          </p:cNvSpPr>
          <p:nvPr>
            <p:ph idx="1"/>
          </p:nvPr>
        </p:nvSpPr>
        <p:spPr>
          <a:xfrm>
            <a:off x="333373" y="875071"/>
            <a:ext cx="5890445" cy="5545394"/>
          </a:xfrm>
        </p:spPr>
        <p:txBody>
          <a:bodyPr/>
          <a:lstStyle/>
          <a:p>
            <a:pPr marL="227013" lvl="1" indent="-227013">
              <a:spcBef>
                <a:spcPts val="800"/>
              </a:spcBef>
              <a:buFontTx/>
              <a:buChar char="•"/>
            </a:pPr>
            <a:r>
              <a:rPr lang="en-US" sz="2000" dirty="0" smtClean="0"/>
              <a:t>Device Clock, SYSREF, SYNC~, and serial lanes must be between matched +/- traces</a:t>
            </a:r>
          </a:p>
          <a:p>
            <a:endParaRPr lang="en-US" dirty="0" smtClean="0"/>
          </a:p>
          <a:p>
            <a:r>
              <a:rPr lang="en-US" dirty="0" smtClean="0"/>
              <a:t>Device Clock and SYSREF pairs must be matched to each other</a:t>
            </a:r>
          </a:p>
          <a:p>
            <a:endParaRPr lang="en-US" dirty="0" smtClean="0"/>
          </a:p>
          <a:p>
            <a:r>
              <a:rPr lang="en-US" dirty="0" smtClean="0"/>
              <a:t>Serial lanes need NOT match to each other</a:t>
            </a:r>
          </a:p>
          <a:p>
            <a:endParaRPr lang="en-US" dirty="0" smtClean="0"/>
          </a:p>
          <a:p>
            <a:r>
              <a:rPr lang="en-US" dirty="0" smtClean="0"/>
              <a:t>Use wiggles to match the lengths of multiple differential pairs.</a:t>
            </a:r>
          </a:p>
          <a:p>
            <a:pPr lvl="1"/>
            <a:r>
              <a:rPr lang="en-US" dirty="0" smtClean="0"/>
              <a:t>Keep radius of the wiggle &gt; 3 times trace width</a:t>
            </a:r>
          </a:p>
          <a:p>
            <a:pPr lvl="1"/>
            <a:r>
              <a:rPr lang="en-US" dirty="0" smtClean="0"/>
              <a:t>Use equal number of turns in each direction</a:t>
            </a:r>
          </a:p>
          <a:p>
            <a:endParaRPr lang="en-US" dirty="0" smtClean="0"/>
          </a:p>
          <a:p>
            <a:pPr lvl="0"/>
            <a:r>
              <a:rPr lang="en-US" kern="1200" dirty="0" smtClean="0"/>
              <a:t>Use small jog-outs to correct +/- trace mismatch </a:t>
            </a:r>
          </a:p>
          <a:p>
            <a:endParaRPr lang="en-US" dirty="0" smtClean="0"/>
          </a:p>
        </p:txBody>
      </p:sp>
      <p:sp>
        <p:nvSpPr>
          <p:cNvPr id="11268" name="Slide Number Placeholder 3"/>
          <p:cNvSpPr>
            <a:spLocks noGrp="1"/>
          </p:cNvSpPr>
          <p:nvPr>
            <p:ph type="sldNum" sz="quarter" idx="10"/>
          </p:nvPr>
        </p:nvSpPr>
        <p:spPr>
          <a:xfrm>
            <a:off x="6642100" y="6138451"/>
            <a:ext cx="2133600" cy="206375"/>
          </a:xfrm>
          <a:noFill/>
        </p:spPr>
        <p:txBody>
          <a:bodyPr/>
          <a:lstStyle/>
          <a:p>
            <a:fld id="{3025B758-EFFD-4F2C-B107-22C05611C04C}" type="slidenum">
              <a:rPr lang="en-US"/>
              <a:pPr/>
              <a:t>8</a:t>
            </a:fld>
            <a:endParaRPr lang="en-US" dirty="0"/>
          </a:p>
        </p:txBody>
      </p:sp>
      <p:pic>
        <p:nvPicPr>
          <p:cNvPr id="13" name="Picture 2"/>
          <p:cNvPicPr>
            <a:picLocks noChangeAspect="1" noChangeArrowheads="1"/>
          </p:cNvPicPr>
          <p:nvPr/>
        </p:nvPicPr>
        <p:blipFill>
          <a:blip r:embed="rId2" cstate="print"/>
          <a:srcRect/>
          <a:stretch>
            <a:fillRect/>
          </a:stretch>
        </p:blipFill>
        <p:spPr bwMode="auto">
          <a:xfrm>
            <a:off x="7297989" y="3145611"/>
            <a:ext cx="1171575" cy="1207440"/>
          </a:xfrm>
          <a:prstGeom prst="rect">
            <a:avLst/>
          </a:prstGeom>
          <a:noFill/>
          <a:ln w="9525">
            <a:noFill/>
            <a:miter lim="800000"/>
            <a:headEnd/>
            <a:tailEnd/>
          </a:ln>
          <a:effectLst/>
        </p:spPr>
      </p:pic>
      <p:cxnSp>
        <p:nvCxnSpPr>
          <p:cNvPr id="14" name="Straight Arrow Connector 13"/>
          <p:cNvCxnSpPr/>
          <p:nvPr/>
        </p:nvCxnSpPr>
        <p:spPr>
          <a:xfrm flipV="1">
            <a:off x="7203534" y="3678217"/>
            <a:ext cx="0" cy="177006"/>
          </a:xfrm>
          <a:prstGeom prst="straightConnector1">
            <a:avLst/>
          </a:prstGeom>
          <a:ln>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127846" y="3612489"/>
            <a:ext cx="1181100" cy="369332"/>
          </a:xfrm>
          <a:prstGeom prst="rect">
            <a:avLst/>
          </a:prstGeom>
          <a:noFill/>
        </p:spPr>
        <p:txBody>
          <a:bodyPr wrap="square" rtlCol="0">
            <a:spAutoFit/>
          </a:bodyPr>
          <a:lstStyle/>
          <a:p>
            <a:r>
              <a:rPr lang="en-US" dirty="0" smtClean="0"/>
              <a:t>R &gt; 3xW</a:t>
            </a:r>
            <a:endParaRPr lang="en-US" dirty="0"/>
          </a:p>
        </p:txBody>
      </p:sp>
      <p:pic>
        <p:nvPicPr>
          <p:cNvPr id="17" name="Picture 1"/>
          <p:cNvPicPr>
            <a:picLocks noChangeAspect="1" noChangeArrowheads="1"/>
          </p:cNvPicPr>
          <p:nvPr/>
        </p:nvPicPr>
        <p:blipFill>
          <a:blip r:embed="rId3" cstate="print"/>
          <a:srcRect/>
          <a:stretch>
            <a:fillRect/>
          </a:stretch>
        </p:blipFill>
        <p:spPr bwMode="auto">
          <a:xfrm>
            <a:off x="6275473" y="833120"/>
            <a:ext cx="2314582" cy="1919911"/>
          </a:xfrm>
          <a:prstGeom prst="rect">
            <a:avLst/>
          </a:prstGeom>
          <a:noFill/>
          <a:ln w="9525">
            <a:noFill/>
            <a:miter lim="800000"/>
            <a:headEnd/>
            <a:tailEnd/>
          </a:ln>
          <a:effectLst/>
        </p:spPr>
      </p:pic>
      <p:sp>
        <p:nvSpPr>
          <p:cNvPr id="18" name="TextBox 17"/>
          <p:cNvSpPr txBox="1"/>
          <p:nvPr/>
        </p:nvSpPr>
        <p:spPr>
          <a:xfrm>
            <a:off x="5781358" y="2738128"/>
            <a:ext cx="3363976" cy="307777"/>
          </a:xfrm>
          <a:prstGeom prst="rect">
            <a:avLst/>
          </a:prstGeom>
          <a:noFill/>
        </p:spPr>
        <p:txBody>
          <a:bodyPr wrap="square" rtlCol="0">
            <a:spAutoFit/>
          </a:bodyPr>
          <a:lstStyle/>
          <a:p>
            <a:pPr algn="ctr"/>
            <a:r>
              <a:rPr lang="en-US" sz="1400" dirty="0" smtClean="0"/>
              <a:t>Matched Dev. Clock and SYSREF pairs</a:t>
            </a:r>
            <a:endParaRPr lang="en-US" sz="1400" dirty="0"/>
          </a:p>
        </p:txBody>
      </p:sp>
      <p:pic>
        <p:nvPicPr>
          <p:cNvPr id="5123" name="Picture 3"/>
          <p:cNvPicPr>
            <a:picLocks noChangeAspect="1" noChangeArrowheads="1"/>
          </p:cNvPicPr>
          <p:nvPr/>
        </p:nvPicPr>
        <p:blipFill>
          <a:blip r:embed="rId4" cstate="print"/>
          <a:srcRect/>
          <a:stretch>
            <a:fillRect/>
          </a:stretch>
        </p:blipFill>
        <p:spPr bwMode="auto">
          <a:xfrm>
            <a:off x="6393883" y="4493739"/>
            <a:ext cx="2081519" cy="1444181"/>
          </a:xfrm>
          <a:prstGeom prst="rect">
            <a:avLst/>
          </a:prstGeom>
          <a:noFill/>
          <a:ln w="9525">
            <a:noFill/>
            <a:miter lim="800000"/>
            <a:headEnd/>
            <a:tailEnd/>
          </a:ln>
        </p:spPr>
      </p:pic>
      <p:sp>
        <p:nvSpPr>
          <p:cNvPr id="21" name="TextBox 20"/>
          <p:cNvSpPr txBox="1"/>
          <p:nvPr/>
        </p:nvSpPr>
        <p:spPr>
          <a:xfrm>
            <a:off x="6282810" y="5928695"/>
            <a:ext cx="2320413" cy="307777"/>
          </a:xfrm>
          <a:prstGeom prst="rect">
            <a:avLst/>
          </a:prstGeom>
          <a:noFill/>
        </p:spPr>
        <p:txBody>
          <a:bodyPr wrap="square" rtlCol="0">
            <a:spAutoFit/>
          </a:bodyPr>
          <a:lstStyle/>
          <a:p>
            <a:pPr algn="ctr"/>
            <a:r>
              <a:rPr lang="en-US" sz="1400" dirty="0" smtClean="0"/>
              <a:t>Jog-out matches +/- traces</a:t>
            </a:r>
            <a:endParaRPr lang="en-US" sz="1400" dirty="0"/>
          </a:p>
        </p:txBody>
      </p:sp>
      <p:cxnSp>
        <p:nvCxnSpPr>
          <p:cNvPr id="23" name="Straight Arrow Connector 22"/>
          <p:cNvCxnSpPr/>
          <p:nvPr/>
        </p:nvCxnSpPr>
        <p:spPr>
          <a:xfrm flipV="1">
            <a:off x="6843252" y="4896465"/>
            <a:ext cx="412954" cy="334296"/>
          </a:xfrm>
          <a:prstGeom prst="straightConnector1">
            <a:avLst/>
          </a:prstGeom>
          <a:ln w="25400">
            <a:solidFill>
              <a:srgbClr val="FFFF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8618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PCB Recommendations (</a:t>
            </a:r>
            <a:r>
              <a:rPr lang="en-US" dirty="0" err="1" smtClean="0"/>
              <a:t>Vias</a:t>
            </a:r>
            <a:r>
              <a:rPr lang="en-US" dirty="0" smtClean="0"/>
              <a:t>)</a:t>
            </a:r>
          </a:p>
        </p:txBody>
      </p:sp>
      <p:sp>
        <p:nvSpPr>
          <p:cNvPr id="11267" name="Rectangle 3"/>
          <p:cNvSpPr>
            <a:spLocks noGrp="1" noChangeArrowheads="1"/>
          </p:cNvSpPr>
          <p:nvPr>
            <p:ph idx="1"/>
          </p:nvPr>
        </p:nvSpPr>
        <p:spPr>
          <a:xfrm>
            <a:off x="176060" y="875071"/>
            <a:ext cx="6480379" cy="5545394"/>
          </a:xfrm>
        </p:spPr>
        <p:txBody>
          <a:bodyPr/>
          <a:lstStyle/>
          <a:p>
            <a:pPr marL="227013" lvl="1" indent="-227013">
              <a:spcBef>
                <a:spcPts val="800"/>
              </a:spcBef>
              <a:buFontTx/>
              <a:buChar char="•"/>
            </a:pPr>
            <a:r>
              <a:rPr lang="en-US" sz="2000" dirty="0" err="1" smtClean="0"/>
              <a:t>Vias</a:t>
            </a:r>
            <a:r>
              <a:rPr lang="en-US" sz="2000" dirty="0" smtClean="0"/>
              <a:t> in the signal path create impedance discontinuities that result in signal reflections/degradation</a:t>
            </a:r>
          </a:p>
          <a:p>
            <a:pPr marL="227013" lvl="1" indent="-227013">
              <a:spcBef>
                <a:spcPts val="800"/>
              </a:spcBef>
              <a:buFontTx/>
              <a:buChar char="•"/>
            </a:pPr>
            <a:r>
              <a:rPr lang="en-US" sz="2000" dirty="0" smtClean="0"/>
              <a:t>Simulate signal path with </a:t>
            </a:r>
            <a:r>
              <a:rPr lang="en-US" sz="2000" dirty="0" err="1" smtClean="0"/>
              <a:t>vias</a:t>
            </a:r>
            <a:r>
              <a:rPr lang="en-US" sz="2000" dirty="0" smtClean="0"/>
              <a:t> to determine signal integrity before manufacturing</a:t>
            </a:r>
          </a:p>
          <a:p>
            <a:pPr marL="227013" lvl="1" indent="-227013">
              <a:spcBef>
                <a:spcPts val="800"/>
              </a:spcBef>
              <a:buFontTx/>
              <a:buChar char="•"/>
            </a:pPr>
            <a:r>
              <a:rPr lang="en-US" sz="2000" dirty="0" smtClean="0"/>
              <a:t>Avoid changing layers where possible, but use adjacent grounding </a:t>
            </a:r>
            <a:r>
              <a:rPr lang="en-US" sz="2000" dirty="0" err="1" smtClean="0"/>
              <a:t>vias</a:t>
            </a:r>
            <a:r>
              <a:rPr lang="en-US" sz="2000" dirty="0" smtClean="0"/>
              <a:t> where layer change is necessary to provide return current path</a:t>
            </a:r>
          </a:p>
          <a:p>
            <a:pPr marL="227013" lvl="1" indent="-227013">
              <a:spcBef>
                <a:spcPts val="800"/>
              </a:spcBef>
              <a:buFontTx/>
              <a:buChar char="•"/>
            </a:pPr>
            <a:r>
              <a:rPr lang="en-US" sz="2000" dirty="0" smtClean="0"/>
              <a:t>Via stitch along sensitive differential signal paths</a:t>
            </a:r>
          </a:p>
          <a:p>
            <a:pPr marL="227013" lvl="1" indent="-227013">
              <a:spcBef>
                <a:spcPts val="800"/>
              </a:spcBef>
              <a:buFontTx/>
              <a:buChar char="•"/>
            </a:pPr>
            <a:r>
              <a:rPr lang="en-US" sz="2000" dirty="0" smtClean="0"/>
              <a:t>Use blind </a:t>
            </a:r>
            <a:r>
              <a:rPr lang="en-US" sz="2000" dirty="0" err="1" smtClean="0"/>
              <a:t>vias</a:t>
            </a:r>
            <a:r>
              <a:rPr lang="en-US" sz="2000" dirty="0" smtClean="0"/>
              <a:t> or back-drilling to eliminate via stubs</a:t>
            </a:r>
          </a:p>
          <a:p>
            <a:pPr marL="227013" lvl="1" indent="-227013">
              <a:spcBef>
                <a:spcPts val="800"/>
              </a:spcBef>
              <a:buFontTx/>
              <a:buChar char="•"/>
            </a:pPr>
            <a:endParaRPr lang="en-US" dirty="0" smtClean="0"/>
          </a:p>
        </p:txBody>
      </p:sp>
      <p:sp>
        <p:nvSpPr>
          <p:cNvPr id="11268" name="Slide Number Placeholder 3"/>
          <p:cNvSpPr>
            <a:spLocks noGrp="1"/>
          </p:cNvSpPr>
          <p:nvPr>
            <p:ph type="sldNum" sz="quarter" idx="10"/>
          </p:nvPr>
        </p:nvSpPr>
        <p:spPr>
          <a:xfrm>
            <a:off x="6937060" y="5725440"/>
            <a:ext cx="2133600" cy="206375"/>
          </a:xfrm>
          <a:noFill/>
        </p:spPr>
        <p:txBody>
          <a:bodyPr/>
          <a:lstStyle/>
          <a:p>
            <a:fld id="{3025B758-EFFD-4F2C-B107-22C05611C04C}" type="slidenum">
              <a:rPr lang="en-US"/>
              <a:pPr/>
              <a:t>9</a:t>
            </a:fld>
            <a:endParaRPr lang="en-US"/>
          </a:p>
        </p:txBody>
      </p:sp>
      <p:cxnSp>
        <p:nvCxnSpPr>
          <p:cNvPr id="14" name="Straight Arrow Connector 13"/>
          <p:cNvCxnSpPr/>
          <p:nvPr/>
        </p:nvCxnSpPr>
        <p:spPr>
          <a:xfrm flipV="1">
            <a:off x="7931102" y="6155881"/>
            <a:ext cx="0" cy="177006"/>
          </a:xfrm>
          <a:prstGeom prst="straightConnector1">
            <a:avLst/>
          </a:prstGeom>
          <a:ln>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pic>
        <p:nvPicPr>
          <p:cNvPr id="5122" name="Picture 2"/>
          <p:cNvPicPr>
            <a:picLocks noChangeAspect="1" noChangeArrowheads="1"/>
          </p:cNvPicPr>
          <p:nvPr/>
        </p:nvPicPr>
        <p:blipFill>
          <a:blip r:embed="rId2" cstate="print"/>
          <a:srcRect/>
          <a:stretch>
            <a:fillRect/>
          </a:stretch>
        </p:blipFill>
        <p:spPr bwMode="auto">
          <a:xfrm>
            <a:off x="6469612" y="4395984"/>
            <a:ext cx="2574977" cy="1559542"/>
          </a:xfrm>
          <a:prstGeom prst="rect">
            <a:avLst/>
          </a:prstGeom>
          <a:noFill/>
          <a:ln w="9525">
            <a:noFill/>
            <a:miter lim="800000"/>
            <a:headEnd/>
            <a:tailEnd/>
          </a:ln>
        </p:spPr>
      </p:pic>
      <p:sp>
        <p:nvSpPr>
          <p:cNvPr id="20" name="TextBox 19"/>
          <p:cNvSpPr txBox="1"/>
          <p:nvPr/>
        </p:nvSpPr>
        <p:spPr>
          <a:xfrm>
            <a:off x="6074984" y="5967959"/>
            <a:ext cx="3363976" cy="307777"/>
          </a:xfrm>
          <a:prstGeom prst="rect">
            <a:avLst/>
          </a:prstGeom>
          <a:noFill/>
        </p:spPr>
        <p:txBody>
          <a:bodyPr wrap="square" rtlCol="0">
            <a:spAutoFit/>
          </a:bodyPr>
          <a:lstStyle/>
          <a:p>
            <a:pPr algn="ctr"/>
            <a:r>
              <a:rPr lang="en-US" sz="1400" dirty="0" smtClean="0"/>
              <a:t>Via stitching</a:t>
            </a:r>
            <a:endParaRPr lang="en-US" sz="1400" dirty="0"/>
          </a:p>
        </p:txBody>
      </p:sp>
      <p:pic>
        <p:nvPicPr>
          <p:cNvPr id="19" name="Picture 2"/>
          <p:cNvPicPr>
            <a:picLocks noChangeAspect="1" noChangeArrowheads="1"/>
          </p:cNvPicPr>
          <p:nvPr/>
        </p:nvPicPr>
        <p:blipFill>
          <a:blip r:embed="rId3" cstate="print"/>
          <a:srcRect/>
          <a:stretch>
            <a:fillRect/>
          </a:stretch>
        </p:blipFill>
        <p:spPr bwMode="auto">
          <a:xfrm>
            <a:off x="6916993" y="2546548"/>
            <a:ext cx="1958774" cy="1600201"/>
          </a:xfrm>
          <a:prstGeom prst="rect">
            <a:avLst/>
          </a:prstGeom>
          <a:noFill/>
          <a:ln w="9525">
            <a:noFill/>
            <a:miter lim="800000"/>
            <a:headEnd/>
            <a:tailEnd/>
          </a:ln>
          <a:effectLst/>
        </p:spPr>
      </p:pic>
      <p:pic>
        <p:nvPicPr>
          <p:cNvPr id="7170" name="Picture 2"/>
          <p:cNvPicPr>
            <a:picLocks noChangeAspect="1" noChangeArrowheads="1"/>
          </p:cNvPicPr>
          <p:nvPr/>
        </p:nvPicPr>
        <p:blipFill>
          <a:blip r:embed="rId4" cstate="print"/>
          <a:srcRect/>
          <a:stretch>
            <a:fillRect/>
          </a:stretch>
        </p:blipFill>
        <p:spPr bwMode="auto">
          <a:xfrm>
            <a:off x="6892883" y="122755"/>
            <a:ext cx="1758488" cy="2099340"/>
          </a:xfrm>
          <a:prstGeom prst="rect">
            <a:avLst/>
          </a:prstGeom>
          <a:noFill/>
          <a:ln w="9525">
            <a:noFill/>
            <a:miter lim="800000"/>
            <a:headEnd/>
            <a:tailEnd/>
          </a:ln>
        </p:spPr>
      </p:pic>
      <p:sp>
        <p:nvSpPr>
          <p:cNvPr id="21" name="TextBox 20"/>
          <p:cNvSpPr txBox="1"/>
          <p:nvPr/>
        </p:nvSpPr>
        <p:spPr>
          <a:xfrm>
            <a:off x="6538459" y="1981047"/>
            <a:ext cx="2320413" cy="523220"/>
          </a:xfrm>
          <a:prstGeom prst="rect">
            <a:avLst/>
          </a:prstGeom>
          <a:solidFill>
            <a:schemeClr val="bg1"/>
          </a:solidFill>
        </p:spPr>
        <p:txBody>
          <a:bodyPr wrap="square" rtlCol="0">
            <a:spAutoFit/>
          </a:bodyPr>
          <a:lstStyle/>
          <a:p>
            <a:pPr algn="ctr"/>
            <a:r>
              <a:rPr lang="en-US" sz="1400" dirty="0" smtClean="0"/>
              <a:t>Waveform “blip” due to via in the signal path</a:t>
            </a:r>
            <a:endParaRPr lang="en-US" sz="1400" dirty="0"/>
          </a:p>
        </p:txBody>
      </p:sp>
      <p:cxnSp>
        <p:nvCxnSpPr>
          <p:cNvPr id="23" name="Straight Arrow Connector 22"/>
          <p:cNvCxnSpPr/>
          <p:nvPr/>
        </p:nvCxnSpPr>
        <p:spPr>
          <a:xfrm flipV="1">
            <a:off x="7669166" y="855406"/>
            <a:ext cx="235976" cy="1160215"/>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661356" y="4011401"/>
            <a:ext cx="2320413" cy="307777"/>
          </a:xfrm>
          <a:prstGeom prst="rect">
            <a:avLst/>
          </a:prstGeom>
          <a:solidFill>
            <a:schemeClr val="bg1"/>
          </a:solidFill>
        </p:spPr>
        <p:txBody>
          <a:bodyPr wrap="square" rtlCol="0">
            <a:spAutoFit/>
          </a:bodyPr>
          <a:lstStyle/>
          <a:p>
            <a:pPr algn="ctr"/>
            <a:r>
              <a:rPr lang="en-US" sz="1400" dirty="0" smtClean="0"/>
              <a:t>Adjacent GND </a:t>
            </a:r>
            <a:r>
              <a:rPr lang="en-US" sz="1400" dirty="0" err="1" smtClean="0"/>
              <a:t>vias</a:t>
            </a:r>
            <a:endParaRPr lang="en-US" sz="1400" dirty="0"/>
          </a:p>
        </p:txBody>
      </p:sp>
      <p:pic>
        <p:nvPicPr>
          <p:cNvPr id="28" name="Picture 6"/>
          <p:cNvPicPr>
            <a:picLocks noChangeAspect="1" noChangeArrowheads="1"/>
          </p:cNvPicPr>
          <p:nvPr/>
        </p:nvPicPr>
        <p:blipFill>
          <a:blip r:embed="rId5" cstate="print"/>
          <a:srcRect/>
          <a:stretch>
            <a:fillRect/>
          </a:stretch>
        </p:blipFill>
        <p:spPr bwMode="auto">
          <a:xfrm>
            <a:off x="469488" y="4490880"/>
            <a:ext cx="5191125" cy="1744218"/>
          </a:xfrm>
          <a:prstGeom prst="rect">
            <a:avLst/>
          </a:prstGeom>
          <a:noFill/>
          <a:ln w="9525">
            <a:noFill/>
            <a:miter lim="800000"/>
            <a:headEnd/>
            <a:tailEnd/>
          </a:ln>
          <a:effectLst/>
        </p:spPr>
      </p:pic>
    </p:spTree>
    <p:extLst>
      <p:ext uri="{BB962C8B-B14F-4D97-AF65-F5344CB8AC3E}">
        <p14:creationId xmlns:p14="http://schemas.microsoft.com/office/powerpoint/2010/main" val="69755786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3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ustom Design 1">
        <a:dk1>
          <a:srgbClr val="000000"/>
        </a:dk1>
        <a:lt1>
          <a:srgbClr val="AAAAAA"/>
        </a:lt1>
        <a:dk2>
          <a:srgbClr val="FFFFFF"/>
        </a:dk2>
        <a:lt2>
          <a:srgbClr val="808080"/>
        </a:lt2>
        <a:accent1>
          <a:srgbClr val="000000"/>
        </a:accent1>
        <a:accent2>
          <a:srgbClr val="AAAAAA"/>
        </a:accent2>
        <a:accent3>
          <a:srgbClr val="D2D2D2"/>
        </a:accent3>
        <a:accent4>
          <a:srgbClr val="000000"/>
        </a:accent4>
        <a:accent5>
          <a:srgbClr val="AAAAAA"/>
        </a:accent5>
        <a:accent6>
          <a:srgbClr val="9A9A9A"/>
        </a:accent6>
        <a:hlink>
          <a:srgbClr val="FF0000"/>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themeOverride>
</file>

<file path=docProps/app.xml><?xml version="1.0" encoding="utf-8"?>
<Properties xmlns="http://schemas.openxmlformats.org/officeDocument/2006/extended-properties" xmlns:vt="http://schemas.openxmlformats.org/officeDocument/2006/docPropsVTypes">
  <Template>template</Template>
  <TotalTime>743</TotalTime>
  <Words>1700</Words>
  <Application>Microsoft Office PowerPoint</Application>
  <PresentationFormat>On-screen Show (4:3)</PresentationFormat>
  <Paragraphs>197</Paragraphs>
  <Slides>18</Slides>
  <Notes>2</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18</vt:i4>
      </vt:variant>
    </vt:vector>
  </HeadingPairs>
  <TitlesOfParts>
    <vt:vector size="23" baseType="lpstr">
      <vt:lpstr>template</vt:lpstr>
      <vt:lpstr>Custom Design</vt:lpstr>
      <vt:lpstr>1_Custom Design</vt:lpstr>
      <vt:lpstr>3_Custom Design</vt:lpstr>
      <vt:lpstr>Picture</vt:lpstr>
      <vt:lpstr>High-Speed Serial Link Layout Recommendations –</vt:lpstr>
      <vt:lpstr>Differential vs Single-Ended Routing</vt:lpstr>
      <vt:lpstr>Routing of Differential Traces</vt:lpstr>
      <vt:lpstr>Bends in Differential Traces</vt:lpstr>
      <vt:lpstr>Mismatches Between the Individual  Traces of a Differential Pair</vt:lpstr>
      <vt:lpstr>Wiggles to Match Trace Lengths</vt:lpstr>
      <vt:lpstr>PCB Recommendations (Differential Pairs) </vt:lpstr>
      <vt:lpstr>PCB Recommendations (Trace Matching) </vt:lpstr>
      <vt:lpstr>PCB Recommendations (Vias)</vt:lpstr>
      <vt:lpstr>Vias in the Signal Path</vt:lpstr>
      <vt:lpstr>In-Pad Vias for BGA Package</vt:lpstr>
      <vt:lpstr>Component Pads in the Signal Path</vt:lpstr>
      <vt:lpstr>Reference Planes</vt:lpstr>
      <vt:lpstr>PCB Recommendations (Reference Planes) </vt:lpstr>
      <vt:lpstr>PowerPoint Presentation</vt:lpstr>
      <vt:lpstr>PCB Recommendations (Material/Stack-Up) </vt:lpstr>
      <vt:lpstr>PowerPoint Presentation</vt:lpstr>
      <vt:lpstr>Summary of Recommendations</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DAC38J84 Serdes Layout Recommendations –</dc:title>
  <dc:creator>a0272252</dc:creator>
  <cp:lastModifiedBy>a0181823</cp:lastModifiedBy>
  <cp:revision>7</cp:revision>
  <dcterms:created xsi:type="dcterms:W3CDTF">2012-10-02T22:08:25Z</dcterms:created>
  <dcterms:modified xsi:type="dcterms:W3CDTF">2018-04-10T11:42:18Z</dcterms:modified>
</cp:coreProperties>
</file>