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8" r:id="rId1"/>
  </p:sldMasterIdLst>
  <p:notesMasterIdLst>
    <p:notesMasterId r:id="rId52"/>
  </p:notesMasterIdLst>
  <p:handoutMasterIdLst>
    <p:handoutMasterId r:id="rId53"/>
  </p:handoutMasterIdLst>
  <p:sldIdLst>
    <p:sldId id="256" r:id="rId2"/>
    <p:sldId id="440" r:id="rId3"/>
    <p:sldId id="257" r:id="rId4"/>
    <p:sldId id="364" r:id="rId5"/>
    <p:sldId id="441" r:id="rId6"/>
    <p:sldId id="368" r:id="rId7"/>
    <p:sldId id="377" r:id="rId8"/>
    <p:sldId id="363" r:id="rId9"/>
    <p:sldId id="327" r:id="rId10"/>
    <p:sldId id="358" r:id="rId11"/>
    <p:sldId id="328" r:id="rId12"/>
    <p:sldId id="261" r:id="rId13"/>
    <p:sldId id="373" r:id="rId14"/>
    <p:sldId id="262" r:id="rId15"/>
    <p:sldId id="432" r:id="rId16"/>
    <p:sldId id="264" r:id="rId17"/>
    <p:sldId id="265" r:id="rId18"/>
    <p:sldId id="266" r:id="rId19"/>
    <p:sldId id="267" r:id="rId20"/>
    <p:sldId id="311" r:id="rId21"/>
    <p:sldId id="268" r:id="rId22"/>
    <p:sldId id="350" r:id="rId23"/>
    <p:sldId id="271" r:id="rId24"/>
    <p:sldId id="274" r:id="rId25"/>
    <p:sldId id="345" r:id="rId26"/>
    <p:sldId id="277" r:id="rId27"/>
    <p:sldId id="312" r:id="rId28"/>
    <p:sldId id="281" r:id="rId29"/>
    <p:sldId id="326" r:id="rId30"/>
    <p:sldId id="331" r:id="rId31"/>
    <p:sldId id="445" r:id="rId32"/>
    <p:sldId id="290" r:id="rId33"/>
    <p:sldId id="324" r:id="rId34"/>
    <p:sldId id="361" r:id="rId35"/>
    <p:sldId id="362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02" r:id="rId44"/>
    <p:sldId id="303" r:id="rId45"/>
    <p:sldId id="304" r:id="rId46"/>
    <p:sldId id="351" r:id="rId47"/>
    <p:sldId id="352" r:id="rId48"/>
    <p:sldId id="353" r:id="rId49"/>
    <p:sldId id="305" r:id="rId50"/>
    <p:sldId id="347" r:id="rId51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3617" autoAdjust="0"/>
  </p:normalViewPr>
  <p:slideViewPr>
    <p:cSldViewPr snapToGrid="0" snapToObjects="1">
      <p:cViewPr varScale="1">
        <p:scale>
          <a:sx n="125" d="100"/>
          <a:sy n="125" d="100"/>
        </p:scale>
        <p:origin x="-12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-3540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145E64A0-67D8-4282-A127-E4F825CC3700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A6C5D058-5F83-4AD5-8215-BFED7AE7F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794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53C7367-1611-4931-8798-4492BB0808AF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6D5A6FA9-CC31-400A-AF32-1F75DE4F0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28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0.5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72FB03-5F9A-42EF-A07C-2ACC780A04F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0F4A36-57EA-41D5-972E-AD69176B0EF6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0F4A36-57EA-41D5-972E-AD69176B0EF6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6B3A1F-FC3E-4E72-AB8D-8A2ECB561113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2</a:t>
            </a: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D5B5D2-AD9D-4FD8-A727-8DB69FC859E6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E58E3E-877D-42E2-867C-8DAF39088BD0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0.5</a:t>
            </a: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B14FB7-F20B-484B-BF67-068D435FC161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7AB0C4-D82D-4E97-8552-502B14CEAC03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2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454D3C-B288-4FD5-894D-1DB41F483257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F1B520-9C9C-434C-B8A9-75E259390712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F181AF-3BCA-4703-A36E-E956B891E596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0.5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5F453D-512A-48D8-9B00-6CF9376B287C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3626E5-6BE2-442F-9C39-047CEDCDFC77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0B815E-BFBB-4AEA-812C-AC10241DADD0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0.5</a:t>
            </a: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E79266-C4AA-476D-8702-9266E44F460E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99FD88-B197-4368-AC3F-4B3EEAD1B5D8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B56EE1-2F4F-432B-9478-C7338E284206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6D1D9-E4CB-4DC3-8875-D70FD3CBB511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C3B5-9CFC-4B60-AD1F-942309290D4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422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B42680-055B-4C21-8DC8-EEA6FA379C84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B42680-055B-4C21-8DC8-EEA6FA379C84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B42680-055B-4C21-8DC8-EEA6FA379C84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5D43C-7E51-475B-A651-424EEBD7264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33D63D8-710C-49A7-A704-316E5893691B}" type="datetime1">
              <a:rPr lang="en-US" smtClean="0"/>
              <a:pPr eaLnBrk="1" hangingPunct="1"/>
              <a:t>6/18/2018</a:t>
            </a:fld>
            <a:endParaRPr lang="en-US" smtClean="0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BAA67A7-97CA-419B-9DD0-BDA467652DD5}" type="slidenum">
              <a:rPr lang="en-US" smtClean="0"/>
              <a:pPr eaLnBrk="1" hangingPunct="1"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E3A8DF-C3E6-4129-9232-FDAF4ED72068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0.5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DE7FF4-D2A0-48E6-A353-F1FD56E86B84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27B9CD-3936-4A3F-8751-A72748E88999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A18985-7FF6-4629-AAE9-FF2956C03FB8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0.5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5F453D-512A-48D8-9B00-6CF9376B287C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1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5D43C-7E51-475B-A651-424EEBD7264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0.5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847A95-4F99-4367-B819-CB0B128D60A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0.5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847A95-4F99-4367-B819-CB0B128D60A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0.5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524969-2E6A-4F58-949A-98B91D727A77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089918C-441B-4AEC-A214-7FE1DFAB5407}" type="datetime1">
              <a:rPr lang="en-US" smtClean="0"/>
              <a:pPr eaLnBrk="1" hangingPunct="1"/>
              <a:t>6/18/2018</a:t>
            </a:fld>
            <a:endParaRPr lang="en-US" smtClean="0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5A67C0-4F38-4EA5-AC8B-CD7E101E5B63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059C5D1-54E9-40C4-847B-DD35675AD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86C9D23-4F73-4876-AFB1-AD1668F82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A5CF2F8-D79D-4384-A319-FFC4EBD0B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B19E861-338C-4991-9E49-16DF4CD1B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32CD579-3D57-4B2A-B003-BF9A4D1BB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42875"/>
            <a:ext cx="2141537" cy="57356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42875"/>
            <a:ext cx="6275388" cy="5735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DE8EF95-D030-402B-BBCD-FF7134D82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18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887EAEB-3ADF-4806-B940-C4B647C6A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C5EF4D9-1E52-40D0-AC65-D1BC6DD09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7820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000000"/>
                </a:solidFill>
              </a:rPr>
              <a:t>TI Confidential – NDA Restrictions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0CAC8A5-C309-4584-A427-4BD9F4CE3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8468"/>
            <a:ext cx="8467725" cy="4945932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8C4D35F-57A8-4C7A-86D0-153BFA40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6049963"/>
            <a:ext cx="2133600" cy="206375"/>
          </a:xfrm>
        </p:spPr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E8EE6FB-5C8A-4024-A247-5BC3CC5D31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86C52D8-73A1-4DEB-8B50-A2EA4A896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6076BBD-3CBC-4613-97FE-8BD8DEC3C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3C5784F-8296-4749-A0DC-D0904D800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275" y="6324600"/>
            <a:ext cx="87407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058863"/>
            <a:ext cx="8467725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49963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859C1F4-DF30-42F6-A8D8-17AAF8907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2" name="Group 16"/>
          <p:cNvGrpSpPr>
            <a:grpSpLocks/>
          </p:cNvGrpSpPr>
          <p:nvPr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-560388" y="-820738"/>
            <a:ext cx="8815388" cy="466725"/>
            <a:chOff x="-7620" y="6323077"/>
            <a:chExt cx="8814816" cy="466344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-7620" y="6324664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-496888" y="-817563"/>
            <a:ext cx="8740776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  <p:sldLayoutId id="214748411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6275" indent="-173038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2900" y="331788"/>
            <a:ext cx="8458200" cy="2008187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JESD204B Overview </a:t>
            </a:r>
            <a:br>
              <a:rPr lang="en-US" sz="3600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</a:br>
            <a:r>
              <a:rPr lang="en-US" sz="3600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/>
            </a:r>
            <a:br>
              <a:rPr lang="en-US" sz="3600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</a:br>
            <a:r>
              <a:rPr lang="en-US" sz="3600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/>
            </a:r>
            <a:br>
              <a:rPr lang="en-US" sz="3600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</a:br>
            <a:r>
              <a:rPr lang="en-US" sz="3600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 </a:t>
            </a:r>
            <a:endParaRPr lang="en-US" sz="2400" dirty="0" smtClean="0">
              <a:latin typeface="Theinhardt Medium" charset="0"/>
              <a:ea typeface="ＭＳ Ｐゴシック" pitchFamily="34" charset="-128"/>
              <a:cs typeface="Theinhardt Medium" charset="0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e2e.ti.com (TI Support Forum)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July 2014</a:t>
            </a: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							</a:t>
            </a:r>
            <a:endParaRPr lang="en-US" sz="14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JESD204 Timing Signals/Terminology</a:t>
            </a:r>
          </a:p>
        </p:txBody>
      </p:sp>
      <p:sp>
        <p:nvSpPr>
          <p:cNvPr id="30723" name="TextBox 9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735979"/>
            <a:ext cx="854423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marL="285750" lvl="1" algn="just" eaLnBrk="1" fontAlgn="auto" hangingPunct="1">
              <a:spcAft>
                <a:spcPts val="0"/>
              </a:spcAft>
              <a:defRPr/>
            </a:pPr>
            <a:r>
              <a:rPr lang="en-US" sz="2200" b="1" dirty="0"/>
              <a:t>Frame </a:t>
            </a:r>
            <a:r>
              <a:rPr lang="en-US" sz="2200" b="1" dirty="0" smtClean="0"/>
              <a:t>Clock (Core CLK)</a:t>
            </a:r>
            <a:endParaRPr lang="en-US" sz="2200" b="1" dirty="0"/>
          </a:p>
          <a:p>
            <a:pPr marL="285750" lvl="1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900" dirty="0"/>
          </a:p>
          <a:p>
            <a:pPr marL="685800" lvl="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 smtClean="0"/>
              <a:t> The </a:t>
            </a:r>
            <a:r>
              <a:rPr lang="en-US" sz="1500" dirty="0"/>
              <a:t>frame coming out of the transport layer is aligned to the frame clock. </a:t>
            </a:r>
          </a:p>
          <a:p>
            <a:pPr marL="685800" lvl="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 smtClean="0"/>
              <a:t> As </a:t>
            </a:r>
            <a:r>
              <a:rPr lang="en-US" sz="1500" dirty="0"/>
              <a:t>per JESD204B standard, frame clock period in all the TX and RX devices </a:t>
            </a:r>
            <a:endParaRPr lang="en-US" sz="1500" dirty="0" smtClean="0"/>
          </a:p>
          <a:p>
            <a:pPr marL="685800" lvl="2" algn="just" eaLnBrk="1" fontAlgn="auto" hangingPunct="1">
              <a:spcAft>
                <a:spcPts val="0"/>
              </a:spcAft>
              <a:defRPr/>
            </a:pPr>
            <a:r>
              <a:rPr lang="en-US" sz="1500" dirty="0" smtClean="0"/>
              <a:t>  must </a:t>
            </a:r>
            <a:r>
              <a:rPr lang="en-US" sz="1500" dirty="0"/>
              <a:t>be </a:t>
            </a:r>
            <a:r>
              <a:rPr lang="en-US" sz="1500" dirty="0" smtClean="0"/>
              <a:t> identical</a:t>
            </a:r>
            <a:r>
              <a:rPr lang="en-US" sz="1500" dirty="0"/>
              <a:t>.</a:t>
            </a:r>
          </a:p>
          <a:p>
            <a:pPr marL="685800" lvl="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/>
          </a:p>
          <a:p>
            <a:pPr marL="285750" lvl="1" algn="just" eaLnBrk="1" fontAlgn="auto" hangingPunct="1">
              <a:spcAft>
                <a:spcPts val="0"/>
              </a:spcAft>
              <a:defRPr/>
            </a:pPr>
            <a:r>
              <a:rPr lang="en-US" sz="2200" b="1" dirty="0"/>
              <a:t>Sample Clock       	  </a:t>
            </a:r>
            <a:r>
              <a:rPr lang="en-US" sz="2000" dirty="0" smtClean="0"/>
              <a:t>  </a:t>
            </a:r>
            <a:endParaRPr lang="en-US" sz="2000" dirty="0"/>
          </a:p>
          <a:p>
            <a:pPr marL="285750" lvl="1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900" dirty="0"/>
          </a:p>
          <a:p>
            <a:pPr marL="685800" lvl="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 smtClean="0"/>
              <a:t> Sample </a:t>
            </a:r>
            <a:r>
              <a:rPr lang="en-US" sz="1500" dirty="0"/>
              <a:t>clock is aligned to a sample boundary. </a:t>
            </a:r>
          </a:p>
          <a:p>
            <a:pPr marL="685800" lvl="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 smtClean="0"/>
              <a:t> If </a:t>
            </a:r>
            <a:r>
              <a:rPr lang="en-US" sz="1500" dirty="0"/>
              <a:t>there is only one sample per converter in a single frame cycle, then sample clock </a:t>
            </a:r>
            <a:endParaRPr lang="en-US" sz="1500" dirty="0" smtClean="0"/>
          </a:p>
          <a:p>
            <a:pPr marL="685800" lvl="2" algn="just" eaLnBrk="1" fontAlgn="auto" hangingPunct="1">
              <a:spcAft>
                <a:spcPts val="0"/>
              </a:spcAft>
              <a:defRPr/>
            </a:pPr>
            <a:r>
              <a:rPr lang="en-US" sz="1500" dirty="0" smtClean="0"/>
              <a:t>  is </a:t>
            </a:r>
            <a:r>
              <a:rPr lang="en-US" sz="1500" dirty="0"/>
              <a:t>the same as frame clock.</a:t>
            </a:r>
          </a:p>
          <a:p>
            <a:pPr marL="685800" lvl="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 smtClean="0"/>
              <a:t> If </a:t>
            </a:r>
            <a:r>
              <a:rPr lang="en-US" sz="1500" dirty="0"/>
              <a:t>there are multiple samples per converter per frame clock cycle, then sample </a:t>
            </a:r>
            <a:r>
              <a:rPr lang="en-US" sz="1500" dirty="0" smtClean="0"/>
              <a:t>clock</a:t>
            </a:r>
          </a:p>
          <a:p>
            <a:pPr marL="685800" lvl="2" algn="just" eaLnBrk="1" fontAlgn="auto" hangingPunct="1">
              <a:spcAft>
                <a:spcPts val="0"/>
              </a:spcAft>
              <a:defRPr/>
            </a:pPr>
            <a:r>
              <a:rPr lang="en-US" sz="1500" dirty="0" smtClean="0"/>
              <a:t>  </a:t>
            </a:r>
            <a:r>
              <a:rPr lang="en-US" sz="1500" dirty="0"/>
              <a:t>is an integer multiple of the frame clock. </a:t>
            </a:r>
          </a:p>
          <a:p>
            <a:pPr marL="685800" lvl="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/>
          </a:p>
          <a:p>
            <a:pPr marL="285750" lvl="1" algn="just" eaLnBrk="1" fontAlgn="auto" hangingPunct="1">
              <a:spcAft>
                <a:spcPts val="0"/>
              </a:spcAft>
              <a:defRPr/>
            </a:pPr>
            <a:r>
              <a:rPr lang="en-US" sz="2200" b="1" dirty="0"/>
              <a:t>Local </a:t>
            </a:r>
            <a:r>
              <a:rPr lang="en-US" sz="2200" b="1" dirty="0" err="1"/>
              <a:t>Multiframe</a:t>
            </a:r>
            <a:r>
              <a:rPr lang="en-US" sz="2200" b="1" dirty="0"/>
              <a:t> Clock   (LMFC) </a:t>
            </a:r>
            <a:r>
              <a:rPr lang="en-US" dirty="0"/>
              <a:t>	        </a:t>
            </a:r>
            <a:r>
              <a:rPr lang="en-US" sz="2000" dirty="0"/>
              <a:t>K * Frame Clock</a:t>
            </a:r>
          </a:p>
          <a:p>
            <a:pPr marL="285750" lvl="1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900" dirty="0"/>
          </a:p>
          <a:p>
            <a:pPr marL="685800" lvl="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 smtClean="0"/>
              <a:t> LMFC </a:t>
            </a:r>
            <a:r>
              <a:rPr lang="en-US" sz="1500" dirty="0"/>
              <a:t>is aligned to a </a:t>
            </a:r>
            <a:r>
              <a:rPr lang="en-US" sz="1500" dirty="0" err="1"/>
              <a:t>multiframe</a:t>
            </a:r>
            <a:r>
              <a:rPr lang="en-US" sz="1500" dirty="0"/>
              <a:t> boundary which in turn consists of K number of frames. </a:t>
            </a:r>
          </a:p>
          <a:p>
            <a:pPr marL="685800" lvl="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 smtClean="0"/>
              <a:t> In </a:t>
            </a:r>
            <a:r>
              <a:rPr lang="en-US" sz="1500" dirty="0"/>
              <a:t>order to synchronize transmission on all lanes (single or multipoint link), LMFC of </a:t>
            </a:r>
            <a:endParaRPr lang="en-US" sz="1500" dirty="0" smtClean="0"/>
          </a:p>
          <a:p>
            <a:pPr marL="685800" lvl="2" algn="just" eaLnBrk="1" fontAlgn="auto" hangingPunct="1">
              <a:spcAft>
                <a:spcPts val="0"/>
              </a:spcAft>
              <a:defRPr/>
            </a:pPr>
            <a:r>
              <a:rPr lang="en-US" sz="1500" dirty="0" smtClean="0"/>
              <a:t>  all </a:t>
            </a:r>
            <a:r>
              <a:rPr lang="en-US" sz="1500" dirty="0"/>
              <a:t>the converter devices are aligned with the LMFC of logic device.</a:t>
            </a:r>
          </a:p>
          <a:p>
            <a:pPr marL="685800" lvl="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 smtClean="0"/>
              <a:t> All </a:t>
            </a:r>
            <a:r>
              <a:rPr lang="en-US" sz="1500" dirty="0"/>
              <a:t>TX and RX devices in a system must have identical LMFC period.</a:t>
            </a:r>
          </a:p>
          <a:p>
            <a:pPr marL="685800" lvl="2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JESD204 Timing Signals/Terminology</a:t>
            </a:r>
          </a:p>
        </p:txBody>
      </p:sp>
      <p:sp>
        <p:nvSpPr>
          <p:cNvPr id="30723" name="TextBox 9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06475"/>
            <a:ext cx="822960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>
              <a:latin typeface="Theinhardt Thin"/>
              <a:ea typeface="ＭＳ Ｐゴシック" charset="0"/>
              <a:cs typeface="Theinhardt Thin"/>
            </a:endParaRP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Theinhardt Thin"/>
                <a:ea typeface="ＭＳ Ｐゴシック" charset="0"/>
                <a:cs typeface="Theinhardt Thin"/>
              </a:rPr>
              <a:t>SYNC</a:t>
            </a: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Theinhardt Thin"/>
                <a:ea typeface="ＭＳ Ｐゴシック" charset="0"/>
                <a:cs typeface="Theinhardt Thin"/>
              </a:rPr>
              <a:t>   </a:t>
            </a:r>
            <a:r>
              <a:rPr lang="en-US" sz="2000" dirty="0" smtClean="0">
                <a:latin typeface="Theinhardt Thin"/>
                <a:ea typeface="ＭＳ Ｐゴシック" charset="0"/>
                <a:cs typeface="Theinhardt Thin"/>
              </a:rPr>
              <a:t>Receiver to Transmitter.</a:t>
            </a:r>
            <a:r>
              <a:rPr lang="en-US" sz="2000" dirty="0" smtClean="0">
                <a:latin typeface="Theinhardt Thin"/>
                <a:ea typeface="ＭＳ Ｐゴシック" charset="0"/>
                <a:cs typeface="Theinhardt Thin"/>
                <a:sym typeface="Wingdings" pitchFamily="2" charset="2"/>
              </a:rPr>
              <a:t> Used </a:t>
            </a:r>
            <a:r>
              <a:rPr lang="en-US" sz="2000" dirty="0">
                <a:latin typeface="Theinhardt Thin"/>
                <a:ea typeface="ＭＳ Ｐゴシック" charset="0"/>
                <a:cs typeface="Theinhardt Thin"/>
                <a:sym typeface="Wingdings" pitchFamily="2" charset="2"/>
              </a:rPr>
              <a:t>for device synchronization and link error reporting</a:t>
            </a:r>
            <a:endParaRPr lang="en-US" sz="2000" dirty="0">
              <a:latin typeface="Theinhardt Thin"/>
              <a:ea typeface="ＭＳ Ｐゴシック" charset="0"/>
              <a:cs typeface="Theinhardt Thin"/>
            </a:endParaRP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Theinhardt Thin"/>
                <a:ea typeface="ＭＳ Ｐゴシック" charset="0"/>
              </a:rPr>
              <a:t>Synchronization requests</a:t>
            </a: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Theinhardt Thin"/>
                <a:ea typeface="ＭＳ Ｐゴシック" charset="0"/>
              </a:rPr>
              <a:t>Subclass 2 implementations use SYNC as a phase reference for LMFC</a:t>
            </a: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Theinhardt Thin"/>
                <a:ea typeface="ＭＳ Ｐゴシック" charset="0"/>
              </a:rPr>
              <a:t>Options for distributing SYNC to multiple devices</a:t>
            </a: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Theinhardt Thin"/>
                <a:ea typeface="ＭＳ Ｐゴシック" charset="0"/>
              </a:rPr>
              <a:t>Standard defines SYNC~ (active low) signaling</a:t>
            </a:r>
          </a:p>
          <a:p>
            <a:pPr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latin typeface="Theinhardt Thin"/>
              <a:ea typeface="ＭＳ Ｐゴシック" charset="0"/>
              <a:cs typeface="Theinhardt T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JESD204 Layers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6975" y="990600"/>
            <a:ext cx="6934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Example Functional Diagram for data transmission and reception between two devices on the link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34C8E7B-C694-4124-B324-9A672342A4FD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676400"/>
            <a:ext cx="68484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5010150"/>
            <a:ext cx="71818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12"/>
          <p:cNvSpPr>
            <a:spLocks noChangeArrowheads="1"/>
          </p:cNvSpPr>
          <p:nvPr/>
        </p:nvSpPr>
        <p:spPr bwMode="auto">
          <a:xfrm>
            <a:off x="1371600" y="1600200"/>
            <a:ext cx="6172200" cy="1447800"/>
          </a:xfrm>
          <a:prstGeom prst="rect">
            <a:avLst/>
          </a:prstGeom>
          <a:noFill/>
          <a:ln w="38100" algn="ctr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000">
              <a:latin typeface="Times New Roman" pitchFamily="18" charset="0"/>
            </a:endParaRPr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7162800" y="4967288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 sz="2000">
              <a:latin typeface="Times New Roman" pitchFamily="18" charset="0"/>
            </a:endParaRPr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1371600" y="4419600"/>
            <a:ext cx="6172200" cy="1447800"/>
          </a:xfrm>
          <a:prstGeom prst="rect">
            <a:avLst/>
          </a:prstGeom>
          <a:noFill/>
          <a:ln w="38100" algn="ctr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000">
              <a:latin typeface="Times New Roman" pitchFamily="18" charset="0"/>
            </a:endParaRPr>
          </a:p>
        </p:txBody>
      </p:sp>
      <p:sp>
        <p:nvSpPr>
          <p:cNvPr id="9225" name="TextBox 16"/>
          <p:cNvSpPr txBox="1">
            <a:spLocks noChangeArrowheads="1"/>
          </p:cNvSpPr>
          <p:nvPr/>
        </p:nvSpPr>
        <p:spPr bwMode="auto">
          <a:xfrm>
            <a:off x="7162800" y="3657600"/>
            <a:ext cx="76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SYNC~</a:t>
            </a:r>
          </a:p>
        </p:txBody>
      </p:sp>
      <p:sp>
        <p:nvSpPr>
          <p:cNvPr id="9226" name="TextBox 17"/>
          <p:cNvSpPr txBox="1">
            <a:spLocks noChangeArrowheads="1"/>
          </p:cNvSpPr>
          <p:nvPr/>
        </p:nvSpPr>
        <p:spPr bwMode="auto">
          <a:xfrm>
            <a:off x="1219200" y="1143000"/>
            <a:ext cx="34782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TX device (ADC or FPGA)</a:t>
            </a:r>
          </a:p>
        </p:txBody>
      </p:sp>
      <p:sp>
        <p:nvSpPr>
          <p:cNvPr id="9227" name="TextBox 18"/>
          <p:cNvSpPr txBox="1">
            <a:spLocks noChangeArrowheads="1"/>
          </p:cNvSpPr>
          <p:nvPr/>
        </p:nvSpPr>
        <p:spPr bwMode="auto">
          <a:xfrm>
            <a:off x="1295400" y="5867400"/>
            <a:ext cx="35099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RX device (DAC or FPGA)</a:t>
            </a:r>
          </a:p>
        </p:txBody>
      </p:sp>
      <p:sp>
        <p:nvSpPr>
          <p:cNvPr id="9228" name="TextBox 21"/>
          <p:cNvSpPr txBox="1">
            <a:spLocks noChangeArrowheads="1"/>
          </p:cNvSpPr>
          <p:nvPr/>
        </p:nvSpPr>
        <p:spPr bwMode="auto">
          <a:xfrm>
            <a:off x="533400" y="3276600"/>
            <a:ext cx="838200" cy="738188"/>
          </a:xfrm>
          <a:prstGeom prst="rect">
            <a:avLst/>
          </a:prstGeom>
          <a:noFill/>
          <a:ln w="28575">
            <a:solidFill>
              <a:srgbClr val="0074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Clock </a:t>
            </a:r>
          </a:p>
          <a:p>
            <a:pPr eaLnBrk="1" hangingPunct="1"/>
            <a:r>
              <a:rPr lang="en-US" sz="1400"/>
              <a:t>Source</a:t>
            </a:r>
          </a:p>
          <a:p>
            <a:pPr eaLnBrk="1" hangingPunct="1"/>
            <a:endParaRPr lang="en-US" sz="1400"/>
          </a:p>
        </p:txBody>
      </p:sp>
      <p:cxnSp>
        <p:nvCxnSpPr>
          <p:cNvPr id="9229" name="Straight Connector 23"/>
          <p:cNvCxnSpPr>
            <a:cxnSpLocks noChangeShapeType="1"/>
          </p:cNvCxnSpPr>
          <p:nvPr/>
        </p:nvCxnSpPr>
        <p:spPr bwMode="auto">
          <a:xfrm>
            <a:off x="1371600" y="3429000"/>
            <a:ext cx="914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2093913" y="3238500"/>
            <a:ext cx="382588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Straight Connector 32"/>
          <p:cNvCxnSpPr>
            <a:cxnSpLocks noChangeShapeType="1"/>
          </p:cNvCxnSpPr>
          <p:nvPr/>
        </p:nvCxnSpPr>
        <p:spPr bwMode="auto">
          <a:xfrm>
            <a:off x="1371600" y="3505200"/>
            <a:ext cx="1524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Straight Arrow Connector 33"/>
          <p:cNvCxnSpPr>
            <a:cxnSpLocks noChangeShapeType="1"/>
          </p:cNvCxnSpPr>
          <p:nvPr/>
        </p:nvCxnSpPr>
        <p:spPr bwMode="auto">
          <a:xfrm rot="5400000" flipH="1" flipV="1">
            <a:off x="2666207" y="3275806"/>
            <a:ext cx="4572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3" name="Straight Connector 36"/>
          <p:cNvCxnSpPr>
            <a:cxnSpLocks noChangeShapeType="1"/>
          </p:cNvCxnSpPr>
          <p:nvPr/>
        </p:nvCxnSpPr>
        <p:spPr bwMode="auto">
          <a:xfrm>
            <a:off x="1371600" y="3886200"/>
            <a:ext cx="914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4" name="Straight Arrow Connector 38"/>
          <p:cNvCxnSpPr>
            <a:cxnSpLocks noChangeShapeType="1"/>
          </p:cNvCxnSpPr>
          <p:nvPr/>
        </p:nvCxnSpPr>
        <p:spPr bwMode="auto">
          <a:xfrm rot="5400000">
            <a:off x="2019301" y="4152900"/>
            <a:ext cx="533400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Straight Arrow Connector 41"/>
          <p:cNvCxnSpPr>
            <a:cxnSpLocks noChangeShapeType="1"/>
          </p:cNvCxnSpPr>
          <p:nvPr/>
        </p:nvCxnSpPr>
        <p:spPr bwMode="auto">
          <a:xfrm rot="5400000">
            <a:off x="2590007" y="4114006"/>
            <a:ext cx="6096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6" name="Straight Connector 44"/>
          <p:cNvCxnSpPr>
            <a:cxnSpLocks noChangeShapeType="1"/>
          </p:cNvCxnSpPr>
          <p:nvPr/>
        </p:nvCxnSpPr>
        <p:spPr bwMode="auto">
          <a:xfrm>
            <a:off x="1371600" y="3810000"/>
            <a:ext cx="1524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7" name="Straight Connector 47"/>
          <p:cNvCxnSpPr>
            <a:cxnSpLocks noChangeShapeType="1"/>
          </p:cNvCxnSpPr>
          <p:nvPr/>
        </p:nvCxnSpPr>
        <p:spPr bwMode="auto">
          <a:xfrm rot="5400000">
            <a:off x="6523038" y="3657600"/>
            <a:ext cx="28956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8" name="TextBox 49"/>
          <p:cNvSpPr txBox="1">
            <a:spLocks noChangeArrowheads="1"/>
          </p:cNvSpPr>
          <p:nvPr/>
        </p:nvSpPr>
        <p:spPr bwMode="auto">
          <a:xfrm>
            <a:off x="1346200" y="3205163"/>
            <a:ext cx="1447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/>
              <a:t>Device Clock</a:t>
            </a:r>
          </a:p>
        </p:txBody>
      </p:sp>
      <p:sp>
        <p:nvSpPr>
          <p:cNvPr id="9239" name="TextBox 54"/>
          <p:cNvSpPr txBox="1">
            <a:spLocks noChangeArrowheads="1"/>
          </p:cNvSpPr>
          <p:nvPr/>
        </p:nvSpPr>
        <p:spPr bwMode="auto">
          <a:xfrm>
            <a:off x="1341438" y="3852863"/>
            <a:ext cx="1447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/>
              <a:t>Device Clock</a:t>
            </a:r>
          </a:p>
        </p:txBody>
      </p:sp>
      <p:sp>
        <p:nvSpPr>
          <p:cNvPr id="9240" name="TextBox 55"/>
          <p:cNvSpPr txBox="1">
            <a:spLocks noChangeArrowheads="1"/>
          </p:cNvSpPr>
          <p:nvPr/>
        </p:nvSpPr>
        <p:spPr bwMode="auto">
          <a:xfrm>
            <a:off x="2844800" y="3302000"/>
            <a:ext cx="1447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/>
              <a:t>SYSREF Clock</a:t>
            </a:r>
          </a:p>
        </p:txBody>
      </p:sp>
      <p:sp>
        <p:nvSpPr>
          <p:cNvPr id="9241" name="TextBox 56"/>
          <p:cNvSpPr txBox="1">
            <a:spLocks noChangeArrowheads="1"/>
          </p:cNvSpPr>
          <p:nvPr/>
        </p:nvSpPr>
        <p:spPr bwMode="auto">
          <a:xfrm>
            <a:off x="2849563" y="3792538"/>
            <a:ext cx="1447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/>
              <a:t>SYSREF Clock</a:t>
            </a:r>
          </a:p>
        </p:txBody>
      </p:sp>
      <p:sp>
        <p:nvSpPr>
          <p:cNvPr id="9242" name="TextBox 57"/>
          <p:cNvSpPr txBox="1">
            <a:spLocks noChangeArrowheads="1"/>
          </p:cNvSpPr>
          <p:nvPr/>
        </p:nvSpPr>
        <p:spPr bwMode="auto">
          <a:xfrm>
            <a:off x="2667000" y="2209800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Parallel–to</a:t>
            </a:r>
          </a:p>
          <a:p>
            <a:pPr eaLnBrk="1" hangingPunct="1"/>
            <a:r>
              <a:rPr lang="en-US" sz="1200"/>
              <a:t>-serial </a:t>
            </a:r>
          </a:p>
          <a:p>
            <a:pPr eaLnBrk="1" hangingPunct="1"/>
            <a:r>
              <a:rPr lang="en-US" sz="1200"/>
              <a:t>mapping</a:t>
            </a:r>
          </a:p>
        </p:txBody>
      </p:sp>
      <p:sp>
        <p:nvSpPr>
          <p:cNvPr id="9243" name="TextBox 58"/>
          <p:cNvSpPr txBox="1">
            <a:spLocks noChangeArrowheads="1"/>
          </p:cNvSpPr>
          <p:nvPr/>
        </p:nvSpPr>
        <p:spPr bwMode="auto">
          <a:xfrm>
            <a:off x="5181600" y="2209800"/>
            <a:ext cx="137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8B/10B encoding and character insertion for lane alignment</a:t>
            </a:r>
          </a:p>
        </p:txBody>
      </p:sp>
      <p:sp>
        <p:nvSpPr>
          <p:cNvPr id="9244" name="TextBox 59"/>
          <p:cNvSpPr txBox="1">
            <a:spLocks noChangeArrowheads="1"/>
          </p:cNvSpPr>
          <p:nvPr/>
        </p:nvSpPr>
        <p:spPr bwMode="auto">
          <a:xfrm>
            <a:off x="5029200" y="4419600"/>
            <a:ext cx="137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8B/10B decoding and character detection for lane alignment</a:t>
            </a:r>
          </a:p>
        </p:txBody>
      </p:sp>
      <p:sp>
        <p:nvSpPr>
          <p:cNvPr id="9245" name="TextBox 60"/>
          <p:cNvSpPr txBox="1">
            <a:spLocks noChangeArrowheads="1"/>
          </p:cNvSpPr>
          <p:nvPr/>
        </p:nvSpPr>
        <p:spPr bwMode="auto">
          <a:xfrm>
            <a:off x="2743200" y="4611688"/>
            <a:ext cx="114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serial–to</a:t>
            </a:r>
          </a:p>
          <a:p>
            <a:pPr eaLnBrk="1" hangingPunct="1"/>
            <a:r>
              <a:rPr lang="en-US" sz="1200"/>
              <a:t>-parallel </a:t>
            </a:r>
          </a:p>
          <a:p>
            <a:pPr eaLnBrk="1" hangingPunct="1"/>
            <a:r>
              <a:rPr lang="en-US" sz="1200"/>
              <a:t>mapping</a:t>
            </a:r>
          </a:p>
        </p:txBody>
      </p:sp>
      <p:cxnSp>
        <p:nvCxnSpPr>
          <p:cNvPr id="9246" name="Straight Connector 62"/>
          <p:cNvCxnSpPr>
            <a:cxnSpLocks noChangeShapeType="1"/>
          </p:cNvCxnSpPr>
          <p:nvPr/>
        </p:nvCxnSpPr>
        <p:spPr bwMode="auto">
          <a:xfrm rot="5400000">
            <a:off x="6340475" y="3657600"/>
            <a:ext cx="28956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Transport Layer Overview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pPr algn="just" eaLnBrk="1" hangingPunct="1"/>
            <a:r>
              <a:rPr lang="en-US" smtClean="0">
                <a:latin typeface="Theinhardt Thin" charset="0"/>
                <a:ea typeface="ＭＳ Ｐゴシック" pitchFamily="34" charset="-128"/>
                <a:cs typeface="Theinhardt Thin" charset="0"/>
              </a:rPr>
              <a:t>Maps the data </a:t>
            </a:r>
            <a:r>
              <a:rPr lang="en-US" smtClean="0">
                <a:latin typeface="Theinhardt Thin" charset="0"/>
                <a:ea typeface="ＭＳ Ｐゴシック" pitchFamily="34" charset="-128"/>
                <a:cs typeface="Theinhardt Thin" charset="0"/>
                <a:sym typeface="Wingdings" pitchFamily="2" charset="2"/>
              </a:rPr>
              <a:t></a:t>
            </a:r>
            <a:r>
              <a:rPr lang="en-US" smtClean="0">
                <a:latin typeface="Theinhardt Thin" charset="0"/>
                <a:ea typeface="ＭＳ Ｐゴシック" pitchFamily="34" charset="-128"/>
                <a:cs typeface="Theinhardt Thin" charset="0"/>
              </a:rPr>
              <a:t> octets </a:t>
            </a:r>
            <a:r>
              <a:rPr lang="en-US" smtClean="0">
                <a:latin typeface="Theinhardt Thin" charset="0"/>
                <a:ea typeface="ＭＳ Ｐゴシック" pitchFamily="34" charset="-128"/>
                <a:cs typeface="Theinhardt Thin" charset="0"/>
                <a:sym typeface="Wingdings" pitchFamily="2" charset="2"/>
              </a:rPr>
              <a:t></a:t>
            </a:r>
            <a:r>
              <a:rPr lang="en-US" smtClean="0">
                <a:latin typeface="Theinhardt Thin" charset="0"/>
                <a:ea typeface="ＭＳ Ｐゴシック" pitchFamily="34" charset="-128"/>
                <a:cs typeface="Theinhardt Thin" charset="0"/>
              </a:rPr>
              <a:t> frames consisting of multiple octets</a:t>
            </a:r>
          </a:p>
          <a:p>
            <a:pPr algn="just" eaLnBrk="1" hangingPunct="1"/>
            <a:r>
              <a:rPr lang="en-US" smtClean="0">
                <a:latin typeface="Theinhardt Thin" charset="0"/>
                <a:ea typeface="ＭＳ Ｐゴシック" pitchFamily="34" charset="-128"/>
                <a:cs typeface="Theinhardt Thin" charset="0"/>
              </a:rPr>
              <a:t> Adds optional control bits to samples if needed</a:t>
            </a:r>
          </a:p>
          <a:p>
            <a:pPr lvl="1" algn="just" eaLnBrk="1" hangingPunct="1"/>
            <a:r>
              <a:rPr lang="en-US" smtClean="0">
                <a:latin typeface="Theinhardt Thin" charset="0"/>
                <a:ea typeface="ＭＳ Ｐゴシック" pitchFamily="34" charset="-128"/>
                <a:cs typeface="Theinhardt Thin" charset="0"/>
              </a:rPr>
              <a:t>Control bits can be used to communicate status information, mark an inactive converter on the link or control receiver operation </a:t>
            </a:r>
          </a:p>
          <a:p>
            <a:pPr algn="just" eaLnBrk="1" hangingPunct="1"/>
            <a:r>
              <a:rPr lang="en-US" smtClean="0">
                <a:latin typeface="Theinhardt Thin" charset="0"/>
                <a:ea typeface="ＭＳ Ｐゴシック" pitchFamily="34" charset="-128"/>
                <a:cs typeface="Theinhardt Thin" charset="0"/>
              </a:rPr>
              <a:t>Distinguishes the possible combinations of device/links/lanes/etc.</a:t>
            </a:r>
          </a:p>
          <a:p>
            <a:pPr lvl="1" algn="just" eaLnBrk="1" hangingPunct="1"/>
            <a:r>
              <a:rPr lang="en-US" sz="2000" smtClean="0">
                <a:latin typeface="Theinhardt Thin" charset="0"/>
                <a:ea typeface="ＭＳ Ｐゴシック" pitchFamily="34" charset="-128"/>
                <a:cs typeface="Theinhardt Thin" charset="0"/>
              </a:rPr>
              <a:t>Single converter connected to single lane link</a:t>
            </a:r>
          </a:p>
          <a:p>
            <a:pPr lvl="1" algn="just" eaLnBrk="1" hangingPunct="1"/>
            <a:r>
              <a:rPr lang="en-US" sz="2000" smtClean="0">
                <a:latin typeface="Theinhardt Thin" charset="0"/>
                <a:ea typeface="ＭＳ Ｐゴシック" pitchFamily="34" charset="-128"/>
                <a:cs typeface="Theinhardt Thin" charset="0"/>
              </a:rPr>
              <a:t>Single converter connected to multiple lanes link</a:t>
            </a:r>
          </a:p>
          <a:p>
            <a:pPr lvl="1" algn="just" eaLnBrk="1" hangingPunct="1"/>
            <a:r>
              <a:rPr lang="en-US" sz="2000" smtClean="0">
                <a:latin typeface="Theinhardt Thin" charset="0"/>
                <a:ea typeface="ＭＳ Ｐゴシック" pitchFamily="34" charset="-128"/>
                <a:cs typeface="Theinhardt Thin" charset="0"/>
              </a:rPr>
              <a:t>Multiple converters in a converter device connected to a single lane link</a:t>
            </a:r>
          </a:p>
          <a:p>
            <a:pPr lvl="1" algn="just" eaLnBrk="1" hangingPunct="1"/>
            <a:r>
              <a:rPr lang="en-US" sz="2000" smtClean="0">
                <a:latin typeface="Theinhardt Thin" charset="0"/>
                <a:ea typeface="ＭＳ Ｐゴシック" pitchFamily="34" charset="-128"/>
                <a:cs typeface="Theinhardt Thin" charset="0"/>
              </a:rPr>
              <a:t>Multiple converters in a converter device connected to multiple lanes link</a:t>
            </a:r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Transport Layer Overview</a:t>
            </a:r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6041" y="1047750"/>
            <a:ext cx="7942393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Transport Layer Parameters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679996" cy="4946650"/>
          </a:xfrm>
        </p:spPr>
        <p:txBody>
          <a:bodyPr/>
          <a:lstStyle/>
          <a:p>
            <a:pPr algn="just" eaLnBrk="1" hangingPunct="1"/>
            <a:r>
              <a:rPr lang="en-US" sz="24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Important parameters associated with transport layer include</a:t>
            </a:r>
          </a:p>
          <a:p>
            <a:pPr algn="just" eaLnBrk="1" hangingPunct="1">
              <a:buNone/>
            </a:pPr>
            <a:endParaRPr lang="en-US" sz="24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lvl="1" algn="just" eaLnBrk="1" hangingPunct="1"/>
            <a:r>
              <a:rPr lang="en-US" sz="24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L		# of lanes per converter device</a:t>
            </a:r>
          </a:p>
          <a:p>
            <a:pPr lvl="1" algn="just" eaLnBrk="1" hangingPunct="1"/>
            <a:r>
              <a:rPr lang="en-US" sz="24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M		# of converters per device</a:t>
            </a:r>
          </a:p>
          <a:p>
            <a:pPr lvl="1" algn="just" eaLnBrk="1" hangingPunct="1"/>
            <a:r>
              <a:rPr lang="en-US" sz="24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F		# of octets per frame (per lane)</a:t>
            </a:r>
          </a:p>
          <a:p>
            <a:pPr lvl="1" algn="just" eaLnBrk="1" hangingPunct="1"/>
            <a:r>
              <a:rPr lang="en-US" sz="24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S		# of samples per converter per frame clock cycle</a:t>
            </a:r>
          </a:p>
          <a:p>
            <a:pPr lvl="1" algn="just" eaLnBrk="1" hangingPunct="1"/>
            <a:r>
              <a:rPr lang="en-US" sz="24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CS	# of control bits per conversion sample</a:t>
            </a:r>
          </a:p>
          <a:p>
            <a:pPr lvl="1" algn="just" eaLnBrk="1" hangingPunct="1">
              <a:buNone/>
            </a:pPr>
            <a:endParaRPr lang="en-US" sz="20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Transport Layer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Example: 11-bit octal ADC converter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 L = 4, M = 8, F = 4, S = 1, CS = 2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260600"/>
            <a:ext cx="8512175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Scrambling</a:t>
            </a:r>
          </a:p>
        </p:txBody>
      </p:sp>
      <p:sp>
        <p:nvSpPr>
          <p:cNvPr id="37891" name="Content Placeholder 8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Scrambling randomizes data and spreads the spectral content to </a:t>
            </a:r>
            <a:r>
              <a:rPr lang="en-US" dirty="0" smtClean="0">
                <a:solidFill>
                  <a:srgbClr val="FF0000"/>
                </a:solidFill>
                <a:latin typeface="Theinhardt Thin" charset="0"/>
                <a:ea typeface="ＭＳ Ｐゴシック" pitchFamily="34" charset="-128"/>
                <a:cs typeface="Theinhardt Thin" charset="0"/>
              </a:rPr>
              <a:t>reduce spectral peaks </a:t>
            </a:r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that could cause EMI and interference problems  </a:t>
            </a:r>
          </a:p>
          <a:p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Transport layer output may be optionally scrambled with the polynomial: 1 + x</a:t>
            </a:r>
            <a:r>
              <a:rPr lang="en-US" baseline="30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14</a:t>
            </a:r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 + x</a:t>
            </a:r>
            <a:r>
              <a:rPr lang="en-US" baseline="30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15</a:t>
            </a:r>
            <a:endParaRPr lang="en-US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The RX descrambler self-synchronizes after receiving only two octets</a:t>
            </a:r>
          </a:p>
          <a:p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TX supports early-synchronization option that allows descrambler to self-synchronize during ILA</a:t>
            </a:r>
          </a:p>
          <a:p>
            <a:endParaRPr lang="en-US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8038" y="3622675"/>
            <a:ext cx="44386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Data Link Layer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pPr algn="just" eaLnBrk="1" hangingPunct="1"/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8b/10b encoding</a:t>
            </a:r>
          </a:p>
          <a:p>
            <a:pPr algn="just" eaLnBrk="1" hangingPunct="1">
              <a:buNone/>
            </a:pPr>
            <a:endParaRPr lang="en-US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algn="just" eaLnBrk="1" hangingPunct="1"/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Link Establishment</a:t>
            </a:r>
          </a:p>
          <a:p>
            <a:pPr lvl="1" algn="just" eaLnBrk="1" hangingPunct="1"/>
            <a:r>
              <a:rPr lang="en-US" sz="2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Code Group Synchronization (CGS)</a:t>
            </a:r>
          </a:p>
          <a:p>
            <a:pPr lvl="1" algn="just" eaLnBrk="1" hangingPunct="1"/>
            <a:r>
              <a:rPr lang="en-US" sz="2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Initial Lane Alignment (ILA) and Frame Synchronization </a:t>
            </a:r>
          </a:p>
          <a:p>
            <a:pPr lvl="1" algn="just" eaLnBrk="1" hangingPunct="1">
              <a:buNone/>
            </a:pPr>
            <a:endParaRPr lang="en-US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algn="just" eaLnBrk="1" hangingPunct="1"/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Link Monitoring using control symbols </a:t>
            </a: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774" y="1144682"/>
            <a:ext cx="7901025" cy="531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hlinkClick r:id="rId3"/>
              </a:rPr>
              <a:t>www.ti.com</a:t>
            </a:r>
            <a:r>
              <a:rPr lang="en-US" sz="2800" dirty="0" smtClean="0"/>
              <a:t>, select data converters</a:t>
            </a:r>
            <a:r>
              <a:rPr lang="en-US" sz="2800" smtClean="0"/>
              <a:t>, then High </a:t>
            </a:r>
            <a:r>
              <a:rPr lang="en-US" sz="2800" dirty="0" smtClean="0"/>
              <a:t>Speed ADC, then JESD204B Interface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Data Link Layer: 8b/10b Encoding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pPr algn="just" eaLnBrk="1" hangingPunct="1"/>
            <a:r>
              <a:rPr lang="en-US" smtClean="0">
                <a:latin typeface="Theinhardt Thin" charset="0"/>
                <a:ea typeface="ＭＳ Ｐゴシック" pitchFamily="34" charset="-128"/>
                <a:cs typeface="Theinhardt Thin" charset="0"/>
              </a:rPr>
              <a:t>Encodes 8-bit “octets” into 10-bit symbols</a:t>
            </a:r>
          </a:p>
          <a:p>
            <a:pPr algn="just" eaLnBrk="1" hangingPunct="1"/>
            <a:r>
              <a:rPr lang="en-US" smtClean="0">
                <a:latin typeface="Theinhardt Thin" charset="0"/>
                <a:ea typeface="ＭＳ Ｐゴシック" pitchFamily="34" charset="-128"/>
                <a:cs typeface="Theinhardt Thin" charset="0"/>
              </a:rPr>
              <a:t>Octet to symbol mapping depends on running disparity (RD)</a:t>
            </a:r>
          </a:p>
          <a:p>
            <a:pPr algn="just" eaLnBrk="1" hangingPunct="1"/>
            <a:r>
              <a:rPr lang="en-US" smtClean="0">
                <a:latin typeface="Theinhardt Thin" charset="0"/>
                <a:ea typeface="ＭＳ Ｐゴシック" pitchFamily="34" charset="-128"/>
                <a:cs typeface="Theinhardt Thin" charset="0"/>
              </a:rPr>
              <a:t>Coding provides many bit-transitions to enable CDR techniques</a:t>
            </a:r>
          </a:p>
          <a:p>
            <a:pPr algn="just" eaLnBrk="1" hangingPunct="1"/>
            <a:r>
              <a:rPr lang="en-US" smtClean="0">
                <a:latin typeface="Theinhardt Thin" charset="0"/>
                <a:ea typeface="ＭＳ Ｐゴシック" pitchFamily="34" charset="-128"/>
                <a:cs typeface="Theinhardt Thin" charset="0"/>
              </a:rPr>
              <a:t>DC balancing enables AC coupling</a:t>
            </a: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038475"/>
            <a:ext cx="267017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6263" y="3775075"/>
            <a:ext cx="2684462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3288" y="3211513"/>
            <a:ext cx="2846387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Data Link Layer: Link Establishment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pPr algn="just" eaLnBrk="1" hangingPunct="1"/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Link Establishment accomplishes TX and RX synchronization</a:t>
            </a:r>
          </a:p>
          <a:p>
            <a:pPr lvl="1" algn="just" eaLnBrk="1" hangingPunct="1"/>
            <a:r>
              <a:rPr lang="en-US" sz="2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Code Group Synchronization (CGS)</a:t>
            </a:r>
          </a:p>
          <a:p>
            <a:pPr lvl="1" algn="just" eaLnBrk="1" hangingPunct="1"/>
            <a:r>
              <a:rPr lang="en-US" sz="2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Initial Lane Alignment and Frame Synchronization</a:t>
            </a:r>
          </a:p>
          <a:p>
            <a:pPr lvl="1" algn="just" eaLnBrk="1" hangingPunct="1">
              <a:buNone/>
            </a:pPr>
            <a:endParaRPr lang="en-US" sz="20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38" y="2790825"/>
            <a:ext cx="8815387" cy="311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Data Link Layer: Code Group Synchronization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pPr algn="just" eaLnBrk="1" hangingPunct="1"/>
            <a:r>
              <a:rPr lang="en-US" dirty="0" smtClean="0"/>
              <a:t>During CGS, the RX aligns with the 10-bit symbol boundary of the transmitted symbols</a:t>
            </a:r>
          </a:p>
          <a:p>
            <a:pPr algn="just" eaLnBrk="1" hangingPunct="1"/>
            <a:r>
              <a:rPr lang="en-US" dirty="0" smtClean="0"/>
              <a:t>Synchronization Procedure:</a:t>
            </a:r>
          </a:p>
          <a:p>
            <a:pPr marL="627063" lvl="1" indent="-342900" algn="just" eaLnBrk="1" hangingPunct="1">
              <a:buFontTx/>
              <a:buAutoNum type="arabicPeriod"/>
            </a:pPr>
            <a:r>
              <a:rPr lang="en-US" dirty="0" smtClean="0"/>
              <a:t>Receiver generates synchronization request by asserting SYNC~ signal</a:t>
            </a:r>
          </a:p>
          <a:p>
            <a:pPr marL="627063" lvl="1" indent="-342900" algn="just" eaLnBrk="1" hangingPunct="1">
              <a:buFontTx/>
              <a:buAutoNum type="arabicPeriod"/>
            </a:pPr>
            <a:r>
              <a:rPr lang="en-US" dirty="0" smtClean="0"/>
              <a:t>In response, transmitter sends K28.5 comma symbols</a:t>
            </a:r>
          </a:p>
          <a:p>
            <a:pPr marL="627063" lvl="1" indent="-342900" algn="just" eaLnBrk="1" hangingPunct="1">
              <a:buFontTx/>
              <a:buAutoNum type="arabicPeriod"/>
            </a:pPr>
            <a:r>
              <a:rPr lang="en-US" dirty="0" smtClean="0"/>
              <a:t>After receiving 4x K28.5 symbols on all lanes, the RX de-asserts SYNC~</a:t>
            </a:r>
          </a:p>
          <a:p>
            <a:pPr marL="627063" lvl="1" indent="-342900" algn="just" eaLnBrk="1" hangingPunct="1">
              <a:buFontTx/>
              <a:buAutoNum type="arabicPeriod"/>
            </a:pPr>
            <a:r>
              <a:rPr lang="en-US" dirty="0" smtClean="0"/>
              <a:t>RX aligns frame boundary to next non-K28.5 symbol (Initial Frame Synchronization)</a:t>
            </a:r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n-US" dirty="0" smtClean="0"/>
              <a:t>If link has multiple lanes, then SYNC~ signal for all lanes in a link must be combined and presented simultaneously to the transmitter</a:t>
            </a:r>
          </a:p>
          <a:p>
            <a:pPr algn="just" eaLnBrk="1" hangingPunct="1">
              <a:buNone/>
            </a:pPr>
            <a:endParaRPr lang="en-US" dirty="0" smtClean="0"/>
          </a:p>
          <a:p>
            <a:pPr algn="just" eaLnBrk="1" hangingPunct="1">
              <a:buFontTx/>
              <a:buNone/>
            </a:pPr>
            <a:endParaRPr lang="en-US" dirty="0" smtClean="0"/>
          </a:p>
        </p:txBody>
      </p:sp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Data Link Layer: Initial Lane Synchronization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Lanes are synchronized using initial lane alignment (ILA) sequence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TX transmits ILA on next multi-frame boundary following CGS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ILA is 4 multi-frames, containing configuration parameters and alignment symbols (A)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ILA is never scrambled, even if scrambling is enabled</a:t>
            </a:r>
          </a:p>
          <a:p>
            <a:pPr>
              <a:defRPr/>
            </a:pPr>
            <a:r>
              <a:rPr lang="en-US" dirty="0" smtClean="0"/>
              <a:t>ILA information may be verified by the Rx, or it can be ignored if the Rx already expects a certain format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2065338"/>
            <a:ext cx="8836025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Data Link Layer: Frame Alignment Monitoring</a:t>
            </a:r>
          </a:p>
        </p:txBody>
      </p:sp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6425" y="1028700"/>
            <a:ext cx="8229600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Theinhardt Thin"/>
                <a:ea typeface="ＭＳ Ｐゴシック" charset="0"/>
                <a:cs typeface="Theinhardt Thin"/>
              </a:rPr>
              <a:t>Transmitter sends out user data after ILA sequence</a:t>
            </a: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Theinhardt Thin"/>
                <a:ea typeface="ＭＳ Ｐゴシック" charset="0"/>
                <a:cs typeface="Theinhardt Thin"/>
              </a:rPr>
              <a:t>Alignment characters are inserted into data stream in special conditions to re-check alignment</a:t>
            </a: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solidFill>
                  <a:prstClr val="black"/>
                </a:solidFill>
                <a:latin typeface="Theinhardt Thin"/>
                <a:ea typeface="ＭＳ Ｐゴシック" charset="0"/>
              </a:rPr>
              <a:t>If last octet in 2 successive frame are equal </a:t>
            </a:r>
            <a:r>
              <a:rPr lang="en-US" dirty="0">
                <a:solidFill>
                  <a:prstClr val="black"/>
                </a:solidFill>
                <a:latin typeface="Theinhardt Thin"/>
                <a:ea typeface="ＭＳ Ｐゴシック" charset="0"/>
                <a:sym typeface="Wingdings" pitchFamily="2" charset="2"/>
              </a:rPr>
              <a:t> transmitter replaces latter octet with </a:t>
            </a:r>
            <a:r>
              <a:rPr lang="en-US" dirty="0">
                <a:solidFill>
                  <a:srgbClr val="FF0000"/>
                </a:solidFill>
                <a:latin typeface="Theinhardt Thin"/>
                <a:ea typeface="ＭＳ Ｐゴシック" charset="0"/>
                <a:sym typeface="Wingdings" pitchFamily="2" charset="2"/>
              </a:rPr>
              <a:t>K28.7</a:t>
            </a:r>
            <a:r>
              <a:rPr lang="en-US" dirty="0">
                <a:solidFill>
                  <a:prstClr val="black"/>
                </a:solidFill>
                <a:latin typeface="Theinhardt Thin"/>
                <a:ea typeface="ＭＳ Ｐゴシック" charset="0"/>
                <a:sym typeface="Wingdings" pitchFamily="2" charset="2"/>
              </a:rPr>
              <a:t> symbol (scrambling disabled)</a:t>
            </a: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solidFill>
                  <a:prstClr val="black"/>
                </a:solidFill>
                <a:latin typeface="Theinhardt Thin"/>
                <a:ea typeface="ＭＳ Ｐゴシック" charset="0"/>
                <a:sym typeface="Wingdings" pitchFamily="2" charset="2"/>
              </a:rPr>
              <a:t>If last octet of a multi-frame is equal to last octet in previous frame  replace latter octet with </a:t>
            </a:r>
            <a:r>
              <a:rPr lang="en-US" dirty="0">
                <a:solidFill>
                  <a:srgbClr val="FF0000"/>
                </a:solidFill>
                <a:latin typeface="Theinhardt Thin"/>
                <a:ea typeface="ＭＳ Ｐゴシック" charset="0"/>
                <a:sym typeface="Wingdings" pitchFamily="2" charset="2"/>
              </a:rPr>
              <a:t>K28.3</a:t>
            </a:r>
            <a:r>
              <a:rPr lang="en-US" dirty="0">
                <a:solidFill>
                  <a:prstClr val="black"/>
                </a:solidFill>
                <a:latin typeface="Theinhardt Thin"/>
                <a:ea typeface="ＭＳ Ｐゴシック" charset="0"/>
                <a:sym typeface="Wingdings" pitchFamily="2" charset="2"/>
              </a:rPr>
              <a:t> symbol</a:t>
            </a: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Theinhardt Thin"/>
                <a:ea typeface="ＭＳ Ｐゴシック" charset="0"/>
                <a:cs typeface="Theinhardt Thin"/>
              </a:rPr>
              <a:t>Receiver “undoes” the special character replacement</a:t>
            </a: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Theinhardt Thin"/>
                <a:ea typeface="ＭＳ Ｐゴシック" charset="0"/>
                <a:cs typeface="Theinhardt Thin"/>
              </a:rPr>
              <a:t>Receiver will re-align it’s frame clock to alignment characters under certain </a:t>
            </a:r>
            <a:r>
              <a:rPr lang="en-US" sz="2000" dirty="0" smtClean="0">
                <a:solidFill>
                  <a:prstClr val="black"/>
                </a:solidFill>
                <a:latin typeface="Theinhardt Thin"/>
                <a:ea typeface="ＭＳ Ｐゴシック" charset="0"/>
                <a:cs typeface="Theinhardt Thin"/>
              </a:rPr>
              <a:t>conditions or report an error</a:t>
            </a:r>
            <a:endParaRPr lang="en-US" sz="2000" dirty="0">
              <a:solidFill>
                <a:prstClr val="black"/>
              </a:solidFill>
              <a:latin typeface="Theinhardt Thin"/>
              <a:ea typeface="ＭＳ Ｐゴシック" charset="0"/>
              <a:cs typeface="Theinhardt Thin"/>
            </a:endParaRP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</a:rPr>
              <a:t>Texas Instruments </a:t>
            </a:r>
            <a:r>
              <a:rPr lang="en-US" sz="2000" dirty="0"/>
              <a:t>converter devices support both the monitoring and correction of lane alignments</a:t>
            </a: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Theinhardt Thin"/>
              <a:ea typeface="ＭＳ Ｐゴシック" charset="0"/>
              <a:cs typeface="Theinhardt Thin"/>
            </a:endParaRPr>
          </a:p>
          <a:p>
            <a:pPr marL="112713" indent="-28575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Theinhardt Thin"/>
              <a:ea typeface="ＭＳ Ｐゴシック" charset="0"/>
            </a:endParaRP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Theinhardt Thin"/>
              <a:ea typeface="ＭＳ Ｐゴシック" charset="0"/>
              <a:cs typeface="Theinhardt T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Error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 rtlCol="0">
            <a:normAutofit fontScale="92500"/>
          </a:bodyPr>
          <a:lstStyle/>
          <a:p>
            <a:pPr marL="285750" lvl="1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Standard lists the following  four errors which must be detected by each receiver. </a:t>
            </a:r>
          </a:p>
          <a:p>
            <a:pPr marL="285750" lvl="1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dirty="0"/>
          </a:p>
          <a:p>
            <a:pPr marL="742950" lvl="2" indent="-285750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8B/10B disparity error</a:t>
            </a:r>
            <a:endParaRPr lang="en-US" dirty="0"/>
          </a:p>
          <a:p>
            <a:pPr marL="742950" lvl="2" indent="-285750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8B/10B not-in-table code error</a:t>
            </a:r>
          </a:p>
          <a:p>
            <a:pPr marL="742950" lvl="2" indent="-285750" algn="just" eaLnBrk="1" fontAlgn="auto" hangingPunct="1">
              <a:spcAft>
                <a:spcPts val="0"/>
              </a:spcAft>
              <a:defRPr/>
            </a:pPr>
            <a:r>
              <a:rPr lang="en-US" dirty="0"/>
              <a:t>C</a:t>
            </a:r>
            <a:r>
              <a:rPr lang="en-US" dirty="0" smtClean="0"/>
              <a:t>ontrol character in wrong position</a:t>
            </a:r>
            <a:endParaRPr lang="en-US" dirty="0"/>
          </a:p>
          <a:p>
            <a:pPr marL="742950" lvl="2" indent="-285750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Code Group </a:t>
            </a:r>
            <a:r>
              <a:rPr lang="en-US" dirty="0"/>
              <a:t>S</a:t>
            </a:r>
            <a:r>
              <a:rPr lang="en-US" dirty="0" smtClean="0"/>
              <a:t>ynchronization error</a:t>
            </a:r>
          </a:p>
          <a:p>
            <a:pPr marL="457200" lvl="2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50" dirty="0"/>
          </a:p>
          <a:p>
            <a:pPr marL="285750" lvl="1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</a:rPr>
              <a:t>Texas Instruments </a:t>
            </a:r>
            <a:r>
              <a:rPr lang="en-US" dirty="0" smtClean="0"/>
              <a:t>JESD204B  DAC core in addition generates ensuing RX errors </a:t>
            </a:r>
            <a:endParaRPr lang="en-US" sz="1050" dirty="0" smtClean="0"/>
          </a:p>
          <a:p>
            <a:pPr marL="685800" lvl="2" algn="just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Multiframe</a:t>
            </a:r>
            <a:r>
              <a:rPr lang="en-US" dirty="0" smtClean="0"/>
              <a:t> alignment error</a:t>
            </a:r>
          </a:p>
          <a:p>
            <a:pPr marL="685800" lvl="2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Frame alignment error</a:t>
            </a:r>
          </a:p>
          <a:p>
            <a:pPr marL="685800" lvl="2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Elastic buffer overflow (indicative of bad RBD value)</a:t>
            </a:r>
          </a:p>
          <a:p>
            <a:pPr marL="685800" lvl="2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Link configuration error (TX and RX parameters do not match)</a:t>
            </a:r>
          </a:p>
          <a:p>
            <a:pPr marL="685800" lvl="2" algn="just" eaLnBrk="1" fontAlgn="auto" hangingPunct="1">
              <a:spcAft>
                <a:spcPts val="0"/>
              </a:spcAft>
              <a:defRPr/>
            </a:pPr>
            <a:endParaRPr lang="en-US" sz="1050" dirty="0" smtClean="0"/>
          </a:p>
          <a:p>
            <a:pPr marL="285750" lvl="2" indent="-285750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Some of the errors can be made to retrigger the synchronization request as specified by setting the corresponding bit in </a:t>
            </a:r>
            <a:r>
              <a:rPr lang="en-US" i="1" dirty="0" err="1" smtClean="0"/>
              <a:t>sync_req_ena</a:t>
            </a:r>
            <a:r>
              <a:rPr lang="en-US" dirty="0" smtClean="0"/>
              <a:t> configuration parameter.</a:t>
            </a:r>
          </a:p>
          <a:p>
            <a:pPr marL="0" lvl="2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</a:t>
            </a:r>
          </a:p>
          <a:p>
            <a:pPr marL="685800" lvl="2" algn="just" eaLnBrk="1" fontAlgn="auto" hangingPunct="1">
              <a:spcAft>
                <a:spcPts val="0"/>
              </a:spcAft>
              <a:defRPr/>
            </a:pPr>
            <a:endParaRPr lang="en-US" sz="1400" dirty="0" smtClean="0"/>
          </a:p>
          <a:p>
            <a:pPr marL="457200" lvl="2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685800" lvl="2" algn="just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457200" lvl="1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16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18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18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1600" dirty="0" smtClean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3000" dirty="0" smtClean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36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</p:txBody>
      </p:sp>
      <p:sp>
        <p:nvSpPr>
          <p:cNvPr id="78852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Physical Layer: Serial Lanes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pPr algn="just" eaLnBrk="1" hangingPunct="1"/>
            <a:r>
              <a:rPr lang="en-US" sz="1800" smtClean="0">
                <a:solidFill>
                  <a:srgbClr val="000000"/>
                </a:solidFill>
                <a:latin typeface="Theinhardt Thin" charset="0"/>
                <a:ea typeface="ＭＳ Ｐゴシック" pitchFamily="34" charset="-128"/>
                <a:cs typeface="Theinhardt Thin" charset="0"/>
              </a:rPr>
              <a:t>The physical layer defines the performance of the data transfer and electrical interfaces dominated by the SERDES, CDR and driver/receiver blocks</a:t>
            </a:r>
          </a:p>
          <a:p>
            <a:pPr algn="just" eaLnBrk="1" hangingPunct="1"/>
            <a:r>
              <a:rPr lang="en-US" sz="1800" smtClean="0">
                <a:latin typeface="Theinhardt Thin" charset="0"/>
                <a:ea typeface="ＭＳ Ｐゴシック" pitchFamily="34" charset="-128"/>
                <a:cs typeface="Theinhardt Thin" charset="0"/>
              </a:rPr>
              <a:t>Point-to-point, unidirectional serial interface</a:t>
            </a:r>
          </a:p>
          <a:p>
            <a:pPr algn="just" eaLnBrk="1" hangingPunct="1"/>
            <a:r>
              <a:rPr lang="en-US" sz="1800" smtClean="0">
                <a:latin typeface="Theinhardt Thin" charset="0"/>
                <a:ea typeface="ＭＳ Ｐゴシック" pitchFamily="34" charset="-128"/>
                <a:cs typeface="Theinhardt Thin" charset="0"/>
              </a:rPr>
              <a:t>AC vs. DC compliance</a:t>
            </a:r>
          </a:p>
          <a:p>
            <a:pPr algn="just" eaLnBrk="1" hangingPunct="1"/>
            <a:r>
              <a:rPr lang="en-US" sz="1800" smtClean="0">
                <a:latin typeface="Theinhardt Thin" charset="0"/>
                <a:ea typeface="ＭＳ Ｐゴシック" pitchFamily="34" charset="-128"/>
                <a:cs typeface="Theinhardt Thin" charset="0"/>
              </a:rPr>
              <a:t>JESD204B defines 3 signal speed-grade variants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8275" y="3094038"/>
          <a:ext cx="8839200" cy="310515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52292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Parameter</a:t>
                      </a:r>
                      <a:endParaRPr lang="en-US" sz="22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LV-OIF-Sx15</a:t>
                      </a:r>
                      <a:endParaRPr lang="en-US" sz="22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LV-OIF-6G-SR</a:t>
                      </a:r>
                      <a:endParaRPr lang="en-US" sz="22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LV-OIF-11G-SR</a:t>
                      </a:r>
                      <a:endParaRPr lang="en-US" sz="2200" dirty="0"/>
                    </a:p>
                  </a:txBody>
                  <a:tcPr marL="112471" marR="112471" marT="56241" marB="56241"/>
                </a:tc>
              </a:tr>
              <a:tr h="730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</a:t>
                      </a:r>
                      <a:r>
                        <a:rPr lang="en-US" sz="1400" baseline="0" dirty="0" smtClean="0"/>
                        <a:t> Rates</a:t>
                      </a:r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312.5Mbps – 3.125Gbps</a:t>
                      </a:r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312.5Mbps - 6.375Gbps</a:t>
                      </a:r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312.5Mbps – 12.5Gbps</a:t>
                      </a:r>
                      <a:endParaRPr lang="en-US" sz="1400" dirty="0"/>
                    </a:p>
                  </a:txBody>
                  <a:tcPr marL="112471" marR="112471" marT="56241" marB="56241"/>
                </a:tc>
              </a:tr>
              <a:tr h="5392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Differential Output Voltage  </a:t>
                      </a:r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500 – 1000 (mV)</a:t>
                      </a:r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400 – 750 (mV)</a:t>
                      </a:r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360 – 770 (mV)</a:t>
                      </a:r>
                      <a:endParaRPr lang="en-US" sz="1400" dirty="0"/>
                    </a:p>
                  </a:txBody>
                  <a:tcPr marL="112471" marR="112471" marT="56241" marB="56241"/>
                </a:tc>
              </a:tr>
              <a:tr h="7526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Output Rise</a:t>
                      </a:r>
                      <a:r>
                        <a:rPr lang="en-US" sz="1400" baseline="0" dirty="0" smtClean="0"/>
                        <a:t> or Fall Time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r>
                        <a:rPr lang="en-US" sz="1400" dirty="0" smtClean="0"/>
                        <a:t>(20%</a:t>
                      </a:r>
                      <a:r>
                        <a:rPr lang="en-US" sz="1400" baseline="0" dirty="0" smtClean="0"/>
                        <a:t> - 80% into 100</a:t>
                      </a:r>
                      <a:r>
                        <a:rPr lang="el-GR" sz="1400" baseline="0" dirty="0" smtClean="0"/>
                        <a:t>Ω</a:t>
                      </a:r>
                      <a:r>
                        <a:rPr lang="en-US" sz="1400" baseline="0" dirty="0" smtClean="0"/>
                        <a:t> load)</a:t>
                      </a:r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≥ 50 (</a:t>
                      </a:r>
                      <a:r>
                        <a:rPr lang="en-US" sz="1400" dirty="0" err="1" smtClean="0"/>
                        <a:t>ps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≥ 30 (</a:t>
                      </a:r>
                      <a:r>
                        <a:rPr lang="en-US" sz="1400" dirty="0" err="1" smtClean="0"/>
                        <a:t>ps</a:t>
                      </a:r>
                      <a:r>
                        <a:rPr lang="en-US" sz="1400" dirty="0" smtClean="0"/>
                        <a:t>)</a:t>
                      </a:r>
                    </a:p>
                    <a:p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≥ 24 (</a:t>
                      </a:r>
                      <a:r>
                        <a:rPr lang="en-US" sz="1400" dirty="0" err="1" smtClean="0"/>
                        <a:t>ps</a:t>
                      </a:r>
                      <a:r>
                        <a:rPr lang="en-US" sz="1400" dirty="0" smtClean="0"/>
                        <a:t>)</a:t>
                      </a:r>
                    </a:p>
                    <a:p>
                      <a:endParaRPr lang="en-US" sz="1400" dirty="0"/>
                    </a:p>
                  </a:txBody>
                  <a:tcPr marL="112471" marR="112471" marT="56241" marB="56241"/>
                </a:tc>
              </a:tr>
              <a:tr h="5596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Bit</a:t>
                      </a:r>
                      <a:r>
                        <a:rPr lang="en-US" sz="1400" baseline="0" dirty="0" smtClean="0"/>
                        <a:t> Error Rate (BER)</a:t>
                      </a:r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≤ 1e-12</a:t>
                      </a:r>
                    </a:p>
                    <a:p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≤ 1e-15</a:t>
                      </a:r>
                    </a:p>
                    <a:p>
                      <a:endParaRPr lang="en-US" sz="1400" dirty="0"/>
                    </a:p>
                  </a:txBody>
                  <a:tcPr marL="112471" marR="112471" marT="56241" marB="562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≤ 1e-15</a:t>
                      </a:r>
                    </a:p>
                    <a:p>
                      <a:endParaRPr lang="en-US" sz="1400" dirty="0"/>
                    </a:p>
                  </a:txBody>
                  <a:tcPr marL="112471" marR="112471" marT="56241" marB="5624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073275"/>
            <a:ext cx="4424363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287963" y="5784850"/>
            <a:ext cx="757237" cy="190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46750" y="4921250"/>
            <a:ext cx="460375" cy="1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33900" y="4922838"/>
            <a:ext cx="460375" cy="1920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10" name="TextBox 8"/>
          <p:cNvSpPr txBox="1">
            <a:spLocks noChangeArrowheads="1"/>
          </p:cNvSpPr>
          <p:nvPr/>
        </p:nvSpPr>
        <p:spPr bwMode="auto">
          <a:xfrm>
            <a:off x="6018213" y="2841625"/>
            <a:ext cx="1298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Random Jitter</a:t>
            </a:r>
          </a:p>
        </p:txBody>
      </p:sp>
      <p:sp>
        <p:nvSpPr>
          <p:cNvPr id="47111" name="TextBox 9"/>
          <p:cNvSpPr txBox="1">
            <a:spLocks noChangeArrowheads="1"/>
          </p:cNvSpPr>
          <p:nvPr/>
        </p:nvSpPr>
        <p:spPr bwMode="auto">
          <a:xfrm>
            <a:off x="6592888" y="3411538"/>
            <a:ext cx="265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Random jitter plus Deterministic Jitter (ISI)</a:t>
            </a:r>
          </a:p>
        </p:txBody>
      </p:sp>
      <p:sp>
        <p:nvSpPr>
          <p:cNvPr id="47112" name="TextBox 10"/>
          <p:cNvSpPr txBox="1">
            <a:spLocks noChangeArrowheads="1"/>
          </p:cNvSpPr>
          <p:nvPr/>
        </p:nvSpPr>
        <p:spPr bwMode="auto">
          <a:xfrm>
            <a:off x="7061200" y="4322763"/>
            <a:ext cx="1277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Bit-Error Rate</a:t>
            </a:r>
          </a:p>
        </p:txBody>
      </p:sp>
      <p:cxnSp>
        <p:nvCxnSpPr>
          <p:cNvPr id="13" name="Straight Arrow Connector 12"/>
          <p:cNvCxnSpPr>
            <a:endCxn id="8" idx="7"/>
          </p:cNvCxnSpPr>
          <p:nvPr/>
        </p:nvCxnSpPr>
        <p:spPr>
          <a:xfrm flipH="1">
            <a:off x="4927600" y="3103563"/>
            <a:ext cx="1655763" cy="1847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207125" y="3883025"/>
            <a:ext cx="992188" cy="1038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6" idx="7"/>
          </p:cNvCxnSpPr>
          <p:nvPr/>
        </p:nvCxnSpPr>
        <p:spPr>
          <a:xfrm flipH="1">
            <a:off x="5934075" y="4554538"/>
            <a:ext cx="1458913" cy="1257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1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Physical Layer: Serial Lanes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1512888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Signaling scheme generally known as interface is low voltage differential Current Mode Logic (CML)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Intended to support interconnects up to </a:t>
            </a:r>
            <a:r>
              <a:rPr lang="en-US" b="1" dirty="0" smtClean="0"/>
              <a:t>200mm (~8 in) long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Deterministic Latency: Justification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pPr algn="just" eaLnBrk="1" hangingPunct="1"/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Applications are often sensitive to the variation of system latency</a:t>
            </a:r>
          </a:p>
          <a:p>
            <a:pPr lvl="1" algn="just" eaLnBrk="1" hangingPunct="1">
              <a:buNone/>
            </a:pPr>
            <a:endParaRPr lang="en-US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lvl="1" algn="just" eaLnBrk="1" hangingPunct="1"/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Synchronous sampling</a:t>
            </a:r>
          </a:p>
          <a:p>
            <a:pPr lvl="1" algn="just" eaLnBrk="1" hangingPunct="1"/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Multi-channel phase array alignment</a:t>
            </a:r>
          </a:p>
          <a:p>
            <a:pPr lvl="1" algn="just" eaLnBrk="1" hangingPunct="1"/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Gain control loop stability</a:t>
            </a:r>
          </a:p>
          <a:p>
            <a:pPr lvl="1" algn="just" eaLnBrk="1" hangingPunct="1"/>
            <a:endParaRPr lang="en-US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algn="just" eaLnBrk="1" hangingPunct="1"/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JESD204 and JESD204A do not achieve known/constant latency across the link across temp/supply/reboot variation</a:t>
            </a:r>
          </a:p>
          <a:p>
            <a:pPr algn="just" eaLnBrk="1" hangingPunct="1"/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Providing support for devices with internal clock dividers introduces potential for even more latency uncertainty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Deterministic Latency: Achieved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pPr algn="just" eaLnBrk="1" hangingPunct="1"/>
            <a:r>
              <a:rPr lang="en-US" sz="1800" smtClean="0">
                <a:latin typeface="Theinhardt Thin" charset="0"/>
                <a:ea typeface="ＭＳ Ｐゴシック" pitchFamily="34" charset="-128"/>
                <a:cs typeface="Theinhardt Thin" charset="0"/>
              </a:rPr>
              <a:t>JESD204B achieves deterministic latency: known/constant latency</a:t>
            </a:r>
          </a:p>
          <a:p>
            <a:pPr lvl="1" algn="just" eaLnBrk="1" hangingPunct="1"/>
            <a:r>
              <a:rPr lang="en-US" sz="1600" smtClean="0">
                <a:latin typeface="Theinhardt Thin" charset="0"/>
                <a:ea typeface="ＭＳ Ｐゴシック" pitchFamily="34" charset="-128"/>
                <a:cs typeface="Theinhardt Thin" charset="0"/>
              </a:rPr>
              <a:t>Subclass 0: DL not achieved (JESD204A)</a:t>
            </a:r>
          </a:p>
          <a:p>
            <a:pPr lvl="1" algn="just" eaLnBrk="1" hangingPunct="1"/>
            <a:r>
              <a:rPr lang="en-US" sz="1600" smtClean="0">
                <a:latin typeface="Theinhardt Thin" charset="0"/>
                <a:ea typeface="ＭＳ Ｐゴシック" pitchFamily="34" charset="-128"/>
                <a:cs typeface="Theinhardt Thin" charset="0"/>
              </a:rPr>
              <a:t>Subclass 1: DL achieved using SYSREF with strict timing</a:t>
            </a:r>
          </a:p>
          <a:p>
            <a:pPr lvl="1" algn="just" eaLnBrk="1" hangingPunct="1"/>
            <a:r>
              <a:rPr lang="en-US" sz="1600" smtClean="0">
                <a:latin typeface="Theinhardt Thin" charset="0"/>
                <a:ea typeface="ＭＳ Ｐゴシック" pitchFamily="34" charset="-128"/>
                <a:cs typeface="Theinhardt Thin" charset="0"/>
              </a:rPr>
              <a:t>Subclass 2: DL achieved using SYNC~ with strict timing</a:t>
            </a:r>
          </a:p>
          <a:p>
            <a:pPr algn="just" eaLnBrk="1" hangingPunct="1"/>
            <a:endParaRPr lang="en-US" sz="180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algn="just" eaLnBrk="1" hangingPunct="1"/>
            <a:r>
              <a:rPr lang="en-US" sz="1800" smtClean="0">
                <a:latin typeface="Theinhardt Thin" charset="0"/>
                <a:ea typeface="ＭＳ Ｐゴシック" pitchFamily="34" charset="-128"/>
                <a:cs typeface="Theinhardt Thin" charset="0"/>
              </a:rPr>
              <a:t>Deterministic Latency achieved with these architecture features</a:t>
            </a:r>
          </a:p>
          <a:p>
            <a:pPr lvl="1" algn="just" eaLnBrk="1" hangingPunct="1"/>
            <a:r>
              <a:rPr lang="en-US" sz="1600" smtClean="0">
                <a:latin typeface="Theinhardt Thin" charset="0"/>
                <a:ea typeface="ＭＳ Ｐゴシック" pitchFamily="34" charset="-128"/>
                <a:cs typeface="Theinhardt Thin" charset="0"/>
              </a:rPr>
              <a:t>SYSREF or SYNC~ are used to provide a deterministic reference phase to all devices for synchronization</a:t>
            </a:r>
          </a:p>
          <a:p>
            <a:pPr lvl="1" algn="just" eaLnBrk="1" hangingPunct="1"/>
            <a:r>
              <a:rPr lang="en-US" sz="1600" smtClean="0">
                <a:latin typeface="Theinhardt Thin" charset="0"/>
                <a:ea typeface="ＭＳ Ｐゴシック" pitchFamily="34" charset="-128"/>
                <a:cs typeface="Theinhardt Thin" charset="0"/>
              </a:rPr>
              <a:t>LMFC provides a low frequency reference to avoid frame clock phase ambiguity in the presence of link delay changes</a:t>
            </a:r>
          </a:p>
          <a:p>
            <a:pPr lvl="1" algn="just" eaLnBrk="1" hangingPunct="1"/>
            <a:r>
              <a:rPr lang="en-US" sz="1600" smtClean="0">
                <a:latin typeface="Theinhardt Thin" charset="0"/>
                <a:ea typeface="ＭＳ Ｐゴシック" pitchFamily="34" charset="-128"/>
                <a:cs typeface="Theinhardt Thin" charset="0"/>
              </a:rPr>
              <a:t>RX has an “elastic buffer” that absorbs link delay variation</a:t>
            </a:r>
          </a:p>
          <a:p>
            <a:pPr algn="just" eaLnBrk="1" hangingPunct="1"/>
            <a:endParaRPr lang="en-US" sz="1800" smtClean="0">
              <a:solidFill>
                <a:srgbClr val="FF0000"/>
              </a:solidFill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algn="just" eaLnBrk="1" hangingPunct="1"/>
            <a:r>
              <a:rPr lang="en-US" sz="1800" smtClean="0">
                <a:solidFill>
                  <a:srgbClr val="FF0000"/>
                </a:solidFill>
                <a:latin typeface="Theinhardt Thin" charset="0"/>
                <a:ea typeface="ＭＳ Ｐゴシック" pitchFamily="34" charset="-128"/>
                <a:cs typeface="Theinhardt Thin" charset="0"/>
              </a:rPr>
              <a:t>Texas Instruments</a:t>
            </a:r>
            <a:r>
              <a:rPr lang="en-US" sz="1800" smtClean="0">
                <a:latin typeface="Theinhardt Thin" charset="0"/>
                <a:ea typeface="ＭＳ Ｐゴシック" pitchFamily="34" charset="-128"/>
                <a:cs typeface="Theinhardt Thin" charset="0"/>
              </a:rPr>
              <a:t> recommends/supports subclass 1</a:t>
            </a:r>
          </a:p>
          <a:p>
            <a:pPr lvl="1" algn="just" eaLnBrk="1" hangingPunct="1"/>
            <a:r>
              <a:rPr lang="en-US" sz="1600" smtClean="0">
                <a:latin typeface="Theinhardt Thin" charset="0"/>
                <a:ea typeface="ＭＳ Ｐゴシック" pitchFamily="34" charset="-128"/>
                <a:cs typeface="Theinhardt Thin" charset="0"/>
              </a:rPr>
              <a:t>LMFC phase easier to control with source synchronous SYSREF than with system synchronous SYNC~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0"/>
            <a:ext cx="8458200" cy="81438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Outline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31775" y="814388"/>
            <a:ext cx="8810625" cy="4946650"/>
          </a:xfrm>
        </p:spPr>
        <p:txBody>
          <a:bodyPr/>
          <a:lstStyle/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    </a:t>
            </a:r>
            <a:r>
              <a:rPr lang="en-US" sz="1600" b="1" dirty="0" smtClean="0"/>
              <a:t>      JESD204 A &amp; B History</a:t>
            </a:r>
          </a:p>
          <a:p>
            <a:pPr>
              <a:buNone/>
            </a:pPr>
            <a:r>
              <a:rPr lang="en-US" sz="1600" b="1" dirty="0" smtClean="0"/>
              <a:t>	     Timing Signals</a:t>
            </a:r>
          </a:p>
          <a:p>
            <a:pPr>
              <a:buNone/>
            </a:pPr>
            <a:r>
              <a:rPr lang="en-US" sz="1600" b="1" dirty="0" smtClean="0"/>
              <a:t>         Transport Layer, Scrambler, Data Link Layer, Control Symbols, and Physical Layer</a:t>
            </a:r>
          </a:p>
          <a:p>
            <a:pPr>
              <a:buNone/>
            </a:pPr>
            <a:r>
              <a:rPr lang="en-US" sz="1600" b="1" dirty="0" smtClean="0"/>
              <a:t>          Deterministic Latency</a:t>
            </a:r>
          </a:p>
          <a:p>
            <a:pPr>
              <a:buNone/>
            </a:pPr>
            <a:r>
              <a:rPr lang="en-US" sz="1600" b="1" dirty="0" smtClean="0"/>
              <a:t>	      Subclass 0, 1, 2</a:t>
            </a:r>
          </a:p>
          <a:p>
            <a:pPr>
              <a:buNone/>
            </a:pPr>
            <a:r>
              <a:rPr lang="en-US" sz="1600" b="1" dirty="0" smtClean="0"/>
              <a:t>          Configuration Parameters</a:t>
            </a:r>
          </a:p>
          <a:p>
            <a:pPr>
              <a:buNone/>
            </a:pPr>
            <a:r>
              <a:rPr lang="en-US" sz="1600" b="1" dirty="0" smtClean="0"/>
              <a:t>          Error Reporting</a:t>
            </a:r>
          </a:p>
          <a:p>
            <a:pPr>
              <a:buNone/>
            </a:pPr>
            <a:r>
              <a:rPr lang="en-US" sz="1600" b="1" dirty="0" smtClean="0"/>
              <a:t>          Timing Signals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Deterministic Latency: General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Elastic buffer must be large enough to store data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Buffer size is determined by link delay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LMFC period must be longer than the longest link delay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K parameter (frames/</a:t>
            </a:r>
            <a:r>
              <a:rPr lang="en-US" dirty="0" err="1" smtClean="0"/>
              <a:t>multiframe</a:t>
            </a:r>
            <a:r>
              <a:rPr lang="en-US" dirty="0" smtClean="0"/>
              <a:t>) determines LMFC period</a:t>
            </a:r>
          </a:p>
          <a:p>
            <a:pPr lvl="1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 &lt; K &lt; 32</a:t>
            </a:r>
          </a:p>
          <a:p>
            <a:pPr lvl="1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17 &lt; K*F &lt; 1024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Receiver buffers serial data on all lanes until “release opportunity”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Release opportunity is ‘RBD’ frames after LMFC boundary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Link latency = RBD frame clock cycles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Simplest case RBD = K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release opportunity on LMFC boundary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Link latency may be minimized by setting RBD &lt; K 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80602"/>
            <a:ext cx="8001000" cy="485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4856" y="265206"/>
            <a:ext cx="619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 Subclass 1 - SYSREF is used to align LMFCs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945" y="233597"/>
            <a:ext cx="619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2. After SYNC is received, all lanes send ILAS on next LMFC edge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945" y="233598"/>
            <a:ext cx="619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3. Each lane starts buffering it’s data when it receives the start of ILAS symbol (R)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6945" y="220869"/>
            <a:ext cx="619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4. All lanes are released on the next LMFC edge and are now aligned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8583" y="544035"/>
            <a:ext cx="1613330" cy="191796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700" dirty="0" smtClean="0"/>
              <a:t>K – comma symbols</a:t>
            </a:r>
          </a:p>
          <a:p>
            <a:pPr>
              <a:defRPr/>
            </a:pPr>
            <a:r>
              <a:rPr lang="en-US" sz="700" dirty="0" smtClean="0"/>
              <a:t>R - start of ILAS MF</a:t>
            </a:r>
          </a:p>
          <a:p>
            <a:pPr>
              <a:defRPr/>
            </a:pPr>
            <a:r>
              <a:rPr lang="en-US" sz="700" dirty="0" smtClean="0"/>
              <a:t>A - end of ILAS MF</a:t>
            </a:r>
          </a:p>
          <a:p>
            <a:pPr>
              <a:defRPr/>
            </a:pPr>
            <a:r>
              <a:rPr lang="en-US" sz="700" dirty="0" smtClean="0"/>
              <a:t>D - data</a:t>
            </a:r>
          </a:p>
          <a:p>
            <a:pPr>
              <a:defRPr/>
            </a:pPr>
            <a:r>
              <a:rPr lang="en-US" sz="700" dirty="0" smtClean="0"/>
              <a:t>Q – start of </a:t>
            </a:r>
            <a:r>
              <a:rPr lang="en-US" sz="700" dirty="0" err="1" smtClean="0"/>
              <a:t>config</a:t>
            </a:r>
            <a:r>
              <a:rPr lang="en-US" sz="700" dirty="0" smtClean="0"/>
              <a:t> data</a:t>
            </a:r>
          </a:p>
          <a:p>
            <a:pPr>
              <a:defRPr/>
            </a:pPr>
            <a:r>
              <a:rPr lang="en-US" sz="700" dirty="0" smtClean="0"/>
              <a:t>C – </a:t>
            </a:r>
            <a:r>
              <a:rPr lang="en-US" sz="700" dirty="0" err="1" smtClean="0"/>
              <a:t>config</a:t>
            </a:r>
            <a:r>
              <a:rPr lang="en-US" sz="700" dirty="0" smtClean="0"/>
              <a:t> data </a:t>
            </a:r>
            <a:endParaRPr lang="en-US" sz="700" dirty="0"/>
          </a:p>
        </p:txBody>
      </p:sp>
      <p:sp>
        <p:nvSpPr>
          <p:cNvPr id="51205" name="TextBox 6"/>
          <p:cNvSpPr txBox="1">
            <a:spLocks noChangeArrowheads="1"/>
          </p:cNvSpPr>
          <p:nvPr/>
        </p:nvSpPr>
        <p:spPr bwMode="auto">
          <a:xfrm>
            <a:off x="152400" y="6400802"/>
            <a:ext cx="533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80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74662" y="1412477"/>
            <a:ext cx="493291" cy="46127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58295" y="1816769"/>
            <a:ext cx="529385" cy="15641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422984" y="4463716"/>
            <a:ext cx="938464" cy="10461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469733" y="3876963"/>
            <a:ext cx="342901" cy="19808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9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9" grpId="1"/>
      <p:bldP spid="11" grpId="0"/>
      <p:bldP spid="11" grpId="1"/>
      <p:bldP spid="13" grpId="0"/>
      <p:bldP spid="2" grpId="0" animBg="1"/>
      <p:bldP spid="2" grpId="1" animBg="1"/>
      <p:bldP spid="8" grpId="0" animBg="1"/>
      <p:bldP spid="8" grpId="1" animBg="1"/>
      <p:bldP spid="10" grpId="0" animBg="1"/>
      <p:bldP spid="10" grpId="1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Deterministic Latency: Subclass 1 Requirements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rgbClr val="000000"/>
                </a:solidFill>
                <a:latin typeface="Theinhardt Thin" charset="0"/>
                <a:ea typeface="ＭＳ Ｐゴシック" pitchFamily="34" charset="-128"/>
                <a:cs typeface="Theinhardt Thin" charset="0"/>
              </a:rPr>
              <a:t>SYSREF must meet setup/hold time with respect to the device clock</a:t>
            </a:r>
          </a:p>
          <a:p>
            <a:pPr lvl="1" algn="just">
              <a:buNone/>
            </a:pPr>
            <a:endParaRPr lang="en-US" dirty="0" smtClean="0">
              <a:solidFill>
                <a:srgbClr val="000000"/>
              </a:solidFill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lvl="1" algn="just"/>
            <a:endParaRPr lang="en-US" dirty="0" smtClean="0">
              <a:solidFill>
                <a:srgbClr val="000000"/>
              </a:solidFill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lvl="1" algn="just"/>
            <a:endParaRPr lang="en-US" dirty="0" smtClean="0">
              <a:solidFill>
                <a:srgbClr val="000000"/>
              </a:solidFill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lvl="1" algn="just"/>
            <a:endParaRPr lang="en-US" dirty="0" smtClean="0">
              <a:solidFill>
                <a:srgbClr val="000000"/>
              </a:solidFill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lvl="1" algn="just"/>
            <a:endParaRPr lang="en-US" dirty="0" smtClean="0">
              <a:solidFill>
                <a:srgbClr val="000000"/>
              </a:solidFill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lvl="1" algn="just"/>
            <a:endParaRPr lang="en-US" dirty="0" smtClean="0">
              <a:solidFill>
                <a:srgbClr val="000000"/>
              </a:solidFill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algn="just"/>
            <a:endParaRPr lang="en-US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algn="just"/>
            <a:endParaRPr lang="en-US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algn="just"/>
            <a:endParaRPr lang="en-US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algn="just"/>
            <a:r>
              <a:rPr lang="en-US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SYSREF may be shared for multiple devices as long as there is a deterministic relationship between the derived LMFCs of all devices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8" y="2278063"/>
            <a:ext cx="77660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231775" y="0"/>
            <a:ext cx="8458200" cy="81438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SYSREF Signal Types</a:t>
            </a:r>
          </a:p>
        </p:txBody>
      </p:sp>
      <p:sp>
        <p:nvSpPr>
          <p:cNvPr id="55299" name="TextBox 6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60388" y="814388"/>
            <a:ext cx="7851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27013" indent="-227013" defTabSz="914400">
              <a:spcBef>
                <a:spcPts val="8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+mn-ea"/>
              </a:rPr>
              <a:t>Periodic</a:t>
            </a:r>
          </a:p>
          <a:p>
            <a:pPr marL="574675" lvl="1" indent="-233363" defTabSz="91440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SYSREF always ON with periodic edges </a:t>
            </a:r>
          </a:p>
          <a:p>
            <a:pPr marL="574675" lvl="1" indent="-233363" defTabSz="91440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Risk of interferer spurs near IF due to SYSREF</a:t>
            </a:r>
          </a:p>
          <a:p>
            <a:pPr marL="574675" lvl="1" indent="-233363" defTabSz="914400">
              <a:spcBef>
                <a:spcPct val="20000"/>
              </a:spcBef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227013" indent="-227013" defTabSz="914400">
              <a:spcBef>
                <a:spcPts val="8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+mn-ea"/>
              </a:rPr>
              <a:t>Gapped-Periodic</a:t>
            </a:r>
          </a:p>
          <a:p>
            <a:pPr marL="574675" lvl="1" indent="-233363" defTabSz="91440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Send periodic edges for a brief pulse of time</a:t>
            </a:r>
          </a:p>
          <a:p>
            <a:pPr marL="574675" lvl="1" indent="-233363" defTabSz="91440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No spurs</a:t>
            </a:r>
          </a:p>
          <a:p>
            <a:pPr marL="574675" lvl="1" indent="-233363" defTabSz="914400">
              <a:spcBef>
                <a:spcPct val="20000"/>
              </a:spcBef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227013" indent="-227013" defTabSz="914400">
              <a:spcBef>
                <a:spcPts val="8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+mn-ea"/>
              </a:rPr>
              <a:t>One-Shot</a:t>
            </a:r>
          </a:p>
          <a:p>
            <a:pPr marL="574675" lvl="1" indent="-233363" defTabSz="91440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Single SYSREF pulse and then leave in logic-low state</a:t>
            </a:r>
          </a:p>
          <a:p>
            <a:pPr marL="574675" lvl="1" indent="-233363" defTabSz="91440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No spurs</a:t>
            </a:r>
          </a:p>
          <a:p>
            <a:pPr marL="574675" lvl="1" indent="-233363" defTabSz="914400">
              <a:spcBef>
                <a:spcPct val="20000"/>
              </a:spcBef>
              <a:buFontTx/>
              <a:buChar char="–"/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227013" indent="-227013" defTabSz="914400">
              <a:spcBef>
                <a:spcPts val="8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+mn-ea"/>
              </a:rPr>
              <a:t>Frame and LMFC alignment is based on most recent SYSREF rising edge (event) detected</a:t>
            </a:r>
          </a:p>
          <a:p>
            <a:pPr marL="227013" indent="-227013" defTabSz="914400">
              <a:spcBef>
                <a:spcPts val="8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+mn-ea"/>
              </a:rPr>
              <a:t>Disabling and gating the SYSREF signal may be employed</a:t>
            </a:r>
          </a:p>
        </p:txBody>
      </p:sp>
      <p:pic>
        <p:nvPicPr>
          <p:cNvPr id="5530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8563" y="1028700"/>
            <a:ext cx="24257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Box 6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23385"/>
            <a:ext cx="8735122" cy="579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Box 6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53573"/>
            <a:ext cx="8696650" cy="563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Three device subclasses have been defined. Each subclass uses a different link synchronization method.</a:t>
            </a:r>
          </a:p>
          <a:p>
            <a:pPr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Subclass 0: Deterministic latency not supported. Backward compatible with JESD204A. No defined method for aligning local multi-frame clocks. Uses SYNC~ signal.</a:t>
            </a:r>
          </a:p>
          <a:p>
            <a:pPr lvl="1"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Subclass 1: Deterministic latency is supported. Uses SYSREF clock to align local multi-frame clocks to device clocks in both TX and RX devices. May use SYNC~ signal to initiate a lane alignment sequence.</a:t>
            </a:r>
          </a:p>
          <a:p>
            <a:pPr lvl="1"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Subclass 2: Deterministic latency supported. Uses SYNC~ to align local multi-frame clocks.</a:t>
            </a:r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Subclass 0, 1, 2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97FA97D-34DB-4CDE-B1CC-B5CE77B23139}" type="slidenum">
              <a:rPr lang="en-US" smtClean="0"/>
              <a:pPr eaLnBrk="1" hangingPunct="1"/>
              <a:t>36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JES204B Subclasses: 0</a:t>
            </a: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560388" y="1054100"/>
            <a:ext cx="7851775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>
                <a:latin typeface="Theinhardt Thin" charset="0"/>
              </a:rPr>
              <a:t>Backward compatible with JESD204A but supports high line rates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>
                <a:latin typeface="Theinhardt Thin" charset="0"/>
              </a:rPr>
              <a:t>No support for deterministic (known/constant)  latency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>
                <a:latin typeface="Theinhardt Thin" charset="0"/>
              </a:rPr>
              <a:t>Supports alignment of multiple lanes/device 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>
                <a:latin typeface="Theinhardt Thin" charset="0"/>
              </a:rPr>
              <a:t>Multi-device synchronization requires strict frame clock frequency and tight SYNC~ setup/hold timing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>
                <a:latin typeface="Theinhardt Thin" charset="0"/>
              </a:rPr>
              <a:t>SYNC~ of subclass 0 has special timing requirements for error reporting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>
                <a:latin typeface="Theinhardt Thin" charset="0"/>
              </a:rPr>
              <a:t>Mixing subclass 0 with subclass 1</a:t>
            </a:r>
            <a:r>
              <a:rPr lang="en-US" sz="2000" dirty="0" smtClean="0">
                <a:latin typeface="Theinhardt Thin" charset="0"/>
              </a:rPr>
              <a:t>, 2 </a:t>
            </a:r>
            <a:r>
              <a:rPr lang="en-US" sz="2000" dirty="0">
                <a:latin typeface="Theinhardt Thin" charset="0"/>
              </a:rPr>
              <a:t>devices requires special SYNC~ error reporting considerations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endParaRPr lang="en-US" sz="2000" dirty="0">
              <a:latin typeface="Theinhardt Thi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JES204B Subclasses: 0</a:t>
            </a:r>
          </a:p>
        </p:txBody>
      </p: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580" name="Rectangle 9"/>
          <p:cNvSpPr>
            <a:spLocks noChangeArrowheads="1"/>
          </p:cNvSpPr>
          <p:nvPr/>
        </p:nvSpPr>
        <p:spPr bwMode="auto">
          <a:xfrm>
            <a:off x="2843213" y="1624013"/>
            <a:ext cx="2643187" cy="1063625"/>
          </a:xfrm>
          <a:prstGeom prst="rect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914400" eaLnBrk="0" hangingPunct="0"/>
            <a:endParaRPr lang="en-US" sz="2000">
              <a:latin typeface="Times New Roman" pitchFamily="18" charset="0"/>
            </a:endParaRP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5376863" y="4311650"/>
            <a:ext cx="609600" cy="228600"/>
          </a:xfrm>
          <a:prstGeom prst="rect">
            <a:avLst/>
          </a:prstGeom>
          <a:solidFill>
            <a:schemeClr val="bg1"/>
          </a:solidFill>
          <a:ln w="381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914400" eaLnBrk="0" hangingPunct="0"/>
            <a:endParaRPr lang="en-US" sz="2000">
              <a:latin typeface="Times New Roman" pitchFamily="18" charset="0"/>
            </a:endParaRP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2843213" y="4059238"/>
            <a:ext cx="2643187" cy="1212850"/>
          </a:xfrm>
          <a:prstGeom prst="rect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914400" eaLnBrk="0" hangingPunct="0"/>
            <a:endParaRPr lang="en-US" sz="2000">
              <a:latin typeface="Times New Roman" pitchFamily="18" charset="0"/>
            </a:endParaRPr>
          </a:p>
        </p:txBody>
      </p:sp>
      <p:sp>
        <p:nvSpPr>
          <p:cNvPr id="24583" name="TextBox 12"/>
          <p:cNvSpPr txBox="1">
            <a:spLocks noChangeArrowheads="1"/>
          </p:cNvSpPr>
          <p:nvPr/>
        </p:nvSpPr>
        <p:spPr bwMode="auto">
          <a:xfrm>
            <a:off x="5407025" y="3297238"/>
            <a:ext cx="762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SYNC~</a:t>
            </a:r>
          </a:p>
        </p:txBody>
      </p:sp>
      <p:sp>
        <p:nvSpPr>
          <p:cNvPr id="24584" name="TextBox 13"/>
          <p:cNvSpPr txBox="1">
            <a:spLocks noChangeArrowheads="1"/>
          </p:cNvSpPr>
          <p:nvPr/>
        </p:nvSpPr>
        <p:spPr bwMode="auto">
          <a:xfrm>
            <a:off x="3594100" y="1938338"/>
            <a:ext cx="1262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TX device</a:t>
            </a:r>
          </a:p>
        </p:txBody>
      </p:sp>
      <p:sp>
        <p:nvSpPr>
          <p:cNvPr id="24585" name="TextBox 14"/>
          <p:cNvSpPr txBox="1">
            <a:spLocks noChangeArrowheads="1"/>
          </p:cNvSpPr>
          <p:nvPr/>
        </p:nvSpPr>
        <p:spPr bwMode="auto">
          <a:xfrm>
            <a:off x="3594100" y="4511675"/>
            <a:ext cx="1287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RX device</a:t>
            </a:r>
          </a:p>
        </p:txBody>
      </p:sp>
      <p:sp>
        <p:nvSpPr>
          <p:cNvPr id="24586" name="TextBox 15"/>
          <p:cNvSpPr txBox="1">
            <a:spLocks noChangeArrowheads="1"/>
          </p:cNvSpPr>
          <p:nvPr/>
        </p:nvSpPr>
        <p:spPr bwMode="auto">
          <a:xfrm>
            <a:off x="1752600" y="2833688"/>
            <a:ext cx="1068388" cy="9540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400" b="1"/>
          </a:p>
          <a:p>
            <a:pPr algn="ctr"/>
            <a:r>
              <a:rPr lang="en-US" sz="1400" b="1"/>
              <a:t>Clock </a:t>
            </a:r>
          </a:p>
          <a:p>
            <a:pPr algn="ctr"/>
            <a:r>
              <a:rPr lang="en-US" sz="1400" b="1"/>
              <a:t>Source</a:t>
            </a:r>
          </a:p>
          <a:p>
            <a:pPr algn="ctr"/>
            <a:endParaRPr lang="en-US" sz="1400" b="1"/>
          </a:p>
        </p:txBody>
      </p:sp>
      <p:cxnSp>
        <p:nvCxnSpPr>
          <p:cNvPr id="24587" name="Straight Connector 16"/>
          <p:cNvCxnSpPr>
            <a:cxnSpLocks noChangeShapeType="1"/>
          </p:cNvCxnSpPr>
          <p:nvPr/>
        </p:nvCxnSpPr>
        <p:spPr bwMode="auto">
          <a:xfrm>
            <a:off x="2820988" y="3068638"/>
            <a:ext cx="9144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24588" name="Straight Arrow Connector 17"/>
          <p:cNvCxnSpPr>
            <a:cxnSpLocks noChangeShapeType="1"/>
          </p:cNvCxnSpPr>
          <p:nvPr/>
        </p:nvCxnSpPr>
        <p:spPr bwMode="auto">
          <a:xfrm rot="5400000" flipH="1" flipV="1">
            <a:off x="3543300" y="2878138"/>
            <a:ext cx="382587" cy="15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triangle" w="lg" len="med"/>
          </a:ln>
        </p:spPr>
      </p:cxnSp>
      <p:cxnSp>
        <p:nvCxnSpPr>
          <p:cNvPr id="24589" name="Straight Connector 20"/>
          <p:cNvCxnSpPr>
            <a:cxnSpLocks noChangeShapeType="1"/>
          </p:cNvCxnSpPr>
          <p:nvPr/>
        </p:nvCxnSpPr>
        <p:spPr bwMode="auto">
          <a:xfrm>
            <a:off x="2820988" y="3525838"/>
            <a:ext cx="9144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24590" name="Straight Arrow Connector 21"/>
          <p:cNvCxnSpPr>
            <a:cxnSpLocks noChangeShapeType="1"/>
          </p:cNvCxnSpPr>
          <p:nvPr/>
        </p:nvCxnSpPr>
        <p:spPr bwMode="auto">
          <a:xfrm rot="5400000">
            <a:off x="3467894" y="3793331"/>
            <a:ext cx="533400" cy="15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triangle" w="lg" len="med"/>
          </a:ln>
        </p:spPr>
      </p:cxnSp>
      <p:cxnSp>
        <p:nvCxnSpPr>
          <p:cNvPr id="24591" name="Straight Connector 24"/>
          <p:cNvCxnSpPr>
            <a:cxnSpLocks noChangeShapeType="1"/>
          </p:cNvCxnSpPr>
          <p:nvPr/>
        </p:nvCxnSpPr>
        <p:spPr bwMode="auto">
          <a:xfrm>
            <a:off x="6153150" y="1854200"/>
            <a:ext cx="0" cy="31115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24592" name="TextBox 25"/>
          <p:cNvSpPr txBox="1">
            <a:spLocks noChangeArrowheads="1"/>
          </p:cNvSpPr>
          <p:nvPr/>
        </p:nvSpPr>
        <p:spPr bwMode="auto">
          <a:xfrm>
            <a:off x="2795588" y="2776538"/>
            <a:ext cx="1447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Frame Clock</a:t>
            </a:r>
          </a:p>
        </p:txBody>
      </p:sp>
      <p:sp>
        <p:nvSpPr>
          <p:cNvPr id="24593" name="TextBox 26"/>
          <p:cNvSpPr txBox="1">
            <a:spLocks noChangeArrowheads="1"/>
          </p:cNvSpPr>
          <p:nvPr/>
        </p:nvSpPr>
        <p:spPr bwMode="auto">
          <a:xfrm>
            <a:off x="2790825" y="3562350"/>
            <a:ext cx="1447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Frame Clock</a:t>
            </a:r>
          </a:p>
        </p:txBody>
      </p:sp>
      <p:cxnSp>
        <p:nvCxnSpPr>
          <p:cNvPr id="24594" name="Straight Connector 33"/>
          <p:cNvCxnSpPr>
            <a:cxnSpLocks noChangeShapeType="1"/>
          </p:cNvCxnSpPr>
          <p:nvPr/>
        </p:nvCxnSpPr>
        <p:spPr bwMode="auto">
          <a:xfrm flipH="1">
            <a:off x="6000750" y="2122488"/>
            <a:ext cx="6350" cy="257333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sp>
        <p:nvSpPr>
          <p:cNvPr id="24595" name="Rectangle 34"/>
          <p:cNvSpPr>
            <a:spLocks noChangeArrowheads="1"/>
          </p:cNvSpPr>
          <p:nvPr/>
        </p:nvSpPr>
        <p:spPr bwMode="auto">
          <a:xfrm>
            <a:off x="6199188" y="4351338"/>
            <a:ext cx="609600" cy="228600"/>
          </a:xfrm>
          <a:prstGeom prst="rect">
            <a:avLst/>
          </a:prstGeom>
          <a:solidFill>
            <a:schemeClr val="bg1"/>
          </a:solidFill>
          <a:ln w="381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defTabSz="914400" eaLnBrk="0" hangingPunct="0"/>
            <a:endParaRPr lang="en-US" sz="2000">
              <a:latin typeface="Times New Roman" pitchFamily="18" charset="0"/>
            </a:endParaRPr>
          </a:p>
        </p:txBody>
      </p:sp>
      <p:sp>
        <p:nvSpPr>
          <p:cNvPr id="24596" name="TextBox 35"/>
          <p:cNvSpPr txBox="1">
            <a:spLocks noChangeArrowheads="1"/>
          </p:cNvSpPr>
          <p:nvPr/>
        </p:nvSpPr>
        <p:spPr bwMode="auto">
          <a:xfrm>
            <a:off x="6159500" y="3305175"/>
            <a:ext cx="762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Data</a:t>
            </a:r>
          </a:p>
        </p:txBody>
      </p:sp>
      <p:cxnSp>
        <p:nvCxnSpPr>
          <p:cNvPr id="24597" name="Straight Connector 36"/>
          <p:cNvCxnSpPr>
            <a:cxnSpLocks noChangeShapeType="1"/>
          </p:cNvCxnSpPr>
          <p:nvPr/>
        </p:nvCxnSpPr>
        <p:spPr bwMode="auto">
          <a:xfrm>
            <a:off x="5468938" y="4965700"/>
            <a:ext cx="69056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triangle" w="lg" len="med"/>
            <a:tailEnd type="none" w="sm" len="sm"/>
          </a:ln>
        </p:spPr>
      </p:cxnSp>
      <p:cxnSp>
        <p:nvCxnSpPr>
          <p:cNvPr id="24598" name="Straight Connector 37"/>
          <p:cNvCxnSpPr>
            <a:cxnSpLocks noChangeShapeType="1"/>
          </p:cNvCxnSpPr>
          <p:nvPr/>
        </p:nvCxnSpPr>
        <p:spPr bwMode="auto">
          <a:xfrm>
            <a:off x="5507038" y="2122488"/>
            <a:ext cx="5000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 type="triangle" w="lg" len="med"/>
            <a:tailEnd type="none" w="sm" len="sm"/>
          </a:ln>
        </p:spPr>
      </p:cxnSp>
      <p:cxnSp>
        <p:nvCxnSpPr>
          <p:cNvPr id="24599" name="Straight Connector 38"/>
          <p:cNvCxnSpPr>
            <a:cxnSpLocks noChangeShapeType="1"/>
          </p:cNvCxnSpPr>
          <p:nvPr/>
        </p:nvCxnSpPr>
        <p:spPr bwMode="auto">
          <a:xfrm flipH="1">
            <a:off x="5507038" y="1854200"/>
            <a:ext cx="65246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4600" name="Straight Connector 43"/>
          <p:cNvCxnSpPr>
            <a:cxnSpLocks noChangeShapeType="1"/>
          </p:cNvCxnSpPr>
          <p:nvPr/>
        </p:nvCxnSpPr>
        <p:spPr bwMode="auto">
          <a:xfrm>
            <a:off x="5507038" y="4695825"/>
            <a:ext cx="5000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sp>
        <p:nvSpPr>
          <p:cNvPr id="24601" name="TextBox 31"/>
          <p:cNvSpPr txBox="1">
            <a:spLocks noChangeArrowheads="1"/>
          </p:cNvSpPr>
          <p:nvPr/>
        </p:nvSpPr>
        <p:spPr bwMode="auto">
          <a:xfrm>
            <a:off x="3198813" y="5381625"/>
            <a:ext cx="20335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0000"/>
                </a:solidFill>
              </a:rPr>
              <a:t>Critical Timing Path for: Synchronization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JES204B Subclasses: 1</a:t>
            </a: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604" name="Content Placeholder 2"/>
          <p:cNvSpPr txBox="1">
            <a:spLocks/>
          </p:cNvSpPr>
          <p:nvPr/>
        </p:nvSpPr>
        <p:spPr bwMode="auto">
          <a:xfrm>
            <a:off x="560388" y="1054100"/>
            <a:ext cx="7851775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>
                <a:latin typeface="Theinhardt Thin" charset="0"/>
              </a:rPr>
              <a:t>Each device has an internal frame and local multi-frame clock</a:t>
            </a:r>
          </a:p>
          <a:p>
            <a:pPr marL="569913" lvl="1" indent="-285750" algn="just">
              <a:spcBef>
                <a:spcPct val="20000"/>
              </a:spcBef>
              <a:buFont typeface="Arial" pitchFamily="34" charset="0"/>
              <a:buChar char="–"/>
            </a:pPr>
            <a:r>
              <a:rPr lang="en-US">
                <a:solidFill>
                  <a:srgbClr val="000000"/>
                </a:solidFill>
                <a:latin typeface="Theinhardt Thin" charset="0"/>
              </a:rPr>
              <a:t>Frame clock achieves serial transfer of symbols</a:t>
            </a:r>
          </a:p>
          <a:p>
            <a:pPr marL="569913" lvl="1" indent="-285750" algn="just">
              <a:spcBef>
                <a:spcPct val="20000"/>
              </a:spcBef>
              <a:buFont typeface="Arial" pitchFamily="34" charset="0"/>
              <a:buChar char="–"/>
            </a:pPr>
            <a:r>
              <a:rPr lang="en-US">
                <a:solidFill>
                  <a:srgbClr val="000000"/>
                </a:solidFill>
                <a:latin typeface="Theinhardt Thin" charset="0"/>
              </a:rPr>
              <a:t>Local multi-frame clock (LMFC) achieves known latency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>
                <a:latin typeface="Theinhardt Thin" charset="0"/>
              </a:rPr>
              <a:t>Requires the </a:t>
            </a:r>
            <a:r>
              <a:rPr lang="en-US" sz="2000">
                <a:solidFill>
                  <a:srgbClr val="FF0000"/>
                </a:solidFill>
                <a:latin typeface="Theinhardt Thin" charset="0"/>
              </a:rPr>
              <a:t>SYSREF</a:t>
            </a:r>
            <a:r>
              <a:rPr lang="en-US" sz="2000">
                <a:latin typeface="Theinhardt Thin" charset="0"/>
              </a:rPr>
              <a:t> signal</a:t>
            </a:r>
          </a:p>
          <a:p>
            <a:pPr marL="569913" lvl="1" indent="-285750" algn="just">
              <a:spcBef>
                <a:spcPct val="20000"/>
              </a:spcBef>
              <a:buFont typeface="Arial" pitchFamily="34" charset="0"/>
              <a:buChar char="–"/>
            </a:pPr>
            <a:r>
              <a:rPr lang="en-US">
                <a:latin typeface="Theinhardt Thin" charset="0"/>
              </a:rPr>
              <a:t>SYSREF must be source synchronous with the device clock (critical)</a:t>
            </a:r>
          </a:p>
          <a:p>
            <a:pPr marL="569913" lvl="1" indent="-285750" algn="just">
              <a:spcBef>
                <a:spcPct val="20000"/>
              </a:spcBef>
              <a:buFont typeface="Arial" pitchFamily="34" charset="0"/>
              <a:buChar char="–"/>
            </a:pPr>
            <a:r>
              <a:rPr lang="en-US">
                <a:latin typeface="Theinhardt Thin" charset="0"/>
              </a:rPr>
              <a:t>Phase of </a:t>
            </a:r>
            <a:r>
              <a:rPr lang="en-US">
                <a:solidFill>
                  <a:srgbClr val="FF0000"/>
                </a:solidFill>
                <a:latin typeface="Theinhardt Thin" charset="0"/>
              </a:rPr>
              <a:t>SYSREF</a:t>
            </a:r>
            <a:r>
              <a:rPr lang="en-US">
                <a:latin typeface="Theinhardt Thin" charset="0"/>
              </a:rPr>
              <a:t> events determine frame clock and local multi-frame clock alignments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>
                <a:latin typeface="Theinhardt Thin" charset="0"/>
              </a:rPr>
              <a:t>Deterministic latency achieved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>
                <a:latin typeface="Theinhardt Thin" charset="0"/>
              </a:rPr>
              <a:t>Supports alignment of multiple lanes/device 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>
                <a:latin typeface="Theinhardt Thin" charset="0"/>
              </a:rPr>
              <a:t>Multi-device synchronization achieved with close attention to device clock and </a:t>
            </a:r>
            <a:r>
              <a:rPr lang="en-US" sz="2000">
                <a:solidFill>
                  <a:srgbClr val="FF0000"/>
                </a:solidFill>
                <a:latin typeface="Theinhardt Thin" charset="0"/>
              </a:rPr>
              <a:t>SYSREF</a:t>
            </a:r>
            <a:r>
              <a:rPr lang="en-US" sz="2000">
                <a:latin typeface="Theinhardt Thin" charset="0"/>
              </a:rPr>
              <a:t> distribution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>
                <a:latin typeface="Theinhardt Thin" charset="0"/>
              </a:rPr>
              <a:t>SYNC~ used for synchronization but is not timing critical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endParaRPr lang="en-US" sz="2000">
              <a:latin typeface="Theinhardt Thi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57912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In LVDS and CMOS systems,</a:t>
            </a:r>
            <a:r>
              <a:rPr lang="en-US" sz="1600" b="1" dirty="0" smtClean="0"/>
              <a:t> package size</a:t>
            </a:r>
            <a:r>
              <a:rPr lang="en-US" sz="1600" dirty="0" smtClean="0"/>
              <a:t>, </a:t>
            </a:r>
            <a:r>
              <a:rPr lang="en-US" sz="1600" b="1" dirty="0" smtClean="0"/>
              <a:t>board area </a:t>
            </a:r>
            <a:r>
              <a:rPr lang="en-US" sz="1600" dirty="0" smtClean="0"/>
              <a:t>and </a:t>
            </a:r>
            <a:r>
              <a:rPr lang="en-US" sz="1600" b="1" dirty="0" smtClean="0"/>
              <a:t>power consumption </a:t>
            </a:r>
            <a:r>
              <a:rPr lang="en-US" sz="1600" dirty="0" smtClean="0"/>
              <a:t>dominated by output buffers rather than the data converter.</a:t>
            </a:r>
          </a:p>
          <a:p>
            <a:endParaRPr lang="en-US" sz="1600" dirty="0" smtClean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70895" y="1863021"/>
            <a:ext cx="8092105" cy="3699579"/>
            <a:chOff x="671838" y="2819400"/>
            <a:chExt cx="7356459" cy="3363254"/>
          </a:xfrm>
        </p:grpSpPr>
        <p:grpSp>
          <p:nvGrpSpPr>
            <p:cNvPr id="5" name="Group 8"/>
            <p:cNvGrpSpPr>
              <a:grpSpLocks noChangeAspect="1"/>
            </p:cNvGrpSpPr>
            <p:nvPr/>
          </p:nvGrpSpPr>
          <p:grpSpPr>
            <a:xfrm>
              <a:off x="671838" y="2819400"/>
              <a:ext cx="3602831" cy="3335655"/>
              <a:chOff x="546735" y="1828800"/>
              <a:chExt cx="2882265" cy="266852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735" y="1828800"/>
                <a:ext cx="2882265" cy="26685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451735" y="2667000"/>
                <a:ext cx="771691" cy="76640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18488" y="2831068"/>
                <a:ext cx="6952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DAC</a:t>
                </a:r>
                <a:endParaRPr lang="en-US" dirty="0"/>
              </a:p>
            </p:txBody>
          </p:sp>
        </p:grpSp>
        <p:grpSp>
          <p:nvGrpSpPr>
            <p:cNvPr id="6" name="Group 14"/>
            <p:cNvGrpSpPr>
              <a:grpSpLocks noChangeAspect="1"/>
            </p:cNvGrpSpPr>
            <p:nvPr/>
          </p:nvGrpSpPr>
          <p:grpSpPr>
            <a:xfrm>
              <a:off x="4343400" y="2819400"/>
              <a:ext cx="3684897" cy="3363254"/>
              <a:chOff x="609600" y="3048000"/>
              <a:chExt cx="3204258" cy="2924569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3048000"/>
                <a:ext cx="3204258" cy="29245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1371600" y="3429000"/>
                <a:ext cx="516639" cy="55941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285953" y="3516868"/>
                <a:ext cx="6952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DAC</a:t>
                </a:r>
                <a:endParaRPr lang="en-US" dirty="0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1736592" y="0"/>
            <a:ext cx="48178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Introduction: Why JESD?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86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1838" y="1073150"/>
            <a:ext cx="57213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Clocking Scheme - Subclass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JES204B Subclasses: 2</a:t>
            </a:r>
          </a:p>
        </p:txBody>
      </p: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7652" name="Content Placeholder 2"/>
          <p:cNvSpPr txBox="1">
            <a:spLocks/>
          </p:cNvSpPr>
          <p:nvPr/>
        </p:nvSpPr>
        <p:spPr bwMode="auto">
          <a:xfrm>
            <a:off x="560388" y="1054100"/>
            <a:ext cx="7851775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>
                <a:latin typeface="Theinhardt Thin" charset="0"/>
              </a:rPr>
              <a:t>Each device has an internal frame and local multi-frame clock</a:t>
            </a:r>
          </a:p>
          <a:p>
            <a:pPr marL="569913" lvl="1" indent="-285750" algn="just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solidFill>
                  <a:srgbClr val="000000"/>
                </a:solidFill>
                <a:latin typeface="Theinhardt Thin" charset="0"/>
              </a:rPr>
              <a:t>Same as subclass 1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Theinhardt Thin" charset="0"/>
              </a:rPr>
              <a:t>SYNC~</a:t>
            </a:r>
            <a:r>
              <a:rPr lang="en-US" sz="2000" dirty="0">
                <a:latin typeface="Theinhardt Thin" charset="0"/>
              </a:rPr>
              <a:t> signal used for synchronization and deterministic latency</a:t>
            </a:r>
          </a:p>
          <a:p>
            <a:pPr marL="569913" lvl="1" indent="-285750" algn="just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solidFill>
                  <a:srgbClr val="FF0000"/>
                </a:solidFill>
                <a:latin typeface="Theinhardt Thin" charset="0"/>
              </a:rPr>
              <a:t>SYNC~</a:t>
            </a:r>
            <a:r>
              <a:rPr lang="en-US" dirty="0">
                <a:latin typeface="Theinhardt Thin" charset="0"/>
              </a:rPr>
              <a:t> must be system synchronous with the device clock (critical)</a:t>
            </a:r>
          </a:p>
          <a:p>
            <a:pPr marL="569913" lvl="1" indent="-285750" algn="just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latin typeface="Theinhardt Thin" charset="0"/>
              </a:rPr>
              <a:t>Phase of </a:t>
            </a:r>
            <a:r>
              <a:rPr lang="en-US" dirty="0">
                <a:solidFill>
                  <a:srgbClr val="FF0000"/>
                </a:solidFill>
                <a:latin typeface="Theinhardt Thin" charset="0"/>
              </a:rPr>
              <a:t>SYNC~</a:t>
            </a:r>
            <a:r>
              <a:rPr lang="en-US" dirty="0">
                <a:latin typeface="Theinhardt Thin" charset="0"/>
              </a:rPr>
              <a:t> events determine frame clock and local multi-frame clock alignments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>
                <a:latin typeface="Theinhardt Thin" charset="0"/>
              </a:rPr>
              <a:t>Deterministic latency achieved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>
                <a:latin typeface="Theinhardt Thin" charset="0"/>
              </a:rPr>
              <a:t>Supports alignment of multiple lanes/device 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>
                <a:latin typeface="Theinhardt Thin" charset="0"/>
              </a:rPr>
              <a:t>Multi-device synchronization achieved with close attention to device clock and </a:t>
            </a:r>
            <a:r>
              <a:rPr lang="en-US" sz="2000" dirty="0">
                <a:solidFill>
                  <a:srgbClr val="FF0000"/>
                </a:solidFill>
                <a:latin typeface="Theinhardt Thin" charset="0"/>
              </a:rPr>
              <a:t>SYNC~</a:t>
            </a:r>
            <a:r>
              <a:rPr lang="en-US" sz="2000" dirty="0">
                <a:latin typeface="Theinhardt Thin" charset="0"/>
              </a:rPr>
              <a:t> </a:t>
            </a:r>
            <a:r>
              <a:rPr lang="en-US" sz="2000" dirty="0" smtClean="0">
                <a:latin typeface="Theinhardt Thin" charset="0"/>
              </a:rPr>
              <a:t>distribution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 smtClean="0"/>
              <a:t>Since meeting setup and hold time becomes a challenge at higher sampling rates, it is recommended, as per standard, to use Subclass 1 for speeds above 500MSPS for both ADC and DAC.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endParaRPr lang="en-US" sz="2000" dirty="0">
              <a:latin typeface="Theinhardt Thin" charset="0"/>
            </a:endParaRP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endParaRPr lang="en-US" sz="2000" dirty="0">
              <a:latin typeface="Theinhardt Thi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Clocking Scheme – Subclass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 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1800" dirty="0" smtClean="0"/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1800" dirty="0"/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dirty="0"/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18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18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1600" dirty="0" smtClean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3000" dirty="0" smtClean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36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</p:txBody>
      </p:sp>
      <p:pic>
        <p:nvPicPr>
          <p:cNvPr id="7782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7438" y="1055688"/>
            <a:ext cx="695325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Key Configuration Parameters and Equations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333375" y="957263"/>
            <a:ext cx="8467725" cy="4946650"/>
          </a:xfrm>
        </p:spPr>
        <p:txBody>
          <a:bodyPr/>
          <a:lstStyle/>
          <a:p>
            <a:pPr algn="just" eaLnBrk="1" hangingPunct="1"/>
            <a:r>
              <a:rPr lang="en-US" sz="1600" dirty="0" smtClean="0">
                <a:solidFill>
                  <a:srgbClr val="000000"/>
                </a:solidFill>
                <a:latin typeface="Theinhardt Thin" charset="0"/>
                <a:ea typeface="ＭＳ Ｐゴシック" pitchFamily="34" charset="-128"/>
                <a:cs typeface="Theinhardt Thin" charset="0"/>
              </a:rPr>
              <a:t>L = number of lanes per converter device</a:t>
            </a:r>
          </a:p>
          <a:p>
            <a:pPr algn="just" eaLnBrk="1" hangingPunct="1"/>
            <a:r>
              <a:rPr lang="en-US" sz="16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M = number of converters per device</a:t>
            </a:r>
          </a:p>
          <a:p>
            <a:pPr algn="just" eaLnBrk="1" hangingPunct="1"/>
            <a:r>
              <a:rPr lang="en-US" sz="16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F = number of octets per frame (per lane)</a:t>
            </a:r>
          </a:p>
          <a:p>
            <a:pPr algn="just" eaLnBrk="1" hangingPunct="1"/>
            <a:r>
              <a:rPr lang="en-US" sz="16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S = number of samples per frame</a:t>
            </a:r>
          </a:p>
          <a:p>
            <a:pPr algn="just" eaLnBrk="1" hangingPunct="1"/>
            <a:endParaRPr lang="en-US" sz="16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algn="just" eaLnBrk="1" hangingPunct="1"/>
            <a:r>
              <a:rPr lang="en-US" sz="1600" dirty="0" err="1" smtClean="0">
                <a:latin typeface="Theinhardt Thin" charset="0"/>
                <a:ea typeface="ＭＳ Ｐゴシック" pitchFamily="34" charset="-128"/>
                <a:cs typeface="Theinhardt Thin" charset="0"/>
              </a:rPr>
              <a:t>f</a:t>
            </a:r>
            <a:r>
              <a:rPr lang="en-US" sz="1600" baseline="-25000" dirty="0" err="1" smtClean="0">
                <a:latin typeface="Theinhardt Thin" charset="0"/>
                <a:ea typeface="ＭＳ Ｐゴシック" pitchFamily="34" charset="-128"/>
                <a:cs typeface="Theinhardt Thin" charset="0"/>
              </a:rPr>
              <a:t>S</a:t>
            </a:r>
            <a:r>
              <a:rPr lang="en-US" sz="16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 = Converter sample rate</a:t>
            </a:r>
          </a:p>
          <a:p>
            <a:pPr algn="just" eaLnBrk="1" hangingPunct="1"/>
            <a:r>
              <a:rPr lang="en-US" sz="16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K = # of frames per </a:t>
            </a:r>
            <a:r>
              <a:rPr lang="en-US" sz="1600" dirty="0" err="1" smtClean="0">
                <a:latin typeface="Theinhardt Thin" charset="0"/>
                <a:ea typeface="ＭＳ Ｐゴシック" pitchFamily="34" charset="-128"/>
                <a:cs typeface="Theinhardt Thin" charset="0"/>
              </a:rPr>
              <a:t>multiframe</a:t>
            </a:r>
            <a:endParaRPr lang="en-US" sz="16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algn="just" eaLnBrk="1" hangingPunct="1"/>
            <a:r>
              <a:rPr lang="en-US" sz="16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LMFC = Local Multiple Frame Clock</a:t>
            </a:r>
          </a:p>
          <a:p>
            <a:pPr algn="just" eaLnBrk="1" hangingPunct="1"/>
            <a:r>
              <a:rPr lang="en-US" sz="16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Serial Line rate = </a:t>
            </a:r>
            <a:r>
              <a:rPr lang="en-US" sz="1600" dirty="0" err="1" smtClean="0">
                <a:latin typeface="Theinhardt Thin" charset="0"/>
                <a:ea typeface="ＭＳ Ｐゴシック" pitchFamily="34" charset="-128"/>
                <a:cs typeface="Theinhardt Thin" charset="0"/>
              </a:rPr>
              <a:t>Serdes</a:t>
            </a:r>
            <a:r>
              <a:rPr lang="en-US" sz="16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 speed </a:t>
            </a:r>
          </a:p>
          <a:p>
            <a:pPr algn="just" eaLnBrk="1" hangingPunct="1"/>
            <a:endParaRPr lang="en-US" sz="16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algn="just" eaLnBrk="1" hangingPunct="1"/>
            <a:r>
              <a:rPr lang="en-US" sz="16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Serial Line Rate = </a:t>
            </a:r>
            <a:r>
              <a:rPr lang="en-US" sz="1600" dirty="0" err="1" smtClean="0">
                <a:latin typeface="Theinhardt Thin" charset="0"/>
                <a:ea typeface="ＭＳ Ｐゴシック" pitchFamily="34" charset="-128"/>
                <a:cs typeface="Theinhardt Thin" charset="0"/>
              </a:rPr>
              <a:t>f</a:t>
            </a:r>
            <a:r>
              <a:rPr lang="en-US" sz="1600" baseline="-25000" dirty="0" err="1" smtClean="0">
                <a:latin typeface="Theinhardt Thin" charset="0"/>
                <a:ea typeface="ＭＳ Ｐゴシック" pitchFamily="34" charset="-128"/>
                <a:cs typeface="Theinhardt Thin" charset="0"/>
              </a:rPr>
              <a:t>S</a:t>
            </a:r>
            <a:r>
              <a:rPr lang="en-US" sz="16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 * 10 * F/S    [bits/s/lane] (Note: # lanes influences F parameter)             </a:t>
            </a:r>
          </a:p>
          <a:p>
            <a:pPr algn="just" eaLnBrk="1" hangingPunct="1"/>
            <a:r>
              <a:rPr lang="en-US" sz="1600" dirty="0" err="1" smtClean="0">
                <a:latin typeface="Theinhardt Thin" charset="0"/>
                <a:ea typeface="ＭＳ Ｐゴシック" pitchFamily="34" charset="-128"/>
                <a:cs typeface="Theinhardt Thin" charset="0"/>
              </a:rPr>
              <a:t>f</a:t>
            </a:r>
            <a:r>
              <a:rPr lang="en-US" sz="1600" baseline="-25000" dirty="0" err="1" smtClean="0">
                <a:latin typeface="Theinhardt Thin" charset="0"/>
                <a:ea typeface="ＭＳ Ｐゴシック" pitchFamily="34" charset="-128"/>
                <a:cs typeface="Theinhardt Thin" charset="0"/>
              </a:rPr>
              <a:t>LMFC</a:t>
            </a:r>
            <a:r>
              <a:rPr lang="en-US" sz="16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 = </a:t>
            </a:r>
            <a:r>
              <a:rPr lang="en-US" sz="1600" dirty="0" err="1" smtClean="0">
                <a:latin typeface="Theinhardt Thin" charset="0"/>
                <a:ea typeface="ＭＳ Ｐゴシック" pitchFamily="34" charset="-128"/>
                <a:cs typeface="Theinhardt Thin" charset="0"/>
              </a:rPr>
              <a:t>f</a:t>
            </a:r>
            <a:r>
              <a:rPr lang="en-US" sz="1600" baseline="-25000" dirty="0" err="1" smtClean="0">
                <a:latin typeface="Theinhardt Thin" charset="0"/>
                <a:ea typeface="ＭＳ Ｐゴシック" pitchFamily="34" charset="-128"/>
                <a:cs typeface="Theinhardt Thin" charset="0"/>
              </a:rPr>
              <a:t>S</a:t>
            </a:r>
            <a:r>
              <a:rPr lang="en-US" sz="1600" baseline="-25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 </a:t>
            </a:r>
            <a:r>
              <a:rPr lang="en-US" sz="16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/ </a:t>
            </a:r>
            <a:r>
              <a:rPr lang="en-US" sz="16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(K * S)   </a:t>
            </a:r>
            <a:r>
              <a:rPr lang="en-US" sz="16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[max SYSREF frequency]</a:t>
            </a:r>
          </a:p>
          <a:p>
            <a:pPr algn="just" eaLnBrk="1" hangingPunct="1"/>
            <a:endParaRPr lang="en-US" sz="16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</p:txBody>
      </p:sp>
      <p:sp>
        <p:nvSpPr>
          <p:cNvPr id="60420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5018088" y="1635125"/>
            <a:ext cx="3133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Known as LMFS parameter,</a:t>
            </a:r>
          </a:p>
          <a:p>
            <a:r>
              <a:rPr lang="en-US"/>
              <a:t>Found in device data sheets </a:t>
            </a:r>
          </a:p>
        </p:txBody>
      </p:sp>
      <p:sp>
        <p:nvSpPr>
          <p:cNvPr id="7" name="Right Brace 6"/>
          <p:cNvSpPr/>
          <p:nvPr/>
        </p:nvSpPr>
        <p:spPr>
          <a:xfrm>
            <a:off x="4410075" y="1171575"/>
            <a:ext cx="241300" cy="14573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4157663" y="3111500"/>
            <a:ext cx="2120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 &lt; K &lt; 32</a:t>
            </a:r>
          </a:p>
          <a:p>
            <a:r>
              <a:rPr lang="en-US"/>
              <a:t>17 &lt;  F*K &lt; 1024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Configuration Parameters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333375" y="957263"/>
            <a:ext cx="8467725" cy="494665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q"/>
            </a:pPr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ADS42JB49EVM               LMFS = 4211 example   (Board default values)</a:t>
            </a:r>
          </a:p>
          <a:p>
            <a:pPr algn="just" eaLnBrk="1" hangingPunct="1">
              <a:buNone/>
            </a:pPr>
            <a:endParaRPr lang="en-US" sz="18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algn="just" eaLnBrk="1" hangingPunct="1"/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L = 4 lane / device</a:t>
            </a:r>
          </a:p>
          <a:p>
            <a:pPr algn="just" eaLnBrk="1" hangingPunct="1"/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M = 2 converters / device</a:t>
            </a:r>
          </a:p>
          <a:p>
            <a:pPr algn="just" eaLnBrk="1" hangingPunct="1"/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F = 1 octet / frame</a:t>
            </a:r>
          </a:p>
          <a:p>
            <a:pPr algn="just" eaLnBrk="1" hangingPunct="1"/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S = 1 sample/frame</a:t>
            </a:r>
          </a:p>
          <a:p>
            <a:pPr algn="just" eaLnBrk="1" hangingPunct="1"/>
            <a:endParaRPr lang="en-US" sz="18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algn="just" eaLnBrk="1" hangingPunct="1"/>
            <a:r>
              <a:rPr lang="en-US" sz="1800" dirty="0" err="1" smtClean="0">
                <a:latin typeface="Theinhardt Thin" charset="0"/>
                <a:ea typeface="ＭＳ Ｐゴシック" pitchFamily="34" charset="-128"/>
                <a:cs typeface="Theinhardt Thin" charset="0"/>
              </a:rPr>
              <a:t>f</a:t>
            </a:r>
            <a:r>
              <a:rPr lang="en-US" sz="1800" baseline="-25000" dirty="0" err="1" smtClean="0">
                <a:latin typeface="Theinhardt Thin" charset="0"/>
                <a:ea typeface="ＭＳ Ｐゴシック" pitchFamily="34" charset="-128"/>
                <a:cs typeface="Theinhardt Thin" charset="0"/>
              </a:rPr>
              <a:t>S</a:t>
            </a:r>
            <a:r>
              <a:rPr lang="en-US" sz="1800" baseline="-25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 </a:t>
            </a:r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 = 250MHz (max)     (device clock)</a:t>
            </a:r>
          </a:p>
          <a:p>
            <a:pPr algn="just" eaLnBrk="1" hangingPunct="1"/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K = 20</a:t>
            </a:r>
          </a:p>
          <a:p>
            <a:pPr algn="just" eaLnBrk="1" hangingPunct="1"/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Line rate = </a:t>
            </a:r>
            <a:r>
              <a:rPr lang="en-US" sz="1800" dirty="0" err="1" smtClean="0">
                <a:latin typeface="Theinhardt Thin" charset="0"/>
                <a:ea typeface="ＭＳ Ｐゴシック" pitchFamily="34" charset="-128"/>
                <a:cs typeface="Theinhardt Thin" charset="0"/>
              </a:rPr>
              <a:t>fs</a:t>
            </a:r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 * 10 * F/S  = 250 * 10 * 1/1  = 2500 MHz</a:t>
            </a:r>
          </a:p>
          <a:p>
            <a:pPr algn="just" eaLnBrk="1" hangingPunct="1"/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LMFC = </a:t>
            </a:r>
            <a:r>
              <a:rPr lang="en-US" sz="1800" err="1" smtClean="0">
                <a:latin typeface="Theinhardt Thin" charset="0"/>
                <a:ea typeface="ＭＳ Ｐゴシック" pitchFamily="34" charset="-128"/>
                <a:cs typeface="Theinhardt Thin" charset="0"/>
              </a:rPr>
              <a:t>fs</a:t>
            </a:r>
            <a:r>
              <a:rPr lang="en-US" sz="1800" smtClean="0">
                <a:latin typeface="Theinhardt Thin" charset="0"/>
                <a:ea typeface="ＭＳ Ｐゴシック" pitchFamily="34" charset="-128"/>
                <a:cs typeface="Theinhardt Thin" charset="0"/>
              </a:rPr>
              <a:t>/ (K * S) </a:t>
            </a:r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= 250/20 = 12.5 MHz</a:t>
            </a:r>
          </a:p>
          <a:p>
            <a:pPr algn="just" eaLnBrk="1" hangingPunct="1"/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SYSREF = 12.5MHz, 6.25MHz, 3.125Mhz, etc… </a:t>
            </a:r>
          </a:p>
        </p:txBody>
      </p:sp>
      <p:sp>
        <p:nvSpPr>
          <p:cNvPr id="61444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Configuration Parameters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q"/>
            </a:pPr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ADC42JB49EVM               LMFS = 2221 example   </a:t>
            </a:r>
          </a:p>
          <a:p>
            <a:pPr algn="just" eaLnBrk="1" hangingPunct="1">
              <a:buNone/>
            </a:pPr>
            <a:endParaRPr lang="en-US" sz="18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algn="just" eaLnBrk="1" hangingPunct="1"/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L = 2 lanes / converter device</a:t>
            </a:r>
          </a:p>
          <a:p>
            <a:pPr algn="just" eaLnBrk="1" hangingPunct="1"/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M = 2 converters</a:t>
            </a:r>
          </a:p>
          <a:p>
            <a:pPr algn="just" eaLnBrk="1" hangingPunct="1"/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F = 2 octet / frame</a:t>
            </a:r>
          </a:p>
          <a:p>
            <a:pPr algn="just" eaLnBrk="1" hangingPunct="1"/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S = 1 sample/frame</a:t>
            </a:r>
          </a:p>
          <a:p>
            <a:pPr algn="just" eaLnBrk="1" hangingPunct="1"/>
            <a:endParaRPr lang="en-US" sz="18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algn="just" eaLnBrk="1" hangingPunct="1"/>
            <a:r>
              <a:rPr lang="en-US" sz="1800" dirty="0" err="1" smtClean="0">
                <a:latin typeface="Theinhardt Thin" charset="0"/>
                <a:ea typeface="ＭＳ Ｐゴシック" pitchFamily="34" charset="-128"/>
                <a:cs typeface="Theinhardt Thin" charset="0"/>
              </a:rPr>
              <a:t>f</a:t>
            </a:r>
            <a:r>
              <a:rPr lang="en-US" sz="1800" baseline="-25000" dirty="0" err="1" smtClean="0">
                <a:latin typeface="Theinhardt Thin" charset="0"/>
                <a:ea typeface="ＭＳ Ｐゴシック" pitchFamily="34" charset="-128"/>
                <a:cs typeface="Theinhardt Thin" charset="0"/>
              </a:rPr>
              <a:t>S</a:t>
            </a:r>
            <a:r>
              <a:rPr lang="en-US" sz="1800" baseline="-25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  </a:t>
            </a:r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= 156.25MHz (max) (device clock)</a:t>
            </a:r>
          </a:p>
          <a:p>
            <a:pPr algn="just" eaLnBrk="1" hangingPunct="1"/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K = 20</a:t>
            </a:r>
          </a:p>
          <a:p>
            <a:pPr algn="just" eaLnBrk="1" hangingPunct="1"/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Line rate = </a:t>
            </a:r>
            <a:r>
              <a:rPr lang="en-US" sz="1800" dirty="0" err="1" smtClean="0">
                <a:latin typeface="Theinhardt Thin" charset="0"/>
                <a:ea typeface="ＭＳ Ｐゴシック" pitchFamily="34" charset="-128"/>
                <a:cs typeface="Theinhardt Thin" charset="0"/>
              </a:rPr>
              <a:t>fs</a:t>
            </a:r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 * 10 * F/S = 156.25 * 10 * 2/1  = 3125 MHz</a:t>
            </a:r>
          </a:p>
          <a:p>
            <a:pPr algn="just" eaLnBrk="1" hangingPunct="1"/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LMFC = </a:t>
            </a:r>
            <a:r>
              <a:rPr lang="en-US" sz="1800" dirty="0" err="1" smtClean="0">
                <a:latin typeface="Theinhardt Thin" charset="0"/>
                <a:ea typeface="ＭＳ Ｐゴシック" pitchFamily="34" charset="-128"/>
                <a:cs typeface="Theinhardt Thin" charset="0"/>
              </a:rPr>
              <a:t>fs</a:t>
            </a:r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/K = 156.25 / 20 = 7.8125 MHz</a:t>
            </a:r>
          </a:p>
          <a:p>
            <a:pPr algn="just" eaLnBrk="1" hangingPunct="1"/>
            <a:r>
              <a:rPr lang="en-US" sz="18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SYSREF = 7.8125 MHz, 3.90625 MHz, etc… </a:t>
            </a:r>
          </a:p>
          <a:p>
            <a:pPr algn="just" eaLnBrk="1" hangingPunct="1">
              <a:buFontTx/>
              <a:buNone/>
            </a:pPr>
            <a:endParaRPr lang="en-US" sz="18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</p:txBody>
      </p:sp>
      <p:sp>
        <p:nvSpPr>
          <p:cNvPr id="62468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55873" cy="11283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Configuration Parameters </a:t>
            </a:r>
            <a:b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</a:br>
            <a:r>
              <a:rPr lang="en-US" sz="2400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(ADS42JB69 data sheet ex.)</a:t>
            </a:r>
          </a:p>
        </p:txBody>
      </p:sp>
      <p:sp>
        <p:nvSpPr>
          <p:cNvPr id="61444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31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273" y="1264580"/>
            <a:ext cx="7779408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52400" y="142875"/>
            <a:ext cx="8689975" cy="814388"/>
          </a:xfrm>
        </p:spPr>
        <p:txBody>
          <a:bodyPr/>
          <a:lstStyle/>
          <a:p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Configuration Parameters (ADC12J4000 ex.)</a:t>
            </a:r>
          </a:p>
        </p:txBody>
      </p:sp>
      <p:sp>
        <p:nvSpPr>
          <p:cNvPr id="61444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2848" y="1129552"/>
            <a:ext cx="8559527" cy="29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319986" y="4472108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heinhardt Thin" charset="0"/>
              </a:rPr>
              <a:t>LMFS = 8885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Configuration Parameters (DAC38J84 ex.)</a:t>
            </a:r>
          </a:p>
        </p:txBody>
      </p:sp>
      <p:sp>
        <p:nvSpPr>
          <p:cNvPr id="61444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32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6643" y="1047750"/>
            <a:ext cx="7161188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Configuration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 </a:t>
            </a:r>
            <a:endParaRPr lang="en-US" sz="1800" b="1" dirty="0">
              <a:solidFill>
                <a:srgbClr val="FF0000"/>
              </a:solidFill>
            </a:endParaRPr>
          </a:p>
          <a:p>
            <a:pPr marL="285750" lvl="1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Additional TX parameters (DACs)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BUF_SIZE : Size of the receiver elastic buffer (fixed by silicon)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RBD : Receiver buffer delay (adjustable)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SCR : Enable/Disable descrambling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sz="2000" dirty="0" err="1" smtClean="0"/>
              <a:t>sync_req_ena</a:t>
            </a:r>
            <a:r>
              <a:rPr lang="en-US" sz="2000" dirty="0" smtClean="0"/>
              <a:t> : Register to enable various re-synchronization triggers</a:t>
            </a:r>
          </a:p>
        </p:txBody>
      </p:sp>
      <p:sp>
        <p:nvSpPr>
          <p:cNvPr id="63492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9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24829" y="777875"/>
            <a:ext cx="822960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Theinhardt Thin"/>
                <a:ea typeface="ＭＳ Ｐゴシック" charset="0"/>
                <a:cs typeface="Theinhardt Thin"/>
              </a:rPr>
              <a:t>JEDEC (Joint Electron Device Engineering Council)</a:t>
            </a: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Theinhardt Thin"/>
                <a:ea typeface="ＭＳ Ｐゴシック" charset="0"/>
                <a:cs typeface="Theinhardt Thin"/>
              </a:rPr>
              <a:t>                                now called</a:t>
            </a: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Theinhardt Thin"/>
                <a:ea typeface="ＭＳ Ｐゴシック" charset="0"/>
                <a:cs typeface="Theinhardt Thin"/>
              </a:rPr>
              <a:t>JEDEC Solid State Technology Association</a:t>
            </a: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Theinhardt Thin"/>
                <a:ea typeface="ＭＳ Ｐゴシック" charset="0"/>
                <a:cs typeface="Theinhardt Thin"/>
              </a:rPr>
              <a:t>					      created</a:t>
            </a: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defRPr/>
            </a:pPr>
            <a:endParaRPr lang="en-US" sz="2000" b="1" dirty="0">
              <a:latin typeface="Theinhardt Thin"/>
              <a:ea typeface="ＭＳ Ｐゴシック" charset="0"/>
              <a:cs typeface="Theinhardt Thin"/>
            </a:endParaRP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3600" b="1" dirty="0" smtClean="0">
                <a:latin typeface="Theinhardt Thin"/>
                <a:ea typeface="ＭＳ Ｐゴシック" charset="0"/>
              </a:rPr>
              <a:t>    JEDEC Standard JESD204</a:t>
            </a: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Theinhardt Thin"/>
                <a:ea typeface="ＭＳ Ｐゴシック" charset="0"/>
              </a:rPr>
              <a:t>Serial Interface for Data Converters</a:t>
            </a:r>
            <a:endParaRPr lang="en-US" sz="3600" b="1" dirty="0">
              <a:solidFill>
                <a:prstClr val="black"/>
              </a:solidFill>
              <a:latin typeface="Theinhardt Thin"/>
              <a:ea typeface="ＭＳ Ｐゴシック" charset="0"/>
            </a:endParaRP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>
              <a:latin typeface="Theinhardt Thin"/>
              <a:ea typeface="ＭＳ Ｐゴシック" charset="0"/>
              <a:cs typeface="Theinhardt Thin"/>
            </a:endParaRPr>
          </a:p>
          <a:p>
            <a:pPr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latin typeface="Theinhardt Thin"/>
              <a:ea typeface="ＭＳ Ｐゴシック" charset="0"/>
              <a:cs typeface="Theinhardt T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Summary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pPr marL="285750" lvl="1" algn="just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JESD204: Standard serial data interface for data converters</a:t>
            </a:r>
          </a:p>
          <a:p>
            <a:pPr marL="285750" lvl="1" algn="just" eaLnBrk="1" hangingPunct="1">
              <a:buFont typeface="Arial" pitchFamily="34" charset="0"/>
              <a:buChar char="•"/>
            </a:pPr>
            <a:endParaRPr lang="en-US" sz="20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marL="285750" lvl="1" algn="just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JESD204B subclasses offer 3 implementation variations</a:t>
            </a:r>
          </a:p>
          <a:p>
            <a:pPr marL="285750" lvl="1" algn="just" eaLnBrk="1" hangingPunct="1">
              <a:buFont typeface="Arial" pitchFamily="34" charset="0"/>
              <a:buChar char="•"/>
            </a:pPr>
            <a:endParaRPr lang="en-US" sz="20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marL="285750" lvl="1" algn="just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Transport Layer defines data framing into serial lanes</a:t>
            </a:r>
          </a:p>
          <a:p>
            <a:pPr marL="285750" lvl="1" algn="just" eaLnBrk="1" hangingPunct="1">
              <a:buFont typeface="Arial" pitchFamily="34" charset="0"/>
              <a:buChar char="•"/>
            </a:pPr>
            <a:endParaRPr lang="en-US" sz="20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marL="285750" lvl="1" algn="just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Link layer defines encoding, synchronization and data monitoring</a:t>
            </a:r>
          </a:p>
          <a:p>
            <a:pPr marL="285750" lvl="1" algn="just" eaLnBrk="1" hangingPunct="1">
              <a:buFont typeface="Arial" pitchFamily="34" charset="0"/>
              <a:buChar char="•"/>
            </a:pPr>
            <a:endParaRPr lang="en-US" sz="20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marL="285750" lvl="1" algn="just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Physical layer defines the electrical and timing performance</a:t>
            </a:r>
          </a:p>
          <a:p>
            <a:pPr marL="285750" lvl="1" algn="just" eaLnBrk="1" hangingPunct="1">
              <a:buFont typeface="Arial" pitchFamily="34" charset="0"/>
              <a:buChar char="•"/>
            </a:pPr>
            <a:endParaRPr lang="en-US" sz="20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  <a:p>
            <a:pPr marL="285750" lvl="1" algn="just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Theinhardt Thin" charset="0"/>
                <a:ea typeface="ＭＳ Ｐゴシック" pitchFamily="34" charset="-128"/>
                <a:cs typeface="Theinhardt Thin" charset="0"/>
              </a:rPr>
              <a:t>Deterministic latency achieved with subclasses 1, 2 and is required for known/constant latency through link</a:t>
            </a:r>
          </a:p>
          <a:p>
            <a:pPr marL="285750" lvl="1" algn="just" eaLnBrk="1" hangingPunct="1">
              <a:buFont typeface="Arial" pitchFamily="34" charset="0"/>
              <a:buChar char="•"/>
            </a:pPr>
            <a:endParaRPr lang="en-US" sz="2000" dirty="0" smtClean="0">
              <a:latin typeface="Theinhardt Thin" charset="0"/>
              <a:ea typeface="ＭＳ Ｐゴシック" pitchFamily="34" charset="-128"/>
              <a:cs typeface="Theinhardt Thin" charset="0"/>
            </a:endParaRPr>
          </a:p>
        </p:txBody>
      </p:sp>
      <p:sp>
        <p:nvSpPr>
          <p:cNvPr id="64516" name="TextBox 4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620" y="2958353"/>
            <a:ext cx="5580063" cy="324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Original Spec</a:t>
            </a:r>
          </a:p>
        </p:txBody>
      </p: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720839"/>
            <a:ext cx="8548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 Defines a single lane high speed serial link connected to single/multiple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data converters with speed up to 3.125Gbps.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137" y="791455"/>
            <a:ext cx="6523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</a:rPr>
              <a:t>JESD204 – April 2006</a:t>
            </a:r>
            <a:endParaRPr lang="en-US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REVISIONS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Revision A extends the support to multiple aligned lanes with multipoint link. Maximum supported speed is the same, 3.15Gbps.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37893" name="Title 1"/>
          <p:cNvSpPr txBox="1">
            <a:spLocks/>
          </p:cNvSpPr>
          <p:nvPr/>
        </p:nvSpPr>
        <p:spPr bwMode="auto">
          <a:xfrm>
            <a:off x="457200" y="4191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JESD204A – April 2008</a:t>
            </a: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6975" y="2946400"/>
            <a:ext cx="3910013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533" name="Content Placeholder 2"/>
          <p:cNvSpPr txBox="1">
            <a:spLocks/>
          </p:cNvSpPr>
          <p:nvPr/>
        </p:nvSpPr>
        <p:spPr bwMode="auto">
          <a:xfrm>
            <a:off x="801770" y="922084"/>
            <a:ext cx="785177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dirty="0">
                <a:latin typeface="+mj-lt"/>
                <a:cs typeface="MV Boli" pitchFamily="2" charset="0"/>
              </a:rPr>
              <a:t>Subclasses: 0 (backward compatible), 1, 2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dirty="0">
                <a:latin typeface="+mj-lt"/>
                <a:cs typeface="MV Boli" pitchFamily="2" charset="0"/>
              </a:rPr>
              <a:t>Support for Deterministic Latency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dirty="0">
                <a:latin typeface="+mj-lt"/>
                <a:cs typeface="MV Boli" pitchFamily="2" charset="0"/>
              </a:rPr>
              <a:t>Frame clock changed to device clock</a:t>
            </a:r>
          </a:p>
          <a:p>
            <a:pPr marL="230188" indent="-230188" algn="just">
              <a:spcBef>
                <a:spcPts val="1000"/>
              </a:spcBef>
              <a:buFont typeface="Arial" pitchFamily="34" charset="0"/>
              <a:buChar char="•"/>
            </a:pPr>
            <a:r>
              <a:rPr lang="en-US" dirty="0">
                <a:latin typeface="+mj-lt"/>
                <a:cs typeface="MV Boli" pitchFamily="2" charset="0"/>
              </a:rPr>
              <a:t>Serial lanes speeds up to 12.5Gb/s</a:t>
            </a:r>
          </a:p>
        </p:txBody>
      </p:sp>
      <p:sp>
        <p:nvSpPr>
          <p:cNvPr id="6" name="Rectangle 5"/>
          <p:cNvSpPr/>
          <p:nvPr/>
        </p:nvSpPr>
        <p:spPr>
          <a:xfrm>
            <a:off x="801770" y="221550"/>
            <a:ext cx="4210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</a:rPr>
              <a:t>JESD204B – July 2011</a:t>
            </a:r>
            <a:endParaRPr lang="en-US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einhardt Medium" charset="0"/>
                <a:ea typeface="ＭＳ Ｐゴシック" pitchFamily="34" charset="-128"/>
                <a:cs typeface="Theinhardt Medium" charset="0"/>
              </a:rPr>
              <a:t>JESD204 Timing Signals/Terminology</a:t>
            </a:r>
          </a:p>
        </p:txBody>
      </p:sp>
      <p:sp>
        <p:nvSpPr>
          <p:cNvPr id="29699" name="TextBox 9"/>
          <p:cNvSpPr txBox="1">
            <a:spLocks noChangeArrowheads="1"/>
          </p:cNvSpPr>
          <p:nvPr/>
        </p:nvSpPr>
        <p:spPr bwMode="auto">
          <a:xfrm>
            <a:off x="152400" y="6400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8050"/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TI Information – NDA Required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465006"/>
            <a:ext cx="822960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Theinhardt Thin"/>
                <a:ea typeface="ＭＳ Ｐゴシック" charset="0"/>
                <a:cs typeface="Theinhardt Thin"/>
              </a:rPr>
              <a:t>Device Clock</a:t>
            </a:r>
            <a:endParaRPr lang="en-US" sz="2000" b="1" dirty="0">
              <a:latin typeface="Theinhardt Thin"/>
              <a:ea typeface="ＭＳ Ｐゴシック" charset="0"/>
              <a:cs typeface="Theinhardt Thin"/>
            </a:endParaRP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heinhardt Thin"/>
                <a:ea typeface="ＭＳ Ｐゴシック" charset="0"/>
                <a:cs typeface="Theinhardt Thin"/>
              </a:rPr>
              <a:t>System </a:t>
            </a:r>
            <a:r>
              <a:rPr lang="en-US" sz="2000" dirty="0">
                <a:latin typeface="Theinhardt Thin"/>
                <a:ea typeface="ＭＳ Ｐゴシック" charset="0"/>
                <a:cs typeface="Theinhardt Thin"/>
              </a:rPr>
              <a:t>clock from which the device’s frame, sampling, LMFC clocks </a:t>
            </a:r>
            <a:r>
              <a:rPr lang="en-US" sz="2000" dirty="0" smtClean="0">
                <a:latin typeface="Theinhardt Thin"/>
                <a:ea typeface="ＭＳ Ｐゴシック" charset="0"/>
                <a:cs typeface="Theinhardt Thin"/>
              </a:rPr>
              <a:t> are </a:t>
            </a:r>
            <a:r>
              <a:rPr lang="en-US" sz="2000" dirty="0">
                <a:latin typeface="Theinhardt Thin"/>
                <a:ea typeface="ＭＳ Ｐゴシック" charset="0"/>
                <a:cs typeface="Theinhardt Thin"/>
              </a:rPr>
              <a:t>derived (externally applied</a:t>
            </a:r>
            <a:r>
              <a:rPr lang="en-US" sz="2000" dirty="0" smtClean="0">
                <a:latin typeface="Theinhardt Thin"/>
                <a:ea typeface="ＭＳ Ｐゴシック" charset="0"/>
                <a:cs typeface="Theinhardt Thin"/>
              </a:rPr>
              <a:t>)</a:t>
            </a:r>
            <a:endParaRPr lang="en-US" sz="2000" dirty="0">
              <a:latin typeface="Theinhardt Thin"/>
              <a:ea typeface="ＭＳ Ｐゴシック" charset="0"/>
              <a:cs typeface="Theinhardt Thin"/>
            </a:endParaRPr>
          </a:p>
          <a:p>
            <a:pPr marL="112713" indent="-28575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Theinhardt Thin"/>
              <a:ea typeface="ＭＳ Ｐゴシック" charset="0"/>
            </a:endParaRP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Theinhardt Thin"/>
                <a:ea typeface="ＭＳ Ｐゴシック" charset="0"/>
                <a:cs typeface="Theinhardt Thin"/>
              </a:rPr>
              <a:t>SYSREF</a:t>
            </a:r>
          </a:p>
          <a:p>
            <a:pPr marL="230188" indent="-230188"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Theinhardt Thin"/>
                <a:ea typeface="ＭＳ Ｐゴシック" charset="0"/>
                <a:cs typeface="Theinhardt Thin"/>
              </a:rPr>
              <a:t> </a:t>
            </a:r>
            <a:r>
              <a:rPr lang="en-US" sz="2000" dirty="0">
                <a:latin typeface="Theinhardt Thin"/>
                <a:ea typeface="ＭＳ Ｐゴシック" charset="0"/>
                <a:cs typeface="Theinhardt Thin"/>
              </a:rPr>
              <a:t>Timing phase reference from which LMFC clocks are generated in subclass 1 implementations (externally applied)</a:t>
            </a: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solidFill>
                  <a:prstClr val="black"/>
                </a:solidFill>
                <a:latin typeface="Theinhardt Thin"/>
                <a:ea typeface="ＭＳ Ｐゴシック" charset="0"/>
              </a:rPr>
              <a:t>Source synchronous with device clock</a:t>
            </a: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solidFill>
                  <a:prstClr val="black"/>
                </a:solidFill>
                <a:latin typeface="Theinhardt Thin"/>
                <a:ea typeface="ＭＳ Ｐゴシック" charset="0"/>
              </a:rPr>
              <a:t>Rising edge event sampled by device clock determines LMFC alignment</a:t>
            </a: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solidFill>
                  <a:prstClr val="black"/>
                </a:solidFill>
                <a:latin typeface="Theinhardt Thin"/>
                <a:ea typeface="ＭＳ Ｐゴシック" charset="0"/>
              </a:rPr>
              <a:t>Periodic, Gapped-periodic, One-shot types</a:t>
            </a:r>
          </a:p>
          <a:p>
            <a:pPr marL="569913" lvl="1" indent="-28575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>
              <a:latin typeface="Theinhardt Thin"/>
              <a:ea typeface="ＭＳ Ｐゴシック" charset="0"/>
              <a:cs typeface="Theinhardt Thin"/>
            </a:endParaRPr>
          </a:p>
          <a:p>
            <a:pPr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latin typeface="Theinhardt Thin"/>
              <a:ea typeface="ＭＳ Ｐゴシック" charset="0"/>
              <a:cs typeface="Theinhardt T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I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Settings\yhmrk03\Local Settings\Temporary Internet Files\OLKAB\arrow_template_4-3.pot</Template>
  <TotalTime>7689</TotalTime>
  <Words>2718</Words>
  <Application>Microsoft Office PowerPoint</Application>
  <PresentationFormat>On-screen Show (4:3)</PresentationFormat>
  <Paragraphs>545</Paragraphs>
  <Slides>50</Slides>
  <Notes>34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1_TI</vt:lpstr>
      <vt:lpstr>JESD204B Overview     </vt:lpstr>
      <vt:lpstr>www.ti.com, select data converters, then High Speed ADC, then JESD204B Interface</vt:lpstr>
      <vt:lpstr>Outline</vt:lpstr>
      <vt:lpstr>PowerPoint Presentation</vt:lpstr>
      <vt:lpstr>PowerPoint Presentation</vt:lpstr>
      <vt:lpstr>Original Spec</vt:lpstr>
      <vt:lpstr>REVISIONS</vt:lpstr>
      <vt:lpstr>PowerPoint Presentation</vt:lpstr>
      <vt:lpstr>JESD204 Timing Signals/Terminology</vt:lpstr>
      <vt:lpstr>JESD204 Timing Signals/Terminology</vt:lpstr>
      <vt:lpstr>JESD204 Timing Signals/Terminology</vt:lpstr>
      <vt:lpstr>JESD204 Layers</vt:lpstr>
      <vt:lpstr>Example Functional Diagram for data transmission and reception between two devices on the link</vt:lpstr>
      <vt:lpstr>Transport Layer Overview</vt:lpstr>
      <vt:lpstr>Transport Layer Overview</vt:lpstr>
      <vt:lpstr>Transport Layer Parameters</vt:lpstr>
      <vt:lpstr>Transport Layer Example</vt:lpstr>
      <vt:lpstr>Scrambling</vt:lpstr>
      <vt:lpstr>Data Link Layer</vt:lpstr>
      <vt:lpstr>Data Link Layer: 8b/10b Encoding</vt:lpstr>
      <vt:lpstr>Data Link Layer: Link Establishment</vt:lpstr>
      <vt:lpstr>Data Link Layer: Code Group Synchronization</vt:lpstr>
      <vt:lpstr>Data Link Layer: Initial Lane Synchronization</vt:lpstr>
      <vt:lpstr>Data Link Layer: Frame Alignment Monitoring</vt:lpstr>
      <vt:lpstr>Error Reporting</vt:lpstr>
      <vt:lpstr>Physical Layer: Serial Lanes</vt:lpstr>
      <vt:lpstr>Physical Layer: Serial Lanes</vt:lpstr>
      <vt:lpstr>Deterministic Latency: Justification</vt:lpstr>
      <vt:lpstr>Deterministic Latency: Achieved</vt:lpstr>
      <vt:lpstr>Deterministic Latency: General Requirements</vt:lpstr>
      <vt:lpstr>PowerPoint Presentation</vt:lpstr>
      <vt:lpstr>Deterministic Latency: Subclass 1 Requirements</vt:lpstr>
      <vt:lpstr>SYSREF Signal Types</vt:lpstr>
      <vt:lpstr>PowerPoint Presentation</vt:lpstr>
      <vt:lpstr>PowerPoint Presentation</vt:lpstr>
      <vt:lpstr>Subclass 0, 1, 2</vt:lpstr>
      <vt:lpstr>JES204B Subclasses: 0</vt:lpstr>
      <vt:lpstr>JES204B Subclasses: 0</vt:lpstr>
      <vt:lpstr>JES204B Subclasses: 1</vt:lpstr>
      <vt:lpstr>Clocking Scheme - Subclass 1</vt:lpstr>
      <vt:lpstr>JES204B Subclasses: 2</vt:lpstr>
      <vt:lpstr>Clocking Scheme – Subclass 2</vt:lpstr>
      <vt:lpstr>Key Configuration Parameters and Equations</vt:lpstr>
      <vt:lpstr>Configuration Parameters</vt:lpstr>
      <vt:lpstr>Configuration Parameters</vt:lpstr>
      <vt:lpstr>Configuration Parameters  (ADS42JB69 data sheet ex.)</vt:lpstr>
      <vt:lpstr>Configuration Parameters (ADC12J4000 ex.)</vt:lpstr>
      <vt:lpstr>Configuration Parameters (DAC38J84 ex.)</vt:lpstr>
      <vt:lpstr>Configuration Parameters</vt:lpstr>
      <vt:lpstr>Summary</vt:lpstr>
    </vt:vector>
  </TitlesOfParts>
  <Company>Arrow Electronics,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the Presentation</dc:title>
  <dc:creator>DSG Engineering</dc:creator>
  <cp:lastModifiedBy>a0181823</cp:lastModifiedBy>
  <cp:revision>393</cp:revision>
  <dcterms:created xsi:type="dcterms:W3CDTF">2013-02-19T23:36:04Z</dcterms:created>
  <dcterms:modified xsi:type="dcterms:W3CDTF">2018-06-18T11:55:53Z</dcterms:modified>
</cp:coreProperties>
</file>