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4" r:id="rId3"/>
    <p:sldId id="331" r:id="rId4"/>
    <p:sldId id="336" r:id="rId5"/>
    <p:sldId id="345" r:id="rId6"/>
    <p:sldId id="339" r:id="rId7"/>
    <p:sldId id="344" r:id="rId8"/>
    <p:sldId id="343" r:id="rId9"/>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BE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2" autoAdjust="0"/>
    <p:restoredTop sz="94660"/>
  </p:normalViewPr>
  <p:slideViewPr>
    <p:cSldViewPr>
      <p:cViewPr varScale="1">
        <p:scale>
          <a:sx n="114" d="100"/>
          <a:sy n="114" d="100"/>
        </p:scale>
        <p:origin x="167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64DA4523-5B23-4060-B45E-E361C2ABA14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C084536-66AC-4E8E-98B4-8636AD763FB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509F230-125F-4D57-81B6-C9A08BB6FD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874E865-A4E9-4576-8586-234A885E733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E3123F4-30B3-47AB-A318-4AEC360B337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6BD6C507-46BC-4D42-A068-BEB73EBBD00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3478" y="0"/>
            <a:ext cx="8457045" cy="1189225"/>
          </a:xfrm>
        </p:spPr>
        <p:txBody>
          <a:bodyPr/>
          <a:lstStyle/>
          <a:p>
            <a:r>
              <a:rPr lang="en-US"/>
              <a:t>Click to edit Master title style</a:t>
            </a:r>
          </a:p>
        </p:txBody>
      </p:sp>
      <p:sp>
        <p:nvSpPr>
          <p:cNvPr id="3" name="Text Placeholder 2"/>
          <p:cNvSpPr>
            <a:spLocks noGrp="1"/>
          </p:cNvSpPr>
          <p:nvPr>
            <p:ph type="body" sz="half" idx="1"/>
          </p:nvPr>
        </p:nvSpPr>
        <p:spPr>
          <a:xfrm>
            <a:off x="333376" y="1186424"/>
            <a:ext cx="4163579" cy="4692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5500" y="1186424"/>
            <a:ext cx="4165023" cy="4692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xfrm>
            <a:off x="355600" y="6038850"/>
            <a:ext cx="2133600" cy="206375"/>
          </a:xfrm>
          <a:prstGeom prst="rect">
            <a:avLst/>
          </a:prstGeom>
        </p:spPr>
        <p:txBody>
          <a:bodyPr/>
          <a:lstStyle>
            <a:lvl1pPr algn="l" fontAlgn="auto">
              <a:spcBef>
                <a:spcPts val="0"/>
              </a:spcBef>
              <a:spcAft>
                <a:spcPts val="0"/>
              </a:spcAft>
              <a:defRPr>
                <a:latin typeface="+mn-lt"/>
              </a:defRPr>
            </a:lvl1pPr>
          </a:lstStyle>
          <a:p>
            <a:pPr>
              <a:defRPr/>
            </a:pPr>
            <a:endParaRPr lang="en-US"/>
          </a:p>
        </p:txBody>
      </p:sp>
      <p:sp>
        <p:nvSpPr>
          <p:cNvPr id="6" name="Rectangle 6"/>
          <p:cNvSpPr>
            <a:spLocks noGrp="1" noChangeArrowheads="1"/>
          </p:cNvSpPr>
          <p:nvPr>
            <p:ph type="ftr" sz="quarter" idx="11"/>
          </p:nvPr>
        </p:nvSpPr>
        <p:spPr>
          <a:xfrm>
            <a:off x="3114675" y="6038850"/>
            <a:ext cx="2895600" cy="206375"/>
          </a:xfrm>
          <a:prstGeom prst="rect">
            <a:avLst/>
          </a:prstGeom>
        </p:spPr>
        <p:txBody>
          <a:bodyPr/>
          <a:lstStyle>
            <a:lvl1pPr algn="l" fontAlgn="auto">
              <a:spcBef>
                <a:spcPts val="0"/>
              </a:spcBef>
              <a:spcAft>
                <a:spcPts val="0"/>
              </a:spcAft>
              <a:defRPr>
                <a:latin typeface="+mn-lt"/>
              </a:defRPr>
            </a:lvl1pPr>
          </a:lstStyle>
          <a:p>
            <a:pPr>
              <a:defRPr/>
            </a:pPr>
            <a:endParaRPr lang="en-US"/>
          </a:p>
        </p:txBody>
      </p:sp>
      <p:sp>
        <p:nvSpPr>
          <p:cNvPr id="7" name="Rectangle 7"/>
          <p:cNvSpPr>
            <a:spLocks noGrp="1" noChangeArrowheads="1"/>
          </p:cNvSpPr>
          <p:nvPr>
            <p:ph type="sldNum" sz="quarter" idx="12"/>
          </p:nvPr>
        </p:nvSpPr>
        <p:spPr/>
        <p:txBody>
          <a:bodyPr/>
          <a:lstStyle>
            <a:lvl1pPr>
              <a:defRPr/>
            </a:lvl1pPr>
          </a:lstStyle>
          <a:p>
            <a:pPr>
              <a:defRPr/>
            </a:pPr>
            <a:fld id="{561AB3C6-16A4-462B-85A3-83DDC45C2061}" type="slidenum">
              <a:rPr lang="en-US"/>
              <a:pPr>
                <a:defRPr/>
              </a:pPr>
              <a:t>‹#›</a:t>
            </a:fld>
            <a:endParaRPr lang="en-US"/>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1775" y="142875"/>
            <a:ext cx="8569325"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6"/>
          <p:cNvSpPr>
            <a:spLocks noGrp="1" noChangeArrowheads="1"/>
          </p:cNvSpPr>
          <p:nvPr>
            <p:ph type="sldNum" sz="quarter" idx="10"/>
          </p:nvPr>
        </p:nvSpPr>
        <p:spPr>
          <a:ln/>
        </p:spPr>
        <p:txBody>
          <a:bodyPr/>
          <a:lstStyle>
            <a:lvl1pPr>
              <a:defRPr/>
            </a:lvl1pPr>
          </a:lstStyle>
          <a:p>
            <a:pPr>
              <a:defRPr/>
            </a:pPr>
            <a:fld id="{5DDD22B6-FB32-43BC-88D4-7A804901B3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8"/>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56391256-C0FB-4511-8160-A9890177CB3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3"/>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3B81A868-D911-4CC7-B915-DD03BF1946B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3"/>
          <p:cNvGrpSpPr>
            <a:grpSpLocks/>
          </p:cNvGrpSpPr>
          <p:nvPr userDrawn="1"/>
        </p:nvGrpSpPr>
        <p:grpSpPr bwMode="auto">
          <a:xfrm>
            <a:off x="-7938" y="6323013"/>
            <a:ext cx="8815388" cy="466725"/>
            <a:chOff x="-7620" y="6323077"/>
            <a:chExt cx="8814816" cy="466344"/>
          </a:xfrm>
        </p:grpSpPr>
        <p:cxnSp>
          <p:nvCxnSpPr>
            <p:cNvPr id="7" name="Straight Connector 6"/>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11"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a:t>TI Confidential – NDA Restrictions</a:t>
            </a:r>
          </a:p>
        </p:txBody>
      </p:sp>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B5A04F2A-2C49-47C6-BCA4-AECEBF50D1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C1EFCE8-0EF1-488F-AC23-83AF7B8CBD9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pPr>
              <a:defRPr/>
            </a:pPr>
            <a:fld id="{58746962-5A40-4390-87CC-5F137D7B8C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6DE4BE1C-C9B6-421D-BF03-12F2D46744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F8916526-7FDE-4A45-81BE-B52233DA55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BBD3665-987F-4507-8001-1A0D142FE2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ectangle 18"/>
          <p:cNvSpPr/>
          <p:nvPr userDrawn="1"/>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1028" name="Picture 8" descr="ti_logo_powerpoint_1_line.png"/>
          <p:cNvPicPr>
            <a:picLocks noChangeAspect="1"/>
          </p:cNvPicPr>
          <p:nvPr userDrawn="1"/>
        </p:nvPicPr>
        <p:blipFill>
          <a:blip r:embed="rId18" cstate="print"/>
          <a:srcRect/>
          <a:stretch>
            <a:fillRect/>
          </a:stretch>
        </p:blipFill>
        <p:spPr bwMode="auto">
          <a:xfrm>
            <a:off x="6675438" y="6440488"/>
            <a:ext cx="1874837" cy="231775"/>
          </a:xfrm>
          <a:prstGeom prst="rect">
            <a:avLst/>
          </a:prstGeom>
          <a:noFill/>
          <a:ln w="9525">
            <a:noFill/>
            <a:miter lim="800000"/>
            <a:headEnd/>
            <a:tailEnd/>
          </a:ln>
        </p:spPr>
      </p:pic>
      <p:sp>
        <p:nvSpPr>
          <p:cNvPr id="1029"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800">
                <a:latin typeface="+mn-lt"/>
              </a:defRPr>
            </a:lvl1pPr>
          </a:lstStyle>
          <a:p>
            <a:pPr>
              <a:defRPr/>
            </a:pPr>
            <a:fld id="{426E0D5A-7FE2-4A84-8262-6122419E3DB5}" type="slidenum">
              <a:rPr lang="en-US"/>
              <a:pPr>
                <a:defRPr/>
              </a:pPr>
              <a:t>‹#›</a:t>
            </a:fld>
            <a:endParaRPr lang="en-US"/>
          </a:p>
        </p:txBody>
      </p:sp>
      <p:grpSp>
        <p:nvGrpSpPr>
          <p:cNvPr id="1032" name="Group 16"/>
          <p:cNvGrpSpPr>
            <a:grpSpLocks/>
          </p:cNvGrpSpPr>
          <p:nvPr userDrawn="1"/>
        </p:nvGrpSpPr>
        <p:grpSpPr bwMode="auto">
          <a:xfrm>
            <a:off x="-7938" y="6323013"/>
            <a:ext cx="8815388" cy="466725"/>
            <a:chOff x="-7620" y="6323077"/>
            <a:chExt cx="8814816" cy="466344"/>
          </a:xfrm>
        </p:grpSpPr>
        <p:cxnSp>
          <p:nvCxnSpPr>
            <p:cNvPr id="13" name="Straight Connector 12"/>
            <p:cNvCxnSpPr/>
            <p:nvPr userDrawn="1"/>
          </p:nvCxnSpPr>
          <p:spPr>
            <a:xfrm>
              <a:off x="-7620" y="6789421"/>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4" name="Straight Connector 13"/>
            <p:cNvCxnSpPr/>
            <p:nvPr userDrawn="1"/>
          </p:nvCxnSpPr>
          <p:spPr>
            <a:xfrm>
              <a:off x="-7620" y="6324663"/>
              <a:ext cx="88148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userDrawn="1"/>
          </p:nvCxnSpPr>
          <p:spPr>
            <a:xfrm rot="16200000">
              <a:off x="8570849" y="6556249"/>
              <a:ext cx="466344" cy="0"/>
            </a:xfrm>
            <a:prstGeom prst="line">
              <a:avLst/>
            </a:prstGeom>
          </p:spPr>
          <p:style>
            <a:lnRef idx="1">
              <a:schemeClr val="accent2"/>
            </a:lnRef>
            <a:fillRef idx="0">
              <a:schemeClr val="accent2"/>
            </a:fillRef>
            <a:effectRef idx="0">
              <a:schemeClr val="accent2"/>
            </a:effectRef>
            <a:fontRef idx="minor">
              <a:schemeClr val="tx1"/>
            </a:fontRef>
          </p:style>
        </p:cxnSp>
      </p:grpSp>
      <p:sp>
        <p:nvSpPr>
          <p:cNvPr id="1033" name="Text Box 31"/>
          <p:cNvSpPr txBox="1">
            <a:spLocks noChangeArrowheads="1"/>
          </p:cNvSpPr>
          <p:nvPr userDrawn="1"/>
        </p:nvSpPr>
        <p:spPr bwMode="auto">
          <a:xfrm>
            <a:off x="314325" y="6038850"/>
            <a:ext cx="25336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800"/>
              <a:t>TI Confidential – NDA Restrictions</a:t>
            </a: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43" r:id="rId5"/>
    <p:sldLayoutId id="2147483857"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8" r:id="rId15"/>
    <p:sldLayoutId id="2147483852" r:id="rId16"/>
  </p:sldLayoutIdLst>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ctrTitle"/>
          </p:nvPr>
        </p:nvSpPr>
        <p:spPr>
          <a:xfrm>
            <a:off x="304800" y="2133600"/>
            <a:ext cx="8153400" cy="2917825"/>
          </a:xfrm>
        </p:spPr>
        <p:txBody>
          <a:bodyPr/>
          <a:lstStyle/>
          <a:p>
            <a:r>
              <a:rPr lang="en-US" altLang="en-US" sz="3600" dirty="0"/>
              <a:t>        DAC38RF89 Test</a:t>
            </a:r>
            <a:br>
              <a:rPr lang="en-US" altLang="en-US" sz="3600" dirty="0"/>
            </a:br>
            <a:br>
              <a:rPr lang="en-US" altLang="en-US" sz="3600" dirty="0"/>
            </a:br>
            <a:br>
              <a:rPr lang="en-US" altLang="en-US" sz="3600" dirty="0"/>
            </a:br>
            <a:br>
              <a:rPr lang="en-US" altLang="en-US" sz="3600" dirty="0"/>
            </a:br>
            <a:r>
              <a:rPr lang="en-US" altLang="en-US" sz="3600" dirty="0"/>
              <a:t>    </a:t>
            </a:r>
            <a:br>
              <a:rPr lang="en-US" altLang="en-US" sz="3600" dirty="0"/>
            </a:br>
            <a:endParaRPr lang="en-US"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474" y="914400"/>
            <a:ext cx="3641725" cy="5047536"/>
          </a:xfrm>
          <a:prstGeom prst="rect">
            <a:avLst/>
          </a:prstGeom>
          <a:noFill/>
        </p:spPr>
        <p:txBody>
          <a:bodyPr wrap="square">
            <a:spAutoFit/>
          </a:bodyPr>
          <a:lstStyle/>
          <a:p>
            <a:pPr>
              <a:defRPr/>
            </a:pPr>
            <a:r>
              <a:rPr lang="en-US" sz="1400" b="1" dirty="0"/>
              <a:t>Test Setup:</a:t>
            </a:r>
            <a:endParaRPr lang="en-US" sz="1400" dirty="0"/>
          </a:p>
          <a:p>
            <a:pPr>
              <a:defRPr/>
            </a:pPr>
            <a:endParaRPr lang="en-US" sz="1400" b="1" dirty="0"/>
          </a:p>
          <a:p>
            <a:pPr>
              <a:defRPr/>
            </a:pPr>
            <a:r>
              <a:rPr lang="en-US" sz="1400" dirty="0" err="1"/>
              <a:t>Fdac</a:t>
            </a:r>
            <a:r>
              <a:rPr lang="en-US" sz="1400" dirty="0"/>
              <a:t> = 5000Msps internal PLL  </a:t>
            </a:r>
          </a:p>
          <a:p>
            <a:pPr>
              <a:defRPr/>
            </a:pPr>
            <a:endParaRPr lang="en-US" sz="1400" dirty="0"/>
          </a:p>
          <a:p>
            <a:pPr>
              <a:defRPr/>
            </a:pPr>
            <a:r>
              <a:rPr lang="en-US" sz="1400" dirty="0"/>
              <a:t>NCO not used</a:t>
            </a:r>
          </a:p>
          <a:p>
            <a:pPr>
              <a:defRPr/>
            </a:pPr>
            <a:endParaRPr lang="en-US" sz="1400" dirty="0"/>
          </a:p>
          <a:p>
            <a:pPr>
              <a:defRPr/>
            </a:pPr>
            <a:r>
              <a:rPr lang="en-US" sz="1400" dirty="0" err="1"/>
              <a:t>Int</a:t>
            </a:r>
            <a:r>
              <a:rPr lang="en-US" sz="1400" dirty="0"/>
              <a:t> 2X</a:t>
            </a:r>
          </a:p>
          <a:p>
            <a:pPr>
              <a:defRPr/>
            </a:pPr>
            <a:endParaRPr lang="en-US" sz="1400" dirty="0"/>
          </a:p>
          <a:p>
            <a:pPr>
              <a:defRPr/>
            </a:pPr>
            <a:r>
              <a:rPr lang="en-US" sz="1400" dirty="0"/>
              <a:t>IF = 50 tones from 100MHz to 1.2GHz</a:t>
            </a:r>
          </a:p>
          <a:p>
            <a:pPr>
              <a:defRPr/>
            </a:pPr>
            <a:r>
              <a:rPr lang="en-US" sz="1400" dirty="0"/>
              <a:t> </a:t>
            </a:r>
          </a:p>
          <a:p>
            <a:pPr>
              <a:defRPr/>
            </a:pPr>
            <a:r>
              <a:rPr lang="en-US" sz="1400" dirty="0"/>
              <a:t>LMF = 821</a:t>
            </a:r>
          </a:p>
          <a:p>
            <a:pPr>
              <a:defRPr/>
            </a:pPr>
            <a:endParaRPr lang="en-US" sz="1400" dirty="0"/>
          </a:p>
          <a:p>
            <a:pPr>
              <a:defRPr/>
            </a:pPr>
            <a:endParaRPr lang="en-US" sz="2800" b="1" dirty="0">
              <a:solidFill>
                <a:srgbClr val="FF0000"/>
              </a:solidFill>
            </a:endParaRPr>
          </a:p>
          <a:p>
            <a:pPr>
              <a:defRPr/>
            </a:pPr>
            <a:endParaRPr lang="en-US" sz="2800" b="1" dirty="0">
              <a:solidFill>
                <a:srgbClr val="FF0000"/>
              </a:solidFill>
            </a:endParaRPr>
          </a:p>
          <a:p>
            <a:pPr>
              <a:defRPr/>
            </a:pPr>
            <a:endParaRPr lang="en-US" sz="1400" dirty="0"/>
          </a:p>
          <a:p>
            <a:pPr>
              <a:defRPr/>
            </a:pPr>
            <a:endParaRPr lang="en-US" sz="1400" dirty="0"/>
          </a:p>
          <a:p>
            <a:pPr>
              <a:defRPr/>
            </a:pPr>
            <a:endParaRPr lang="en-US" sz="1400" dirty="0"/>
          </a:p>
          <a:p>
            <a:pPr>
              <a:defRPr/>
            </a:pPr>
            <a:endParaRPr lang="en-US" sz="1400" dirty="0"/>
          </a:p>
          <a:p>
            <a:pPr marL="285750" indent="-285750">
              <a:buFont typeface="Arial" panose="020B0604020202020204" pitchFamily="34" charset="0"/>
              <a:buChar char="•"/>
              <a:defRPr/>
            </a:pPr>
            <a:endParaRPr lang="en-US" sz="1400" dirty="0"/>
          </a:p>
          <a:p>
            <a:pPr marL="285750" indent="-285750">
              <a:buFont typeface="Arial" panose="020B0604020202020204" pitchFamily="34" charset="0"/>
              <a:buChar char="•"/>
              <a:defRPr/>
            </a:pPr>
            <a:endParaRPr lang="en-US" sz="1400" b="1" dirty="0"/>
          </a:p>
          <a:p>
            <a:pPr>
              <a:defRPr/>
            </a:pPr>
            <a:endParaRPr lang="en-US" sz="1400" b="1" dirty="0"/>
          </a:p>
        </p:txBody>
      </p:sp>
      <p:sp>
        <p:nvSpPr>
          <p:cNvPr id="9219" name="Title 2"/>
          <p:cNvSpPr>
            <a:spLocks noGrp="1"/>
          </p:cNvSpPr>
          <p:nvPr>
            <p:ph type="title"/>
          </p:nvPr>
        </p:nvSpPr>
        <p:spPr>
          <a:xfrm>
            <a:off x="231775" y="0"/>
            <a:ext cx="8458200" cy="814388"/>
          </a:xfrm>
        </p:spPr>
        <p:txBody>
          <a:bodyPr/>
          <a:lstStyle/>
          <a:p>
            <a:r>
              <a:rPr lang="en-US" altLang="en-US" dirty="0"/>
              <a:t> 	        DAC38RF89 bypass DUC Test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DAC38RFxx EVM GUI</a:t>
            </a:r>
            <a:br>
              <a:rPr lang="en-US" sz="1600" dirty="0"/>
            </a:br>
            <a:r>
              <a:rPr lang="en-US" sz="1600" dirty="0"/>
              <a:t>Click on “Not in RESET” then click on “DAC in RESET”. Click on “LOAD DEFAULT” </a:t>
            </a:r>
            <a:br>
              <a:rPr lang="en-US" sz="1600" dirty="0"/>
            </a:br>
            <a:r>
              <a:rPr lang="en-US" sz="1600" dirty="0"/>
              <a:t>Enter parameters, then click on “CONFIGURE DAC.</a:t>
            </a:r>
            <a:br>
              <a:rPr lang="en-US" sz="1600" dirty="0"/>
            </a:br>
            <a:r>
              <a:rPr lang="en-US" sz="1600" dirty="0"/>
              <a:t>If using the DAC PLL, click on “PLL AUTO TUNE”.</a:t>
            </a:r>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7610462"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195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Clocking Settings. Click on “Check Loop Filter Voltage” and verify the PLL LF Voltage is between 3-5.  </a:t>
            </a:r>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4</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7620000" cy="488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a:extLst>
              <a:ext uri="{FF2B5EF4-FFF2-40B4-BE49-F238E27FC236}">
                <a16:creationId xmlns:a16="http://schemas.microsoft.com/office/drawing/2014/main" id="{3035F091-1D88-46AE-A8B3-B4E404E27996}"/>
              </a:ext>
            </a:extLst>
          </p:cNvPr>
          <p:cNvCxnSpPr>
            <a:cxnSpLocks/>
          </p:cNvCxnSpPr>
          <p:nvPr/>
        </p:nvCxnSpPr>
        <p:spPr>
          <a:xfrm>
            <a:off x="2209800" y="724429"/>
            <a:ext cx="762000" cy="2749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5828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Verify the SERDES PLL0 is not Out of Lock by clicking here. This indicator shall turn off (not green) if SERDES PLL is locked. </a:t>
            </a:r>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5</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7620000" cy="488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a:extLst>
              <a:ext uri="{FF2B5EF4-FFF2-40B4-BE49-F238E27FC236}">
                <a16:creationId xmlns:a16="http://schemas.microsoft.com/office/drawing/2014/main" id="{3035F091-1D88-46AE-A8B3-B4E404E27996}"/>
              </a:ext>
            </a:extLst>
          </p:cNvPr>
          <p:cNvCxnSpPr>
            <a:cxnSpLocks/>
          </p:cNvCxnSpPr>
          <p:nvPr/>
        </p:nvCxnSpPr>
        <p:spPr>
          <a:xfrm flipH="1">
            <a:off x="5181600" y="550069"/>
            <a:ext cx="698500" cy="4479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7133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TSW14J56 Settings. Load HSDC Pro as shown below. Click on “Create Tones”, then “Send”</a:t>
            </a:r>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14399"/>
            <a:ext cx="8077200" cy="5088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8236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Go back to the DAC38RFxx EVM GUI and click on “Reset DAC JESD Core &amp; SYSREF TRIGGER”</a:t>
            </a:r>
            <a:br>
              <a:rPr lang="en-US" sz="1600" dirty="0"/>
            </a:br>
            <a:endParaRPr lang="en-US" sz="1600" dirty="0"/>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7</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7610462"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5510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DAC output at SMA J6</a:t>
            </a:r>
          </a:p>
        </p:txBody>
      </p:sp>
      <p:sp>
        <p:nvSpPr>
          <p:cNvPr id="5" name="Content Placeholder 4"/>
          <p:cNvSpPr>
            <a:spLocks noGrp="1"/>
          </p:cNvSpPr>
          <p:nvPr>
            <p:ph idx="1"/>
          </p:nvPr>
        </p:nvSpPr>
        <p:spPr/>
        <p:txBody>
          <a:bodyPr/>
          <a:lstStyle/>
          <a:p>
            <a:endParaRPr lang="en-US"/>
          </a:p>
        </p:txBody>
      </p:sp>
      <p:sp>
        <p:nvSpPr>
          <p:cNvPr id="3" name="Slide Number Placeholder 2"/>
          <p:cNvSpPr>
            <a:spLocks noGrp="1"/>
          </p:cNvSpPr>
          <p:nvPr>
            <p:ph type="sldNum" sz="quarter" idx="10"/>
          </p:nvPr>
        </p:nvSpPr>
        <p:spPr/>
        <p:txBody>
          <a:bodyPr/>
          <a:lstStyle/>
          <a:p>
            <a:pPr>
              <a:defRPr/>
            </a:pPr>
            <a:fld id="{FBBD3665-987F-4507-8001-1A0D142FE2DD}" type="slidenum">
              <a:rPr lang="en-US" smtClean="0"/>
              <a:pPr>
                <a:defRPr/>
              </a:pPr>
              <a:t>8</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90600"/>
            <a:ext cx="7011234"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1465438"/>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15445</TotalTime>
  <Words>191</Words>
  <Application>Microsoft Office PowerPoint</Application>
  <PresentationFormat>On-screen Show (4:3)</PresentationFormat>
  <Paragraphs>33</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FinalPowerpoint</vt:lpstr>
      <vt:lpstr>        DAC38RF89 Test         </vt:lpstr>
      <vt:lpstr>          DAC38RF89 bypass DUC Test </vt:lpstr>
      <vt:lpstr>DAC38RFxx EVM GUI Click on “Not in RESET” then click on “DAC in RESET”. Click on “LOAD DEFAULT”  Enter parameters, then click on “CONFIGURE DAC. If using the DAC PLL, click on “PLL AUTO TUNE”.</vt:lpstr>
      <vt:lpstr>Clocking Settings. Click on “Check Loop Filter Voltage” and verify the PLL LF Voltage is between 3-5.  </vt:lpstr>
      <vt:lpstr>Verify the SERDES PLL0 is not Out of Lock by clicking here. This indicator shall turn off (not green) if SERDES PLL is locked. </vt:lpstr>
      <vt:lpstr>TSW14J56 Settings. Load HSDC Pro as shown below. Click on “Create Tones”, then “Send”</vt:lpstr>
      <vt:lpstr>Go back to the DAC38RFxx EVM GUI and click on “Reset DAC JESD Core &amp; SYSREF TRIGGER” </vt:lpstr>
      <vt:lpstr>DAC output at SMA J6</vt:lpstr>
    </vt:vector>
  </TitlesOfParts>
  <Company>Texas Instruments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DOCSIS EVM   @ 819.2Msps  On trimmed devices</dc:title>
  <dc:creator>a0181823</dc:creator>
  <cp:lastModifiedBy>Seton, Jim</cp:lastModifiedBy>
  <cp:revision>292</cp:revision>
  <cp:lastPrinted>2017-11-09T18:18:27Z</cp:lastPrinted>
  <dcterms:created xsi:type="dcterms:W3CDTF">2013-09-24T21:30:14Z</dcterms:created>
  <dcterms:modified xsi:type="dcterms:W3CDTF">2021-09-28T11:06:29Z</dcterms:modified>
</cp:coreProperties>
</file>