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2" r:id="rId2"/>
    <p:sldId id="314" r:id="rId3"/>
    <p:sldId id="345" r:id="rId4"/>
    <p:sldId id="348" r:id="rId5"/>
    <p:sldId id="315" r:id="rId6"/>
    <p:sldId id="316" r:id="rId7"/>
    <p:sldId id="289" r:id="rId8"/>
    <p:sldId id="290" r:id="rId9"/>
    <p:sldId id="292" r:id="rId10"/>
    <p:sldId id="291" r:id="rId11"/>
    <p:sldId id="294" r:id="rId12"/>
    <p:sldId id="295" r:id="rId13"/>
    <p:sldId id="317" r:id="rId14"/>
    <p:sldId id="352" r:id="rId15"/>
    <p:sldId id="353" r:id="rId16"/>
    <p:sldId id="354" r:id="rId17"/>
    <p:sldId id="355" r:id="rId18"/>
    <p:sldId id="356" r:id="rId19"/>
    <p:sldId id="357" r:id="rId20"/>
    <p:sldId id="358" r:id="rId21"/>
    <p:sldId id="359" r:id="rId22"/>
    <p:sldId id="360" r:id="rId23"/>
    <p:sldId id="361" r:id="rId24"/>
    <p:sldId id="350" r:id="rId25"/>
    <p:sldId id="349" r:id="rId26"/>
    <p:sldId id="318" r:id="rId27"/>
    <p:sldId id="351" r:id="rId28"/>
    <p:sldId id="322" r:id="rId29"/>
    <p:sldId id="323" r:id="rId30"/>
    <p:sldId id="362" r:id="rId31"/>
    <p:sldId id="363" r:id="rId32"/>
    <p:sldId id="324" r:id="rId33"/>
    <p:sldId id="325" r:id="rId34"/>
    <p:sldId id="364"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4718" autoAdjust="0"/>
  </p:normalViewPr>
  <p:slideViewPr>
    <p:cSldViewPr snapToGrid="0">
      <p:cViewPr>
        <p:scale>
          <a:sx n="90" d="100"/>
          <a:sy n="90" d="100"/>
        </p:scale>
        <p:origin x="-2520" y="-606"/>
      </p:cViewPr>
      <p:guideLst>
        <p:guide orient="horz" pos="216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7466" cy="464180"/>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endParaRPr lang="en-US"/>
          </a:p>
        </p:txBody>
      </p:sp>
      <p:sp>
        <p:nvSpPr>
          <p:cNvPr id="122883" name="Rectangle 3"/>
          <p:cNvSpPr>
            <a:spLocks noGrp="1" noChangeArrowheads="1"/>
          </p:cNvSpPr>
          <p:nvPr>
            <p:ph type="dt" sz="quarter" idx="1"/>
          </p:nvPr>
        </p:nvSpPr>
        <p:spPr bwMode="auto">
          <a:xfrm>
            <a:off x="3971330" y="0"/>
            <a:ext cx="3037465" cy="464180"/>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endParaRPr lang="en-US"/>
          </a:p>
        </p:txBody>
      </p:sp>
      <p:sp>
        <p:nvSpPr>
          <p:cNvPr id="122884" name="Rectangle 4"/>
          <p:cNvSpPr>
            <a:spLocks noGrp="1" noChangeArrowheads="1"/>
          </p:cNvSpPr>
          <p:nvPr>
            <p:ph type="ftr" sz="quarter" idx="2"/>
          </p:nvPr>
        </p:nvSpPr>
        <p:spPr bwMode="auto">
          <a:xfrm>
            <a:off x="0" y="8830621"/>
            <a:ext cx="3037466" cy="464180"/>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endParaRPr lang="en-US"/>
          </a:p>
        </p:txBody>
      </p:sp>
      <p:sp>
        <p:nvSpPr>
          <p:cNvPr id="122885" name="Rectangle 5"/>
          <p:cNvSpPr>
            <a:spLocks noGrp="1" noChangeArrowheads="1"/>
          </p:cNvSpPr>
          <p:nvPr>
            <p:ph type="sldNum" sz="quarter" idx="3"/>
          </p:nvPr>
        </p:nvSpPr>
        <p:spPr bwMode="auto">
          <a:xfrm>
            <a:off x="3971330" y="8830621"/>
            <a:ext cx="3037465" cy="464180"/>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fld id="{103C7419-61D9-46C1-97E9-76E9D8F8C3E9}" type="slidenum">
              <a:rPr lang="en-US"/>
              <a:pPr/>
              <a:t>‹#›</a:t>
            </a:fld>
            <a:endParaRPr lang="en-US"/>
          </a:p>
        </p:txBody>
      </p:sp>
    </p:spTree>
    <p:extLst>
      <p:ext uri="{BB962C8B-B14F-4D97-AF65-F5344CB8AC3E}">
        <p14:creationId xmlns:p14="http://schemas.microsoft.com/office/powerpoint/2010/main" val="1126458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7466" cy="464180"/>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idx="1"/>
          </p:nvPr>
        </p:nvSpPr>
        <p:spPr bwMode="auto">
          <a:xfrm>
            <a:off x="3971330" y="0"/>
            <a:ext cx="3037465" cy="464180"/>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1201" y="4416111"/>
            <a:ext cx="5607998" cy="4182419"/>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830621"/>
            <a:ext cx="3037466" cy="464180"/>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endParaRPr lang="en-US"/>
          </a:p>
        </p:txBody>
      </p:sp>
      <p:sp>
        <p:nvSpPr>
          <p:cNvPr id="121863" name="Rectangle 7"/>
          <p:cNvSpPr>
            <a:spLocks noGrp="1" noChangeArrowheads="1"/>
          </p:cNvSpPr>
          <p:nvPr>
            <p:ph type="sldNum" sz="quarter" idx="5"/>
          </p:nvPr>
        </p:nvSpPr>
        <p:spPr bwMode="auto">
          <a:xfrm>
            <a:off x="3971330" y="8830621"/>
            <a:ext cx="3037465" cy="464180"/>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fld id="{F603C3B5-9CFC-4B60-AD1F-942309290D4C}" type="slidenum">
              <a:rPr lang="en-US"/>
              <a:pPr/>
              <a:t>‹#›</a:t>
            </a:fld>
            <a:endParaRPr lang="en-US"/>
          </a:p>
        </p:txBody>
      </p:sp>
    </p:spTree>
    <p:extLst>
      <p:ext uri="{BB962C8B-B14F-4D97-AF65-F5344CB8AC3E}">
        <p14:creationId xmlns:p14="http://schemas.microsoft.com/office/powerpoint/2010/main" val="926533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fld id="{B1006088-BF21-4FD5-870B-675EAADE47B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D60626-1ACC-48B1-8201-AA7BD5684B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1F5D59E-3020-483D-90FC-392986F41C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E2DB302-961D-41B7-BD2E-EA757E550C4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89852D4D-CA63-4F5E-A04D-C043C1229BE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C0706DD-24B8-4851-91EA-2616D1811F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B09843C0-6DAC-490D-A4BA-BCECDC8ED96F}"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2394529-A9B3-4A54-83EC-E61379E8334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91A5AC0A-F4BD-4464-80DC-A88E0D9F78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fld id="{3B20521C-F793-4067-BB07-C7AF74E21E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fld id="{156AB8A3-9FE4-4612-8857-687BFF70DD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93A6A834-CC4A-4943-952A-D55BFAADAD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2B3D8EEF-7576-4AB0-8518-088FB58AB7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803D9FE4-F784-4A94-8F3E-54A098F0E8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8" descr="ti_logo_powerpoint_1_line.png"/>
          <p:cNvPicPr>
            <a:picLocks noChangeAspect="1"/>
          </p:cNvPicPr>
          <p:nvPr userDrawn="1"/>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3144B24B-BAB1-431A-82C6-36E096187F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28" r:id="rId5"/>
    <p:sldLayoutId id="2147483741"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2.xlsx"/><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ti.com/lit/ml/slap159/slap159.pdf"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Frame and Multi-Frame Error</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1</a:t>
            </a:fld>
            <a:endParaRPr lang="en-US"/>
          </a:p>
        </p:txBody>
      </p:sp>
    </p:spTree>
    <p:extLst>
      <p:ext uri="{BB962C8B-B14F-4D97-AF65-F5344CB8AC3E}">
        <p14:creationId xmlns:p14="http://schemas.microsoft.com/office/powerpoint/2010/main" val="806553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Lane Alignment JESD204B Configuration </a:t>
            </a:r>
            <a:r>
              <a:rPr lang="en-US" dirty="0" smtClean="0"/>
              <a:t>Check</a:t>
            </a:r>
            <a:endParaRPr lang="en-US" dirty="0"/>
          </a:p>
        </p:txBody>
      </p:sp>
      <p:sp>
        <p:nvSpPr>
          <p:cNvPr id="3" name="Content Placeholder 2"/>
          <p:cNvSpPr>
            <a:spLocks noGrp="1"/>
          </p:cNvSpPr>
          <p:nvPr>
            <p:ph idx="1"/>
          </p:nvPr>
        </p:nvSpPr>
        <p:spPr/>
        <p:txBody>
          <a:bodyPr/>
          <a:lstStyle/>
          <a:p>
            <a:r>
              <a:rPr lang="en-US" dirty="0" smtClean="0"/>
              <a:t>Each lane should have unique lane ID that is tied to the physical lane.</a:t>
            </a:r>
          </a:p>
          <a:p>
            <a:r>
              <a:rPr lang="en-US" dirty="0" smtClean="0"/>
              <a:t>Correct programming of the ILAS configuration are needed for both side of the JESD204B link (i.e. ASIC/FPGA and </a:t>
            </a:r>
            <a:r>
              <a:rPr lang="en-US" dirty="0" smtClean="0"/>
              <a:t> </a:t>
            </a:r>
            <a:r>
              <a:rPr lang="en-US" dirty="0" smtClean="0"/>
              <a:t>DAC logic) in order for the ILAS check to be successful. </a:t>
            </a:r>
          </a:p>
          <a:p>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10</a:t>
            </a:fld>
            <a:endParaRPr lang="en-US"/>
          </a:p>
        </p:txBody>
      </p:sp>
    </p:spTree>
    <p:extLst>
      <p:ext uri="{BB962C8B-B14F-4D97-AF65-F5344CB8AC3E}">
        <p14:creationId xmlns:p14="http://schemas.microsoft.com/office/powerpoint/2010/main" val="866447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JESD204B Link Configuration</a:t>
            </a:r>
            <a:endParaRPr lang="en-US" dirty="0"/>
          </a:p>
        </p:txBody>
      </p:sp>
      <p:sp>
        <p:nvSpPr>
          <p:cNvPr id="10" name="Text Placeholder 9"/>
          <p:cNvSpPr>
            <a:spLocks noGrp="1"/>
          </p:cNvSpPr>
          <p:nvPr>
            <p:ph type="body" idx="1"/>
          </p:nvPr>
        </p:nvSpPr>
        <p:spPr/>
        <p:txBody>
          <a:bodyPr>
            <a:normAutofit fontScale="92500" lnSpcReduction="20000"/>
          </a:bodyPr>
          <a:lstStyle/>
          <a:p>
            <a:r>
              <a:rPr lang="en-US" dirty="0" smtClean="0"/>
              <a:t>Link Configuration Data Requirement</a:t>
            </a:r>
            <a:endParaRPr lang="en-US" dirty="0"/>
          </a:p>
        </p:txBody>
      </p:sp>
      <p:sp>
        <p:nvSpPr>
          <p:cNvPr id="12" name="Text Placeholder 11"/>
          <p:cNvSpPr>
            <a:spLocks noGrp="1"/>
          </p:cNvSpPr>
          <p:nvPr>
            <p:ph type="body" sz="quarter" idx="3"/>
          </p:nvPr>
        </p:nvSpPr>
        <p:spPr>
          <a:xfrm>
            <a:off x="4645025" y="1500477"/>
            <a:ext cx="4041775" cy="639762"/>
          </a:xfrm>
        </p:spPr>
        <p:txBody>
          <a:bodyPr>
            <a:normAutofit fontScale="92500" lnSpcReduction="20000"/>
          </a:bodyPr>
          <a:lstStyle/>
          <a:p>
            <a:r>
              <a:rPr lang="en-US" dirty="0" smtClean="0"/>
              <a:t> </a:t>
            </a:r>
            <a:r>
              <a:rPr lang="en-US" dirty="0" smtClean="0"/>
              <a:t>Configuration for Link Configuration Check</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11</a:t>
            </a:fld>
            <a:endParaRPr lang="en-US"/>
          </a:p>
        </p:txBody>
      </p:sp>
      <p:graphicFrame>
        <p:nvGraphicFramePr>
          <p:cNvPr id="5" name="Object 4"/>
          <p:cNvGraphicFramePr>
            <a:graphicFrameLocks noGrp="1" noChangeAspect="1"/>
          </p:cNvGraphicFramePr>
          <p:nvPr>
            <p:extLst>
              <p:ext uri="{D42A27DB-BD31-4B8C-83A1-F6EECF244321}">
                <p14:modId xmlns:p14="http://schemas.microsoft.com/office/powerpoint/2010/main" val="2432389597"/>
              </p:ext>
            </p:extLst>
          </p:nvPr>
        </p:nvGraphicFramePr>
        <p:xfrm>
          <a:off x="4151457" y="4915477"/>
          <a:ext cx="914400" cy="771525"/>
        </p:xfrm>
        <a:graphic>
          <a:graphicData uri="http://schemas.openxmlformats.org/presentationml/2006/ole">
            <mc:AlternateContent xmlns:mc="http://schemas.openxmlformats.org/markup-compatibility/2006">
              <mc:Choice xmlns:v="urn:schemas-microsoft-com:vml" Requires="v">
                <p:oleObj spid="_x0000_s10390" name="Worksheet" showAsIcon="1" r:id="rId3" imgW="914400" imgH="771480" progId="Excel.Sheet.12">
                  <p:embed/>
                </p:oleObj>
              </mc:Choice>
              <mc:Fallback>
                <p:oleObj name="Worksheet" showAsIcon="1" r:id="rId3" imgW="914400" imgH="771480" progId="Excel.Sheet.12">
                  <p:embed/>
                  <p:pic>
                    <p:nvPicPr>
                      <p:cNvPr id="0" name="Content Placeholder 10"/>
                      <p:cNvPicPr>
                        <a:picLocks noGrp="1" noChangeAspect="1" noChangeArrowheads="1"/>
                      </p:cNvPicPr>
                      <p:nvPr/>
                    </p:nvPicPr>
                    <p:blipFill>
                      <a:blip r:embed="rId4"/>
                      <a:srcRect/>
                      <a:stretch>
                        <a:fillRect/>
                      </a:stretch>
                    </p:blipFill>
                    <p:spPr bwMode="auto">
                      <a:xfrm>
                        <a:off x="4151457" y="4915477"/>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Content Placeholder 13"/>
          <p:cNvGraphicFramePr>
            <a:graphicFrameLocks noGrp="1" noChangeAspect="1"/>
          </p:cNvGraphicFramePr>
          <p:nvPr>
            <p:ph sz="quarter" idx="4"/>
            <p:extLst>
              <p:ext uri="{D42A27DB-BD31-4B8C-83A1-F6EECF244321}">
                <p14:modId xmlns:p14="http://schemas.microsoft.com/office/powerpoint/2010/main" val="1390096521"/>
              </p:ext>
            </p:extLst>
          </p:nvPr>
        </p:nvGraphicFramePr>
        <p:xfrm>
          <a:off x="5354123" y="2174875"/>
          <a:ext cx="2623578" cy="3951288"/>
        </p:xfrm>
        <a:graphic>
          <a:graphicData uri="http://schemas.openxmlformats.org/presentationml/2006/ole">
            <mc:AlternateContent xmlns:mc="http://schemas.openxmlformats.org/markup-compatibility/2006">
              <mc:Choice xmlns:v="urn:schemas-microsoft-com:vml" Requires="v">
                <p:oleObj spid="_x0000_s10391" name="Worksheet" r:id="rId5" imgW="7848659" imgH="11820525" progId="Excel.Sheet.12">
                  <p:embed/>
                </p:oleObj>
              </mc:Choice>
              <mc:Fallback>
                <p:oleObj name="Worksheet" r:id="rId5" imgW="7848659" imgH="11820525" progId="Excel.Shee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123" y="2174875"/>
                        <a:ext cx="262357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icture 4"/>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962244" y="2174875"/>
            <a:ext cx="3030100"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983182" y="4134769"/>
            <a:ext cx="1281120" cy="261610"/>
          </a:xfrm>
          <a:prstGeom prst="rect">
            <a:avLst/>
          </a:prstGeom>
          <a:noFill/>
        </p:spPr>
        <p:txBody>
          <a:bodyPr wrap="none" rtlCol="0">
            <a:spAutoFit/>
          </a:bodyPr>
          <a:lstStyle/>
          <a:p>
            <a:r>
              <a:rPr lang="en-US" sz="1100" dirty="0" smtClean="0"/>
              <a:t>Programmer Tool</a:t>
            </a:r>
            <a:endParaRPr lang="en-US" sz="1100" dirty="0"/>
          </a:p>
        </p:txBody>
      </p:sp>
      <p:cxnSp>
        <p:nvCxnSpPr>
          <p:cNvPr id="22" name="Straight Arrow Connector 21"/>
          <p:cNvCxnSpPr/>
          <p:nvPr/>
        </p:nvCxnSpPr>
        <p:spPr>
          <a:xfrm>
            <a:off x="4565073" y="4396379"/>
            <a:ext cx="0" cy="487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69921" y="6161214"/>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72220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 and Things to Check</a:t>
            </a:r>
            <a:endParaRPr lang="en-US" dirty="0"/>
          </a:p>
        </p:txBody>
      </p:sp>
      <p:sp>
        <p:nvSpPr>
          <p:cNvPr id="3" name="Content Placeholder 2"/>
          <p:cNvSpPr>
            <a:spLocks noGrp="1"/>
          </p:cNvSpPr>
          <p:nvPr>
            <p:ph idx="1"/>
          </p:nvPr>
        </p:nvSpPr>
        <p:spPr>
          <a:xfrm>
            <a:off x="375708" y="1013368"/>
            <a:ext cx="8467725" cy="4945932"/>
          </a:xfrm>
        </p:spPr>
        <p:txBody>
          <a:bodyPr/>
          <a:lstStyle/>
          <a:p>
            <a:r>
              <a:rPr lang="en-US" sz="1800" dirty="0" smtClean="0"/>
              <a:t>If link cannot be established, try to ignore ILAS check in SYNC_REQUEST to check if the JESD204B link can be established properly.</a:t>
            </a:r>
          </a:p>
          <a:p>
            <a:pPr lvl="1"/>
            <a:r>
              <a:rPr lang="en-US" sz="1600" dirty="0" smtClean="0"/>
              <a:t>Note the keyword is “ignore”, not skip. Skipping the ILAS will default to subclass 0 mode, which is not supported by </a:t>
            </a:r>
            <a:r>
              <a:rPr lang="en-US" sz="1600" dirty="0" smtClean="0"/>
              <a:t>.</a:t>
            </a:r>
            <a:endParaRPr lang="en-US" sz="1600" dirty="0" smtClean="0"/>
          </a:p>
          <a:p>
            <a:r>
              <a:rPr lang="en-US" sz="1800" dirty="0" smtClean="0"/>
              <a:t>Check the ASIC/FPGA ILAS setting and sequence.</a:t>
            </a:r>
          </a:p>
          <a:p>
            <a:r>
              <a:rPr lang="en-US" sz="1800" dirty="0" smtClean="0"/>
              <a:t>Probe the SERDES line with high speed scope to trigger on first non-K28.5 character to decode the ILAS sequence</a:t>
            </a:r>
          </a:p>
          <a:p>
            <a:r>
              <a:rPr lang="en-US" sz="1800" dirty="0" smtClean="0"/>
              <a:t>Go through the sequence to see if the octets are properly replaced for ILAS</a:t>
            </a:r>
          </a:p>
          <a:p>
            <a:r>
              <a:rPr lang="en-US" sz="1800" dirty="0" smtClean="0"/>
              <a:t>Run link layer test to test for ILAS sequence.</a:t>
            </a:r>
            <a:endParaRPr lang="en-US" sz="1800" dirty="0"/>
          </a:p>
        </p:txBody>
      </p:sp>
      <p:sp>
        <p:nvSpPr>
          <p:cNvPr id="4" name="Slide Number Placeholder 3"/>
          <p:cNvSpPr>
            <a:spLocks noGrp="1"/>
          </p:cNvSpPr>
          <p:nvPr>
            <p:ph type="sldNum" sz="quarter" idx="10"/>
          </p:nvPr>
        </p:nvSpPr>
        <p:spPr>
          <a:xfrm>
            <a:off x="6602357" y="6102000"/>
            <a:ext cx="2133600" cy="206375"/>
          </a:xfrm>
        </p:spPr>
        <p:txBody>
          <a:bodyPr/>
          <a:lstStyle/>
          <a:p>
            <a:fld id="{3B20521C-F793-4067-BB07-C7AF74E21EF3}" type="slidenum">
              <a:rPr lang="en-US" smtClean="0"/>
              <a:pPr/>
              <a:t>12</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133" y="4094211"/>
            <a:ext cx="3433281" cy="217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3321592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Elastic Buffer Overrun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13</a:t>
            </a:fld>
            <a:endParaRPr lang="en-US"/>
          </a:p>
        </p:txBody>
      </p:sp>
    </p:spTree>
    <p:extLst>
      <p:ext uri="{BB962C8B-B14F-4D97-AF65-F5344CB8AC3E}">
        <p14:creationId xmlns:p14="http://schemas.microsoft.com/office/powerpoint/2010/main" val="111891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JESD204B K value Setting</a:t>
            </a:r>
            <a:endParaRPr lang="en-US" dirty="0"/>
          </a:p>
        </p:txBody>
      </p:sp>
      <p:sp>
        <p:nvSpPr>
          <p:cNvPr id="3" name="Content Placeholder 2"/>
          <p:cNvSpPr>
            <a:spLocks noGrp="1"/>
          </p:cNvSpPr>
          <p:nvPr>
            <p:ph idx="1"/>
          </p:nvPr>
        </p:nvSpPr>
        <p:spPr/>
        <p:txBody>
          <a:bodyPr/>
          <a:lstStyle/>
          <a:p>
            <a:r>
              <a:rPr lang="en-US" dirty="0" smtClean="0"/>
              <a:t>For the </a:t>
            </a:r>
            <a:r>
              <a:rPr lang="en-US" dirty="0" smtClean="0"/>
              <a:t> </a:t>
            </a:r>
            <a:r>
              <a:rPr lang="en-US" dirty="0" smtClean="0"/>
              <a:t>DAC JESD204B logics, the number of octets in RBD buffer is 64 octets.</a:t>
            </a:r>
          </a:p>
          <a:p>
            <a:pPr lvl="1"/>
            <a:r>
              <a:rPr lang="en-US" dirty="0" smtClean="0"/>
              <a:t>More octets requires more logics for the RBD buffer, which consumes silicon area and power consumption.</a:t>
            </a:r>
          </a:p>
          <a:p>
            <a:pPr lvl="1"/>
            <a:r>
              <a:rPr lang="en-US" dirty="0" smtClean="0"/>
              <a:t>64 octets of RBD buffer is used in most of the TI DAC JESD204B logics (and most of the FPGA HDL implementation)</a:t>
            </a:r>
          </a:p>
          <a:p>
            <a:r>
              <a:rPr lang="en-US" dirty="0" smtClean="0"/>
              <a:t>F = number of octets per frame</a:t>
            </a:r>
          </a:p>
          <a:p>
            <a:r>
              <a:rPr lang="en-US" dirty="0" smtClean="0"/>
              <a:t>K = number of frames in multi-frame</a:t>
            </a:r>
          </a:p>
          <a:p>
            <a:r>
              <a:rPr lang="en-US" dirty="0" smtClean="0"/>
              <a:t>64/F = optimal number of values within the RBD buffer</a:t>
            </a:r>
          </a:p>
          <a:p>
            <a:pPr lvl="1"/>
            <a:r>
              <a:rPr lang="en-US" dirty="0"/>
              <a:t>For instance, in TX = 44210 mode, F = 2. The optimal K set to allow full-usage of RBD buffer is 64/2 = 32, or K = 32.</a:t>
            </a:r>
          </a:p>
          <a:p>
            <a:pPr marL="341312" lvl="1" indent="0">
              <a:buNone/>
            </a:pPr>
            <a:endParaRPr lang="en-US" dirty="0" smtClean="0"/>
          </a:p>
        </p:txBody>
      </p:sp>
    </p:spTree>
    <p:extLst>
      <p:ext uri="{BB962C8B-B14F-4D97-AF65-F5344CB8AC3E}">
        <p14:creationId xmlns:p14="http://schemas.microsoft.com/office/powerpoint/2010/main" val="79777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 JESD204B K value Setting</a:t>
            </a:r>
          </a:p>
        </p:txBody>
      </p:sp>
      <p:sp>
        <p:nvSpPr>
          <p:cNvPr id="3" name="Content Placeholder 2"/>
          <p:cNvSpPr>
            <a:spLocks noGrp="1"/>
          </p:cNvSpPr>
          <p:nvPr>
            <p:ph idx="1"/>
          </p:nvPr>
        </p:nvSpPr>
        <p:spPr/>
        <p:txBody>
          <a:bodyPr/>
          <a:lstStyle/>
          <a:p>
            <a:r>
              <a:rPr lang="en-US" dirty="0" smtClean="0"/>
              <a:t>K </a:t>
            </a:r>
            <a:r>
              <a:rPr lang="en-US" dirty="0"/>
              <a:t>greater than 64/F can be allowed. However, not all spaces in the RBD will be valid. A sweep of the optimal RBD value is required.</a:t>
            </a:r>
          </a:p>
          <a:p>
            <a:pPr lvl="1"/>
            <a:r>
              <a:rPr lang="en-US" dirty="0"/>
              <a:t>For instance, </a:t>
            </a:r>
            <a:r>
              <a:rPr lang="en-US" dirty="0" smtClean="0"/>
              <a:t>for TX setting of 24410 mode, F = 4. The optimal range of RBDs are 64/4 = 16.</a:t>
            </a:r>
          </a:p>
          <a:p>
            <a:pPr lvl="1"/>
            <a:r>
              <a:rPr lang="en-US" dirty="0" smtClean="0"/>
              <a:t>However, K = 32 can still be set.</a:t>
            </a:r>
          </a:p>
          <a:p>
            <a:pPr lvl="1"/>
            <a:r>
              <a:rPr lang="en-US" dirty="0" smtClean="0"/>
              <a:t>The optimal range of 16 is within the K = 32 if K = 32 is set. </a:t>
            </a:r>
          </a:p>
          <a:p>
            <a:r>
              <a:rPr lang="en-US" dirty="0" smtClean="0"/>
              <a:t>The valid range of RBD depends on system delay such as SERDES traces, SYSREF delay, SYNC delay, </a:t>
            </a:r>
            <a:r>
              <a:rPr lang="en-US" dirty="0" err="1" smtClean="0"/>
              <a:t>etc</a:t>
            </a:r>
            <a:endParaRPr lang="en-US" dirty="0" smtClean="0"/>
          </a:p>
          <a:p>
            <a:r>
              <a:rPr lang="en-US" dirty="0" smtClean="0"/>
              <a:t>The valid RBD range may be from 0 to 15, 1 to 16, 2 to 17, or even 17 to 32, etc. The length of range would be the same, however, the starting or ending point may be different depending system parameters.</a:t>
            </a:r>
            <a:endParaRPr lang="en-US" dirty="0"/>
          </a:p>
          <a:p>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15</a:t>
            </a:fld>
            <a:endParaRPr lang="en-US"/>
          </a:p>
        </p:txBody>
      </p:sp>
    </p:spTree>
    <p:extLst>
      <p:ext uri="{BB962C8B-B14F-4D97-AF65-F5344CB8AC3E}">
        <p14:creationId xmlns:p14="http://schemas.microsoft.com/office/powerpoint/2010/main" val="3781480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JESD204B K Value Setting</a:t>
            </a:r>
            <a:endParaRPr lang="en-US" dirty="0"/>
          </a:p>
        </p:txBody>
      </p:sp>
      <p:sp>
        <p:nvSpPr>
          <p:cNvPr id="3" name="Content Placeholder 2"/>
          <p:cNvSpPr>
            <a:spLocks noGrp="1"/>
          </p:cNvSpPr>
          <p:nvPr>
            <p:ph idx="1"/>
          </p:nvPr>
        </p:nvSpPr>
        <p:spPr/>
        <p:txBody>
          <a:bodyPr/>
          <a:lstStyle/>
          <a:p>
            <a:r>
              <a:rPr lang="en-US" dirty="0" smtClean="0"/>
              <a:t>Setting K value to be the minimum:</a:t>
            </a:r>
          </a:p>
          <a:p>
            <a:pPr lvl="1"/>
            <a:r>
              <a:rPr lang="en-US" dirty="0" smtClean="0"/>
              <a:t>Pros:</a:t>
            </a:r>
          </a:p>
          <a:p>
            <a:pPr lvl="2"/>
            <a:r>
              <a:rPr lang="en-US" dirty="0" smtClean="0"/>
              <a:t>Easy to find the optimal RBD range. Most of the time, RBD range is greater than or equal to K.</a:t>
            </a:r>
          </a:p>
          <a:p>
            <a:pPr lvl="2"/>
            <a:r>
              <a:rPr lang="en-US" dirty="0" smtClean="0"/>
              <a:t>Lowest latency across JESD204B. The LMF clock is set by the K value. The lower the K, the faster than LMF clock</a:t>
            </a:r>
          </a:p>
          <a:p>
            <a:pPr lvl="1"/>
            <a:r>
              <a:rPr lang="en-US" dirty="0" smtClean="0"/>
              <a:t>Cons:</a:t>
            </a:r>
          </a:p>
          <a:p>
            <a:pPr lvl="2"/>
            <a:r>
              <a:rPr lang="en-US" dirty="0" smtClean="0"/>
              <a:t>The FPGA or ASIC may not support lowest value of Ks. The system clock is the LMF clock, and may need to run faster with lower K values</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16</a:t>
            </a:fld>
            <a:endParaRPr lang="en-US"/>
          </a:p>
        </p:txBody>
      </p:sp>
    </p:spTree>
    <p:extLst>
      <p:ext uri="{BB962C8B-B14F-4D97-AF65-F5344CB8AC3E}">
        <p14:creationId xmlns:p14="http://schemas.microsoft.com/office/powerpoint/2010/main" val="3389336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RBD </a:t>
            </a:r>
            <a:r>
              <a:rPr lang="en-US" smtClean="0"/>
              <a:t>Adjustment Location</a:t>
            </a:r>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22703712"/>
              </p:ext>
            </p:extLst>
          </p:nvPr>
        </p:nvGraphicFramePr>
        <p:xfrm>
          <a:off x="1302385" y="1533843"/>
          <a:ext cx="6096000" cy="4048125"/>
        </p:xfrm>
        <a:graphic>
          <a:graphicData uri="http://schemas.openxmlformats.org/presentationml/2006/ole">
            <mc:AlternateContent xmlns:mc="http://schemas.openxmlformats.org/markup-compatibility/2006">
              <mc:Choice xmlns:v="urn:schemas-microsoft-com:vml" Requires="v">
                <p:oleObj spid="_x0000_s32794" name="Worksheet" r:id="rId3" imgW="12639550" imgH="8391525" progId="Excel.Sheet.12">
                  <p:embed/>
                </p:oleObj>
              </mc:Choice>
              <mc:Fallback>
                <p:oleObj name="Worksheet" r:id="rId3" imgW="12639550" imgH="8391525" progId="Excel.Sheet.12">
                  <p:embed/>
                  <p:pic>
                    <p:nvPicPr>
                      <p:cNvPr id="0" name=""/>
                      <p:cNvPicPr/>
                      <p:nvPr/>
                    </p:nvPicPr>
                    <p:blipFill>
                      <a:blip r:embed="rId4"/>
                      <a:stretch>
                        <a:fillRect/>
                      </a:stretch>
                    </p:blipFill>
                    <p:spPr>
                      <a:xfrm>
                        <a:off x="1302385" y="1533843"/>
                        <a:ext cx="6096000" cy="4048125"/>
                      </a:xfrm>
                      <a:prstGeom prst="rect">
                        <a:avLst/>
                      </a:prstGeom>
                    </p:spPr>
                  </p:pic>
                </p:oleObj>
              </mc:Fallback>
            </mc:AlternateContent>
          </a:graphicData>
        </a:graphic>
      </p:graphicFrame>
    </p:spTree>
    <p:extLst>
      <p:ext uri="{BB962C8B-B14F-4D97-AF65-F5344CB8AC3E}">
        <p14:creationId xmlns:p14="http://schemas.microsoft.com/office/powerpoint/2010/main" val="1329182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JESD204B Specification</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18</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4722" y="1047750"/>
            <a:ext cx="4565030"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417113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RBD used to be released on Multi-frame (K)</a:t>
            </a:r>
            <a:endParaRPr lang="en-US" sz="2800"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19</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099" y="1047750"/>
            <a:ext cx="6392277"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604260" y="3048000"/>
            <a:ext cx="1623060" cy="2887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188996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Frame (F): a set of consecutive octets in which the position of each octet can be identified by reference to a frame alignment signal.</a:t>
            </a:r>
          </a:p>
          <a:p>
            <a:r>
              <a:rPr lang="en-US" dirty="0" smtClean="0"/>
              <a:t>Example below show the frame format for TXDAC of 42111 mode and RXADC of 42220 mode.</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Multi-frame (K) : a set of consecutive frames in which the position of each frame can be identified by reference to a multiframe alignment signal</a:t>
            </a:r>
          </a:p>
          <a:p>
            <a:r>
              <a:rPr lang="en-US" dirty="0" smtClean="0"/>
              <a:t>JESD204B standard specify maximum of K = 32. </a:t>
            </a:r>
            <a:endParaRPr lang="en-US" dirty="0"/>
          </a:p>
        </p:txBody>
      </p:sp>
      <p:sp>
        <p:nvSpPr>
          <p:cNvPr id="2" name="Title 1"/>
          <p:cNvSpPr>
            <a:spLocks noGrp="1"/>
          </p:cNvSpPr>
          <p:nvPr>
            <p:ph type="title"/>
          </p:nvPr>
        </p:nvSpPr>
        <p:spPr/>
        <p:txBody>
          <a:bodyPr/>
          <a:lstStyle/>
          <a:p>
            <a:r>
              <a:rPr lang="en-US" dirty="0" smtClean="0"/>
              <a:t>Frame and Multi-Frame Setup </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a:t>
            </a:fld>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2" y="2335702"/>
            <a:ext cx="5800725" cy="107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156" y="3586196"/>
            <a:ext cx="5862638" cy="102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706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RBD used for minimum deterministic latency</a:t>
            </a:r>
            <a:endParaRPr lang="en-US" sz="2800"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20</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224" y="1047750"/>
            <a:ext cx="6048027"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04260" y="3048000"/>
            <a:ext cx="1623060" cy="2887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2059753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RBD release</a:t>
            </a:r>
            <a:endParaRPr lang="en-US" dirty="0"/>
          </a:p>
        </p:txBody>
      </p:sp>
      <p:pic>
        <p:nvPicPr>
          <p:cNvPr id="7" name="Picture 1" descr="image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677" y="1295400"/>
            <a:ext cx="835898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34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Technical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Regarding the RBD parameter, setting it to 16 is technically earlier than 31. However, the release points are periodic. There are two conditions for releasing the buffer. First, all lanes must have arrived (meaning the ILA sequence) and raised their “ready” flag. Second, a buffer release point must occur. The release points are periodic and occur RBD frame cycles after every LMFC cycle. If we miss the release point within one LMFC cycle, then the buffer will continue buffering and simply release at the release point in the next LMFC cycle. Since we have observed that data is arriving near the end of an LMFC cycle (because RBD of 31 is showing signs of an incorrect release point), we can simply set RBD to a lower value (e.g. 16) such that the release point will occur 16 frame cycles after the LMFC edge. In this case, changing from RBD of 31 to RBD of 16 causes the buffer to release 17 frame cycles later</a:t>
            </a:r>
            <a:r>
              <a:rPr lang="en-US" dirty="0" smtClean="0"/>
              <a:t>.</a:t>
            </a:r>
            <a:endParaRPr lang="en-US" dirty="0"/>
          </a:p>
          <a:p>
            <a:r>
              <a:rPr lang="en-US" dirty="0"/>
              <a:t>The elastic buffer is </a:t>
            </a:r>
            <a:r>
              <a:rPr lang="en-US" dirty="0" smtClean="0"/>
              <a:t>64 </a:t>
            </a:r>
            <a:r>
              <a:rPr lang="en-US" dirty="0"/>
              <a:t>octets deep. In 442 mode with K of 32, our multiframe is 64 octets long. We’re seeing the buffer overflow error because data for the earliest lane arrives before the release point and data for the latest lane arrives after the release point causing the elastic buffer release to wait until the next release point in the next multi-frame. Since the release points are periodic at the multiframe rate this means the buffer will need to buffer an additional 64 octets of data. Since the buffer is 62 octets deep we can’t store the additional 64 octets due to missing the release point and therefore the buffer overflows.</a:t>
            </a:r>
          </a:p>
          <a:p>
            <a:r>
              <a:rPr lang="en-US" u="sng" dirty="0" smtClean="0">
                <a:hlinkClick r:id="rId2"/>
              </a:rPr>
              <a:t>http</a:t>
            </a:r>
            <a:r>
              <a:rPr lang="en-US" u="sng" dirty="0">
                <a:hlinkClick r:id="rId2"/>
              </a:rPr>
              <a:t>://www.ti.com/lit/ml/slap159/slap159.pdf</a:t>
            </a:r>
            <a:endParaRPr lang="en-US" dirty="0"/>
          </a:p>
          <a:p>
            <a:endParaRPr lang="en-US" dirty="0"/>
          </a:p>
        </p:txBody>
      </p:sp>
    </p:spTree>
    <p:extLst>
      <p:ext uri="{BB962C8B-B14F-4D97-AF65-F5344CB8AC3E}">
        <p14:creationId xmlns:p14="http://schemas.microsoft.com/office/powerpoint/2010/main" val="2430563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RBD Sweeps</a:t>
            </a:r>
            <a:endParaRPr lang="en-US" dirty="0"/>
          </a:p>
        </p:txBody>
      </p:sp>
      <p:sp>
        <p:nvSpPr>
          <p:cNvPr id="3" name="Content Placeholder 2"/>
          <p:cNvSpPr>
            <a:spLocks noGrp="1"/>
          </p:cNvSpPr>
          <p:nvPr>
            <p:ph idx="1"/>
          </p:nvPr>
        </p:nvSpPr>
        <p:spPr/>
        <p:txBody>
          <a:bodyPr/>
          <a:lstStyle/>
          <a:p>
            <a:r>
              <a:rPr lang="en-US" dirty="0" smtClean="0"/>
              <a:t>RBD is swept from 1 to K over 10 times for each RBD setting.</a:t>
            </a:r>
          </a:p>
          <a:p>
            <a:r>
              <a:rPr lang="en-US" dirty="0" smtClean="0"/>
              <a:t>For successful JESD204B bring-up, an “O’ is marked</a:t>
            </a:r>
          </a:p>
          <a:p>
            <a:r>
              <a:rPr lang="en-US" dirty="0" smtClean="0"/>
              <a:t>For unsuccessful JESD204B bring-up with errors and alarms, an “X” is marked.</a:t>
            </a:r>
          </a:p>
          <a:p>
            <a:r>
              <a:rPr lang="en-US" dirty="0" smtClean="0"/>
              <a:t>Valid RBD window can be determined from the table below, and an optimal RBD setting can be determined.</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2083107"/>
              </p:ext>
            </p:extLst>
          </p:nvPr>
        </p:nvGraphicFramePr>
        <p:xfrm>
          <a:off x="700087" y="3360896"/>
          <a:ext cx="7429500" cy="2830830"/>
        </p:xfrm>
        <a:graphic>
          <a:graphicData uri="http://schemas.openxmlformats.org/drawingml/2006/table">
            <a:tbl>
              <a:tblPr firstRow="1" firstCol="1" bandRow="1"/>
              <a:tblGrid>
                <a:gridCol w="5207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gridCol w="215900"/>
              </a:tblGrid>
              <a:tr h="219075">
                <a:tc>
                  <a:txBody>
                    <a:bodyPr/>
                    <a:lstStyle/>
                    <a:p>
                      <a:pPr marL="0" marR="0" algn="ctr">
                        <a:spcBef>
                          <a:spcPts val="0"/>
                        </a:spcBef>
                        <a:spcAft>
                          <a:spcPts val="0"/>
                        </a:spcAft>
                      </a:pPr>
                      <a:r>
                        <a:rPr lang="en-US" sz="1000" dirty="0">
                          <a:solidFill>
                            <a:srgbClr val="000000"/>
                          </a:solidFill>
                          <a:effectLst/>
                          <a:latin typeface="Malgun Gothic"/>
                          <a:ea typeface="PMingLiU"/>
                          <a:cs typeface="Times New Roman"/>
                        </a:rPr>
                        <a:t>Band </a:t>
                      </a:r>
                      <a:r>
                        <a:rPr lang="en-US" sz="1000" dirty="0" smtClean="0">
                          <a:solidFill>
                            <a:srgbClr val="000000"/>
                          </a:solidFill>
                          <a:effectLst/>
                          <a:latin typeface="Malgun Gothic"/>
                          <a:ea typeface="PMingLiU"/>
                          <a:cs typeface="Times New Roman"/>
                        </a:rPr>
                        <a:t>X</a:t>
                      </a:r>
                      <a:endParaRPr lang="en-US" sz="1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2">
                  <a:txBody>
                    <a:bodyPr/>
                    <a:lstStyle/>
                    <a:p>
                      <a:pPr marL="0" marR="0" algn="ctr">
                        <a:spcBef>
                          <a:spcPts val="0"/>
                        </a:spcBef>
                        <a:spcAft>
                          <a:spcPts val="0"/>
                        </a:spcAft>
                      </a:pPr>
                      <a:r>
                        <a:rPr lang="en-US" sz="1100">
                          <a:solidFill>
                            <a:srgbClr val="000000"/>
                          </a:solidFill>
                          <a:effectLst/>
                          <a:latin typeface="Malgun Gothic"/>
                          <a:ea typeface="PMingLiU"/>
                          <a:cs typeface="Times New Roman"/>
                        </a:rPr>
                        <a:t>RBD Value</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3</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4</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5</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6</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7</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8</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9</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10</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11</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12</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13</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14</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15</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16</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17</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18</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19</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20</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21</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22</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23</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24</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25</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26</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27</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28</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29</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30</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31</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32</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2</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3</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4</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dirty="0">
                          <a:solidFill>
                            <a:srgbClr val="000000"/>
                          </a:solidFill>
                          <a:effectLst/>
                          <a:latin typeface="Malgun Gothic"/>
                          <a:ea typeface="PMingLiU"/>
                          <a:cs typeface="Times New Roman"/>
                        </a:rPr>
                        <a:t>5</a:t>
                      </a:r>
                      <a:endParaRPr lang="en-US" sz="1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6</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7</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8</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9</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10</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X</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Malgun Gothic"/>
                          <a:ea typeface="PMingLiU"/>
                          <a:cs typeface="Times New Roman"/>
                        </a:rPr>
                        <a:t>O</a:t>
                      </a:r>
                      <a:endParaRPr lang="en-US" sz="110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Malgun Gothic"/>
                          <a:ea typeface="PMingLiU"/>
                          <a:cs typeface="Times New Roman"/>
                        </a:rPr>
                        <a:t>O</a:t>
                      </a:r>
                      <a:endParaRPr lang="en-US" sz="1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867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Skew Indication of Various Lanes</a:t>
            </a:r>
            <a:endParaRPr lang="en-US" dirty="0"/>
          </a:p>
        </p:txBody>
      </p:sp>
      <p:sp>
        <p:nvSpPr>
          <p:cNvPr id="6" name="Content Placeholder 5"/>
          <p:cNvSpPr>
            <a:spLocks noGrp="1"/>
          </p:cNvSpPr>
          <p:nvPr>
            <p:ph idx="1"/>
          </p:nvPr>
        </p:nvSpPr>
        <p:spPr/>
        <p:txBody>
          <a:bodyPr/>
          <a:lstStyle/>
          <a:p>
            <a:r>
              <a:rPr lang="en-US" dirty="0" smtClean="0"/>
              <a:t>Key Register: 0x3C in TXDUCP0 page, </a:t>
            </a:r>
            <a:r>
              <a:rPr lang="en-US" dirty="0" err="1" smtClean="0"/>
              <a:t>lane_skew</a:t>
            </a:r>
            <a:endParaRPr lang="en-US" dirty="0" smtClean="0"/>
          </a:p>
          <a:p>
            <a:r>
              <a:rPr lang="en-US" dirty="0" smtClean="0"/>
              <a:t>Measure the lane skew among the lanes within each TXDUC logic (note: this does not go beyond the boundary of the TXDUC and cannot cross the TXDUCs. i.e. cannot measure between skew of DAC-A to DAC-C). </a:t>
            </a:r>
          </a:p>
          <a:p>
            <a:r>
              <a:rPr lang="en-US" dirty="0" smtClean="0"/>
              <a:t>This measurement automatically updates and holds the output value whenever the elastic buffers are released. This could happen repeatedly if the skew causes buffer overflow, which subsequently causes repeated synchronization requests. Only a reset or </a:t>
            </a:r>
            <a:r>
              <a:rPr lang="en-US" dirty="0" err="1" smtClean="0"/>
              <a:t>init</a:t>
            </a:r>
            <a:r>
              <a:rPr lang="en-US" dirty="0" smtClean="0"/>
              <a:t>-state of the JESD204B RX IP will clear the output. </a:t>
            </a:r>
            <a:endParaRPr lang="en-US" dirty="0"/>
          </a:p>
        </p:txBody>
      </p:sp>
      <p:sp>
        <p:nvSpPr>
          <p:cNvPr id="4" name="Slide Number Placeholder 3"/>
          <p:cNvSpPr>
            <a:spLocks noGrp="1"/>
          </p:cNvSpPr>
          <p:nvPr>
            <p:ph type="sldNum" sz="quarter" idx="10"/>
          </p:nvPr>
        </p:nvSpPr>
        <p:spPr/>
        <p:txBody>
          <a:bodyPr/>
          <a:lstStyle/>
          <a:p>
            <a:fld id="{91A5AC0A-F4BD-4464-80DC-A88E0D9F781D}" type="slidenum">
              <a:rPr lang="en-US" smtClean="0"/>
              <a:pPr/>
              <a:t>24</a:t>
            </a:fld>
            <a:endParaRPr lang="en-US"/>
          </a:p>
        </p:txBody>
      </p:sp>
    </p:spTree>
    <p:extLst>
      <p:ext uri="{BB962C8B-B14F-4D97-AF65-F5344CB8AC3E}">
        <p14:creationId xmlns:p14="http://schemas.microsoft.com/office/powerpoint/2010/main" val="107768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Elastic Buffer Match Error</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1A5AC0A-F4BD-4464-80DC-A88E0D9F781D}" type="slidenum">
              <a:rPr lang="en-US" smtClean="0"/>
              <a:pPr/>
              <a:t>25</a:t>
            </a:fld>
            <a:endParaRPr lang="en-US"/>
          </a:p>
        </p:txBody>
      </p:sp>
    </p:spTree>
    <p:extLst>
      <p:ext uri="{BB962C8B-B14F-4D97-AF65-F5344CB8AC3E}">
        <p14:creationId xmlns:p14="http://schemas.microsoft.com/office/powerpoint/2010/main" val="322950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Description of Elastic Buffer Match Error</a:t>
            </a:r>
            <a:endParaRPr lang="en-US" dirty="0"/>
          </a:p>
        </p:txBody>
      </p:sp>
      <p:sp>
        <p:nvSpPr>
          <p:cNvPr id="6" name="Content Placeholder 5"/>
          <p:cNvSpPr>
            <a:spLocks noGrp="1"/>
          </p:cNvSpPr>
          <p:nvPr>
            <p:ph idx="1"/>
          </p:nvPr>
        </p:nvSpPr>
        <p:spPr/>
        <p:txBody>
          <a:bodyPr/>
          <a:lstStyle/>
          <a:p>
            <a:r>
              <a:rPr lang="en-US" dirty="0" smtClean="0"/>
              <a:t>Key Register: 0x84 of TXDUCP0 page </a:t>
            </a:r>
            <a:r>
              <a:rPr lang="en-US" dirty="0" err="1" smtClean="0"/>
              <a:t>Match_Specific</a:t>
            </a:r>
            <a:endParaRPr lang="en-US" dirty="0" smtClean="0"/>
          </a:p>
          <a:p>
            <a:r>
              <a:rPr lang="en-US" dirty="0" smtClean="0"/>
              <a:t>If set to 1b’0, the JESD204B RX buffer will start buffering with the first non-/K/ value and ignore match control character. Programming </a:t>
            </a:r>
            <a:r>
              <a:rPr lang="en-US" dirty="0" err="1" smtClean="0"/>
              <a:t>match_specif</a:t>
            </a:r>
            <a:r>
              <a:rPr lang="en-US" dirty="0" smtClean="0"/>
              <a:t> to 1b’0 should not be used unless for debugging purpose</a:t>
            </a:r>
          </a:p>
          <a:p>
            <a:r>
              <a:rPr lang="en-US" dirty="0" smtClean="0"/>
              <a:t>If set to 1b’1, the JESD204B RX buffer will start buffering only with /R/ character, immediately followed by /K/ after the completion of CGS</a:t>
            </a:r>
          </a:p>
          <a:p>
            <a:r>
              <a:rPr lang="en-US" dirty="0" smtClean="0"/>
              <a:t>If the first character after the /K/ in the CGS, then the elastic buffer match error will be flagged.</a:t>
            </a:r>
            <a:endParaRPr lang="en-US" dirty="0"/>
          </a:p>
          <a:p>
            <a:endParaRPr lang="en-US" dirty="0"/>
          </a:p>
        </p:txBody>
      </p:sp>
      <p:sp>
        <p:nvSpPr>
          <p:cNvPr id="4" name="Slide Number Placeholder 3"/>
          <p:cNvSpPr>
            <a:spLocks noGrp="1"/>
          </p:cNvSpPr>
          <p:nvPr>
            <p:ph type="sldNum" sz="quarter" idx="10"/>
          </p:nvPr>
        </p:nvSpPr>
        <p:spPr/>
        <p:txBody>
          <a:bodyPr/>
          <a:lstStyle/>
          <a:p>
            <a:fld id="{91A5AC0A-F4BD-4464-80DC-A88E0D9F781D}" type="slidenum">
              <a:rPr lang="en-US" smtClean="0"/>
              <a:pPr/>
              <a:t>26</a:t>
            </a:fld>
            <a:endParaRPr lang="en-US"/>
          </a:p>
        </p:txBody>
      </p:sp>
    </p:spTree>
    <p:extLst>
      <p:ext uri="{BB962C8B-B14F-4D97-AF65-F5344CB8AC3E}">
        <p14:creationId xmlns:p14="http://schemas.microsoft.com/office/powerpoint/2010/main" val="4140520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 and Things to Check</a:t>
            </a:r>
            <a:endParaRPr lang="en-US" dirty="0"/>
          </a:p>
        </p:txBody>
      </p:sp>
      <p:sp>
        <p:nvSpPr>
          <p:cNvPr id="3" name="Content Placeholder 2"/>
          <p:cNvSpPr>
            <a:spLocks noGrp="1"/>
          </p:cNvSpPr>
          <p:nvPr>
            <p:ph idx="1"/>
          </p:nvPr>
        </p:nvSpPr>
        <p:spPr>
          <a:xfrm>
            <a:off x="375708" y="1013368"/>
            <a:ext cx="8467725" cy="4945932"/>
          </a:xfrm>
        </p:spPr>
        <p:txBody>
          <a:bodyPr/>
          <a:lstStyle/>
          <a:p>
            <a:r>
              <a:rPr lang="en-US" dirty="0" smtClean="0"/>
              <a:t>If error occurs, please check the JESD204B TX IP to see if the IP is set to subclass 0 mode as oppose to subclass 1 mode.</a:t>
            </a:r>
          </a:p>
          <a:p>
            <a:r>
              <a:rPr lang="en-US" dirty="0" smtClean="0"/>
              <a:t>Check with high speed scope to see if the actual /R/ is detected after the /K/ characters in the CGS.</a:t>
            </a:r>
          </a:p>
          <a:p>
            <a:r>
              <a:rPr lang="en-US" dirty="0" smtClean="0"/>
              <a:t>Set </a:t>
            </a:r>
            <a:r>
              <a:rPr lang="en-US" dirty="0" err="1" smtClean="0"/>
              <a:t>match_specific</a:t>
            </a:r>
            <a:r>
              <a:rPr lang="en-US" dirty="0" smtClean="0"/>
              <a:t> to 1b’0 to see if the link establishment can proceed.</a:t>
            </a:r>
          </a:p>
          <a:p>
            <a:r>
              <a:rPr lang="en-US" dirty="0" smtClean="0"/>
              <a:t>Check if the SERDES receivers are detecting any bit errors, especially with the possibility of the </a:t>
            </a:r>
            <a:r>
              <a:rPr lang="en-US" dirty="0" smtClean="0"/>
              <a:t> </a:t>
            </a:r>
            <a:r>
              <a:rPr lang="en-US" dirty="0" smtClean="0"/>
              <a:t>SERDES RX being potentially saturated after long period of repeating /K/ patterns.</a:t>
            </a:r>
          </a:p>
          <a:p>
            <a:r>
              <a:rPr lang="en-US" dirty="0" smtClean="0"/>
              <a:t>Minimize the length of /K/ pattern by reducing the length variation and delay variation of the JESD204B lanes and also data logic paths.</a:t>
            </a:r>
            <a:endParaRPr lang="en-US" dirty="0"/>
          </a:p>
        </p:txBody>
      </p:sp>
      <p:sp>
        <p:nvSpPr>
          <p:cNvPr id="4" name="Slide Number Placeholder 3"/>
          <p:cNvSpPr>
            <a:spLocks noGrp="1"/>
          </p:cNvSpPr>
          <p:nvPr>
            <p:ph type="sldNum" sz="quarter" idx="10"/>
          </p:nvPr>
        </p:nvSpPr>
        <p:spPr>
          <a:xfrm>
            <a:off x="6602357" y="6102000"/>
            <a:ext cx="2133600" cy="206375"/>
          </a:xfrm>
        </p:spPr>
        <p:txBody>
          <a:bodyPr/>
          <a:lstStyle/>
          <a:p>
            <a:fld id="{3B20521C-F793-4067-BB07-C7AF74E21EF3}" type="slidenum">
              <a:rPr lang="en-US" smtClean="0"/>
              <a:pPr/>
              <a:t>27</a:t>
            </a:fld>
            <a:endParaRPr lang="en-US"/>
          </a:p>
        </p:txBody>
      </p:sp>
      <p:sp>
        <p:nvSpPr>
          <p:cNvPr id="8" name="TextBox 7"/>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434732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Code Group Synchronization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28</a:t>
            </a:fld>
            <a:endParaRPr lang="en-US"/>
          </a:p>
        </p:txBody>
      </p:sp>
    </p:spTree>
    <p:extLst>
      <p:ext uri="{BB962C8B-B14F-4D97-AF65-F5344CB8AC3E}">
        <p14:creationId xmlns:p14="http://schemas.microsoft.com/office/powerpoint/2010/main" val="321843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Code Group Synchronization Check</a:t>
            </a:r>
            <a:endParaRPr lang="en-US" dirty="0"/>
          </a:p>
        </p:txBody>
      </p:sp>
      <p:sp>
        <p:nvSpPr>
          <p:cNvPr id="6" name="Content Placeholder 5"/>
          <p:cNvSpPr>
            <a:spLocks noGrp="1"/>
          </p:cNvSpPr>
          <p:nvPr>
            <p:ph idx="1"/>
          </p:nvPr>
        </p:nvSpPr>
        <p:spPr/>
        <p:txBody>
          <a:bodyPr/>
          <a:lstStyle/>
          <a:p>
            <a:r>
              <a:rPr lang="en-US" dirty="0" smtClean="0"/>
              <a:t>The lane alignment block performs code group synchronization and implements the elastic buffer. </a:t>
            </a:r>
          </a:p>
          <a:p>
            <a:r>
              <a:rPr lang="en-US" dirty="0" smtClean="0"/>
              <a:t>Code group synchronization is achieved when the lane has received four consecutive /K/ characters successfully after asserting a synchronization request (~SYNC) and then another four valid characters after de-asserting the synchronization request. </a:t>
            </a:r>
          </a:p>
          <a:p>
            <a:r>
              <a:rPr lang="en-US" dirty="0" smtClean="0"/>
              <a:t>If three invalid characters are received within a certain amount of time, code group synchronization would be lost.</a:t>
            </a:r>
          </a:p>
          <a:p>
            <a:r>
              <a:rPr lang="en-US" dirty="0" smtClean="0"/>
              <a:t>This would trigger the code group synchronization error.</a:t>
            </a:r>
          </a:p>
          <a:p>
            <a:r>
              <a:rPr lang="en-US" dirty="0" smtClean="0"/>
              <a:t>See the following JESD204B standard:</a:t>
            </a:r>
          </a:p>
          <a:p>
            <a:pPr lvl="1"/>
            <a:r>
              <a:rPr lang="en-US" dirty="0" smtClean="0"/>
              <a:t>7.1 Code Group Synchronization</a:t>
            </a:r>
          </a:p>
          <a:p>
            <a:pPr lvl="1"/>
            <a:r>
              <a:rPr lang="en-US" dirty="0" smtClean="0"/>
              <a:t>Figure 44 – Receiver State Machine for Code Group Synchronization</a:t>
            </a:r>
          </a:p>
        </p:txBody>
      </p:sp>
      <p:sp>
        <p:nvSpPr>
          <p:cNvPr id="4" name="Slide Number Placeholder 3"/>
          <p:cNvSpPr>
            <a:spLocks noGrp="1"/>
          </p:cNvSpPr>
          <p:nvPr>
            <p:ph type="sldNum" sz="quarter" idx="10"/>
          </p:nvPr>
        </p:nvSpPr>
        <p:spPr/>
        <p:txBody>
          <a:bodyPr/>
          <a:lstStyle/>
          <a:p>
            <a:fld id="{91A5AC0A-F4BD-4464-80DC-A88E0D9F781D}" type="slidenum">
              <a:rPr lang="en-US" smtClean="0"/>
              <a:pPr/>
              <a:t>29</a:t>
            </a:fld>
            <a:endParaRPr lang="en-US"/>
          </a:p>
        </p:txBody>
      </p:sp>
    </p:spTree>
    <p:extLst>
      <p:ext uri="{BB962C8B-B14F-4D97-AF65-F5344CB8AC3E}">
        <p14:creationId xmlns:p14="http://schemas.microsoft.com/office/powerpoint/2010/main" val="233290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Frame and Multi-frame</a:t>
            </a:r>
            <a:br>
              <a:rPr lang="en-US" dirty="0" smtClean="0"/>
            </a:br>
            <a:r>
              <a:rPr lang="en-US" dirty="0" smtClean="0"/>
              <a:t>in JESD204B Link</a:t>
            </a:r>
            <a:endParaRPr lang="en-US" dirty="0"/>
          </a:p>
        </p:txBody>
      </p:sp>
      <p:sp>
        <p:nvSpPr>
          <p:cNvPr id="3" name="Content Placeholder 2"/>
          <p:cNvSpPr>
            <a:spLocks noGrp="1"/>
          </p:cNvSpPr>
          <p:nvPr>
            <p:ph idx="1"/>
          </p:nvPr>
        </p:nvSpPr>
        <p:spPr/>
        <p:txBody>
          <a:bodyPr>
            <a:normAutofit lnSpcReduction="10000"/>
          </a:bodyPr>
          <a:lstStyle/>
          <a:p>
            <a:r>
              <a:rPr lang="en-US" dirty="0" smtClean="0"/>
              <a:t>Frame is highlighted in blue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Multi-frame is highlighted in red</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560" y="1371396"/>
            <a:ext cx="5227320" cy="4228688"/>
          </a:xfrm>
          <a:prstGeom prst="rect">
            <a:avLst/>
          </a:prstGeom>
          <a:noFill/>
          <a:ln w="9525" algn="ctr">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62933" y="4273433"/>
            <a:ext cx="83128" cy="3532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68609" y="3920142"/>
            <a:ext cx="830908" cy="353291"/>
          </a:xfrm>
          <a:prstGeom prst="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05200" y="1438794"/>
            <a:ext cx="1562100" cy="295794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27220" y="4335780"/>
            <a:ext cx="1333500" cy="1470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2935399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Group Synchronization </a:t>
            </a:r>
            <a:r>
              <a:rPr lang="en-US" smtClean="0"/>
              <a:t>State Diagram</a:t>
            </a:r>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30</a:t>
            </a:fld>
            <a:endParaRPr lang="en-US"/>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4517" y="1047750"/>
            <a:ext cx="4005441"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150207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 and Things to Check</a:t>
            </a:r>
            <a:endParaRPr lang="en-US" dirty="0"/>
          </a:p>
        </p:txBody>
      </p:sp>
      <p:sp>
        <p:nvSpPr>
          <p:cNvPr id="3" name="Content Placeholder 2"/>
          <p:cNvSpPr>
            <a:spLocks noGrp="1"/>
          </p:cNvSpPr>
          <p:nvPr>
            <p:ph idx="1"/>
          </p:nvPr>
        </p:nvSpPr>
        <p:spPr>
          <a:xfrm>
            <a:off x="375708" y="1013368"/>
            <a:ext cx="8467725" cy="4945932"/>
          </a:xfrm>
        </p:spPr>
        <p:txBody>
          <a:bodyPr/>
          <a:lstStyle/>
          <a:p>
            <a:r>
              <a:rPr lang="en-US" dirty="0" smtClean="0"/>
              <a:t>If error occurs, please check the JESD204B TX IP to see if the IP initialized correctly with proper CGS state machine running</a:t>
            </a:r>
          </a:p>
          <a:p>
            <a:r>
              <a:rPr lang="en-US" dirty="0" smtClean="0"/>
              <a:t>Check with high speed scope to see if the actual /K/ are detected</a:t>
            </a:r>
          </a:p>
          <a:p>
            <a:r>
              <a:rPr lang="en-US" dirty="0" smtClean="0"/>
              <a:t>Run link layer testing to check for validity of the /K/ CGS patterns.</a:t>
            </a:r>
          </a:p>
          <a:p>
            <a:r>
              <a:rPr lang="en-US" dirty="0" smtClean="0"/>
              <a:t>Check if the SERDES receivers are detecting any bit errors, especially with the possibility of the </a:t>
            </a:r>
            <a:r>
              <a:rPr lang="en-US" dirty="0" smtClean="0"/>
              <a:t>SERDES </a:t>
            </a:r>
            <a:r>
              <a:rPr lang="en-US" dirty="0" smtClean="0"/>
              <a:t>RX being potentially saturated after long period of repeating /K/ patterns.</a:t>
            </a:r>
          </a:p>
          <a:p>
            <a:r>
              <a:rPr lang="en-US" dirty="0" smtClean="0"/>
              <a:t>Minimize the length of /K/ pattern by reducing the length variation and delay variation of the JESD204B lanes and also data logic paths.</a:t>
            </a:r>
            <a:endParaRPr lang="en-US" dirty="0"/>
          </a:p>
        </p:txBody>
      </p:sp>
      <p:sp>
        <p:nvSpPr>
          <p:cNvPr id="4" name="Slide Number Placeholder 3"/>
          <p:cNvSpPr>
            <a:spLocks noGrp="1"/>
          </p:cNvSpPr>
          <p:nvPr>
            <p:ph type="sldNum" sz="quarter" idx="10"/>
          </p:nvPr>
        </p:nvSpPr>
        <p:spPr>
          <a:xfrm>
            <a:off x="6602357" y="6102000"/>
            <a:ext cx="2133600" cy="206375"/>
          </a:xfrm>
        </p:spPr>
        <p:txBody>
          <a:bodyPr/>
          <a:lstStyle/>
          <a:p>
            <a:fld id="{3B20521C-F793-4067-BB07-C7AF74E21EF3}" type="slidenum">
              <a:rPr lang="en-US" smtClean="0"/>
              <a:pPr/>
              <a:t>31</a:t>
            </a:fld>
            <a:endParaRPr lang="en-US"/>
          </a:p>
        </p:txBody>
      </p:sp>
      <p:sp>
        <p:nvSpPr>
          <p:cNvPr id="8" name="TextBox 7"/>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1141537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8B/10B Errors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32</a:t>
            </a:fld>
            <a:endParaRPr lang="en-US"/>
          </a:p>
        </p:txBody>
      </p:sp>
    </p:spTree>
    <p:extLst>
      <p:ext uri="{BB962C8B-B14F-4D97-AF65-F5344CB8AC3E}">
        <p14:creationId xmlns:p14="http://schemas.microsoft.com/office/powerpoint/2010/main" val="87437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8B/10B Encoding and Decoding Errors</a:t>
            </a:r>
            <a:endParaRPr lang="en-US" dirty="0"/>
          </a:p>
        </p:txBody>
      </p:sp>
      <p:sp>
        <p:nvSpPr>
          <p:cNvPr id="6" name="Content Placeholder 5"/>
          <p:cNvSpPr>
            <a:spLocks noGrp="1"/>
          </p:cNvSpPr>
          <p:nvPr>
            <p:ph idx="1"/>
          </p:nvPr>
        </p:nvSpPr>
        <p:spPr/>
        <p:txBody>
          <a:bodyPr/>
          <a:lstStyle/>
          <a:p>
            <a:r>
              <a:rPr lang="en-US" dirty="0" smtClean="0"/>
              <a:t>Disparity error: the received code group exists in the 8b/10b decoding table, but is not found in the proper column to the current + or – running disparity.</a:t>
            </a:r>
          </a:p>
          <a:p>
            <a:r>
              <a:rPr lang="en-US" dirty="0" smtClean="0"/>
              <a:t>Not-in-table error: the received code group is not found in the 8b/10b decoding table for either disparity. Usually a true bit error</a:t>
            </a:r>
            <a:endParaRPr lang="en-US" dirty="0"/>
          </a:p>
        </p:txBody>
      </p:sp>
      <p:sp>
        <p:nvSpPr>
          <p:cNvPr id="4" name="Slide Number Placeholder 3"/>
          <p:cNvSpPr>
            <a:spLocks noGrp="1"/>
          </p:cNvSpPr>
          <p:nvPr>
            <p:ph type="sldNum" sz="quarter" idx="10"/>
          </p:nvPr>
        </p:nvSpPr>
        <p:spPr/>
        <p:txBody>
          <a:bodyPr/>
          <a:lstStyle/>
          <a:p>
            <a:fld id="{91A5AC0A-F4BD-4464-80DC-A88E0D9F781D}" type="slidenum">
              <a:rPr lang="en-US" smtClean="0"/>
              <a:pPr/>
              <a:t>33</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7" y="2956454"/>
            <a:ext cx="61817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280020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 and Things to Check</a:t>
            </a:r>
            <a:endParaRPr lang="en-US" dirty="0"/>
          </a:p>
        </p:txBody>
      </p:sp>
      <p:sp>
        <p:nvSpPr>
          <p:cNvPr id="3" name="Content Placeholder 2"/>
          <p:cNvSpPr>
            <a:spLocks noGrp="1"/>
          </p:cNvSpPr>
          <p:nvPr>
            <p:ph idx="1"/>
          </p:nvPr>
        </p:nvSpPr>
        <p:spPr>
          <a:xfrm>
            <a:off x="375708" y="1013368"/>
            <a:ext cx="8467725" cy="4945932"/>
          </a:xfrm>
        </p:spPr>
        <p:txBody>
          <a:bodyPr/>
          <a:lstStyle/>
          <a:p>
            <a:r>
              <a:rPr lang="en-US" dirty="0" smtClean="0"/>
              <a:t>If error occurs, please check the JESD204B TX IP to see if the IP initialized correctly with proper 8b/10b coding logics running.</a:t>
            </a:r>
          </a:p>
          <a:p>
            <a:r>
              <a:rPr lang="en-US" dirty="0" smtClean="0"/>
              <a:t>Typically, both 8b/10b not-in-table and 8b/10b disparity occur simultaneously, and indicate general bit error due to the SERDES signal conditioning.</a:t>
            </a:r>
          </a:p>
          <a:p>
            <a:r>
              <a:rPr lang="en-US" dirty="0" smtClean="0"/>
              <a:t>If only 8b/10b disparity occurs, the error may lead to the 8b/10b logic in the JESD204B not being reset properly.</a:t>
            </a:r>
          </a:p>
          <a:p>
            <a:r>
              <a:rPr lang="en-US" dirty="0" smtClean="0"/>
              <a:t>Check with high speed scope to check the eye diagram for SERDES signal quality.</a:t>
            </a:r>
          </a:p>
          <a:p>
            <a:r>
              <a:rPr lang="en-US" dirty="0" smtClean="0"/>
              <a:t>For PG3.0, PRBS pattern such as PRBS7 may be run over period of time for bit error check.</a:t>
            </a:r>
          </a:p>
          <a:p>
            <a:r>
              <a:rPr lang="en-US" dirty="0" smtClean="0"/>
              <a:t>Check if the SERDES receivers are detecting any bit errors, especially with the possibility of the </a:t>
            </a:r>
            <a:r>
              <a:rPr lang="en-US" dirty="0" smtClean="0"/>
              <a:t> </a:t>
            </a:r>
            <a:r>
              <a:rPr lang="en-US" dirty="0" smtClean="0"/>
              <a:t>SERDES RX being potentially saturated after long period of repeating pattern.</a:t>
            </a:r>
          </a:p>
        </p:txBody>
      </p:sp>
      <p:sp>
        <p:nvSpPr>
          <p:cNvPr id="4" name="Slide Number Placeholder 3"/>
          <p:cNvSpPr>
            <a:spLocks noGrp="1"/>
          </p:cNvSpPr>
          <p:nvPr>
            <p:ph type="sldNum" sz="quarter" idx="10"/>
          </p:nvPr>
        </p:nvSpPr>
        <p:spPr>
          <a:xfrm>
            <a:off x="6602357" y="6102000"/>
            <a:ext cx="2133600" cy="206375"/>
          </a:xfrm>
        </p:spPr>
        <p:txBody>
          <a:bodyPr/>
          <a:lstStyle/>
          <a:p>
            <a:fld id="{3B20521C-F793-4067-BB07-C7AF74E21EF3}" type="slidenum">
              <a:rPr lang="en-US" smtClean="0"/>
              <a:pPr/>
              <a:t>34</a:t>
            </a:fld>
            <a:endParaRPr lang="en-US"/>
          </a:p>
        </p:txBody>
      </p:sp>
      <p:sp>
        <p:nvSpPr>
          <p:cNvPr id="8" name="TextBox 7"/>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263964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Frame and Multi-frame Boundary</a:t>
            </a:r>
            <a:endParaRPr lang="en-US" dirty="0"/>
          </a:p>
        </p:txBody>
      </p:sp>
      <p:sp>
        <p:nvSpPr>
          <p:cNvPr id="3" name="Content Placeholder 2"/>
          <p:cNvSpPr>
            <a:spLocks noGrp="1"/>
          </p:cNvSpPr>
          <p:nvPr>
            <p:ph idx="1"/>
          </p:nvPr>
        </p:nvSpPr>
        <p:spPr/>
        <p:txBody>
          <a:bodyPr/>
          <a:lstStyle/>
          <a:p>
            <a:r>
              <a:rPr lang="en-US" dirty="0" smtClean="0"/>
              <a:t>Frame boundary is needed for both the JESD204B transmitter and JESD204B receiver to have pre-determined way to “process” the bit packing and octet packing of the data octets. This is performed in the transport layer of the JESD204B specification.</a:t>
            </a:r>
          </a:p>
          <a:p>
            <a:r>
              <a:rPr lang="en-US" dirty="0" smtClean="0"/>
              <a:t>Multi-frame boundary is needed such that the JESD204B transmitter and JESD204B receiver can perform logics in the data path using their own perspective “local clock”. This is the local multi-frame clock (or LMFC), which defines the logical processing clock to process the data octets.</a:t>
            </a:r>
          </a:p>
          <a:p>
            <a:r>
              <a:rPr lang="en-US" dirty="0" smtClean="0"/>
              <a:t>The ideas is that the LMFC of each perspective JESD204B block can have known, well-defined, and deterministic delay between the data source and data receiver. The clocks do not have to have absolute delay defined in order to simplify clocking solution. </a:t>
            </a:r>
          </a:p>
          <a:p>
            <a:r>
              <a:rPr lang="en-US" dirty="0" smtClean="0"/>
              <a:t>The deterministic delays can be absorbed by the release buffer in the JESD204B receiver.</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4</a:t>
            </a:fld>
            <a:endParaRPr lang="en-US"/>
          </a:p>
        </p:txBody>
      </p:sp>
    </p:spTree>
    <p:extLst>
      <p:ext uri="{BB962C8B-B14F-4D97-AF65-F5344CB8AC3E}">
        <p14:creationId xmlns:p14="http://schemas.microsoft.com/office/powerpoint/2010/main" val="65449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 Alignment Alarm</a:t>
            </a:r>
            <a:endParaRPr lang="en-US" dirty="0"/>
          </a:p>
        </p:txBody>
      </p:sp>
      <p:sp>
        <p:nvSpPr>
          <p:cNvPr id="12" name="Content Placeholder 11"/>
          <p:cNvSpPr>
            <a:spLocks noGrp="1"/>
          </p:cNvSpPr>
          <p:nvPr>
            <p:ph idx="1"/>
          </p:nvPr>
        </p:nvSpPr>
        <p:spPr/>
        <p:txBody>
          <a:bodyPr>
            <a:normAutofit fontScale="85000" lnSpcReduction="20000"/>
          </a:bodyPr>
          <a:lstStyle/>
          <a:p>
            <a:r>
              <a:rPr lang="en-US" dirty="0" smtClean="0"/>
              <a:t>Frame alignment monitoring is constantly performed by check that replacement characters /F/ and /A/ arrive at expected positions in the frame and multiframe.</a:t>
            </a:r>
          </a:p>
          <a:p>
            <a:r>
              <a:rPr lang="en-US" dirty="0" smtClean="0"/>
              <a:t>When these characters are received, they are replaced with actual data.</a:t>
            </a:r>
          </a:p>
          <a:p>
            <a:r>
              <a:rPr lang="en-US" dirty="0" smtClean="0"/>
              <a:t>If they are consistently received at unexpected positions, then frame alignment error or the multiframe alignment error would be triggered to indicate the alignment has been lost.</a:t>
            </a:r>
          </a:p>
          <a:p>
            <a:r>
              <a:rPr lang="en-US" dirty="0" smtClean="0"/>
              <a:t>Frame alignment correction is *not* supported. Therefore, the host need to perform re-alignment and resynchronization of the JESD204B link based on alarm feedback</a:t>
            </a:r>
          </a:p>
          <a:p>
            <a:r>
              <a:rPr lang="en-US" dirty="0" smtClean="0"/>
              <a:t>The following sections of the JESD204B Standard highlights the Frame and Multi-frame Alignment:</a:t>
            </a:r>
          </a:p>
          <a:p>
            <a:pPr lvl="1"/>
            <a:r>
              <a:rPr lang="en-US" dirty="0" smtClean="0"/>
              <a:t>7.2 Initial Frame Synchronization</a:t>
            </a:r>
          </a:p>
          <a:p>
            <a:pPr lvl="1"/>
            <a:r>
              <a:rPr lang="en-US" dirty="0" smtClean="0"/>
              <a:t>Figure 45 – State Machine for Frame Synchronization in Receivers Supporting Re-initialization</a:t>
            </a:r>
          </a:p>
          <a:p>
            <a:pPr lvl="1"/>
            <a:r>
              <a:rPr lang="en-US" dirty="0" smtClean="0"/>
              <a:t>7.3 Frame Alignment Monitoring and Correction</a:t>
            </a:r>
          </a:p>
          <a:p>
            <a:pPr lvl="1"/>
            <a:r>
              <a:rPr lang="en-US" dirty="0" smtClean="0"/>
              <a:t>7.4 Initial Lane Synchronization</a:t>
            </a:r>
          </a:p>
          <a:p>
            <a:pPr lvl="1"/>
            <a:r>
              <a:rPr lang="en-US" dirty="0" smtClean="0"/>
              <a:t>7.5 Lane Alignment Monitoring and Correction</a:t>
            </a:r>
          </a:p>
          <a:p>
            <a:pPr lvl="1"/>
            <a:r>
              <a:rPr lang="en-US" dirty="0" smtClean="0"/>
              <a:t>8.2 Initial Lane Alignment Sequence</a:t>
            </a:r>
          </a:p>
          <a:p>
            <a:pPr lvl="1"/>
            <a:r>
              <a:rPr lang="en-US" dirty="0" smtClean="0"/>
              <a:t>8.3 Link Configuration Data and Encoding</a:t>
            </a:r>
          </a:p>
          <a:p>
            <a:pPr lvl="1"/>
            <a:r>
              <a:rPr lang="en-US" dirty="0" smtClean="0"/>
              <a:t>5.3.3.4 Frame Alignment Monitoring and Correction. </a:t>
            </a:r>
          </a:p>
          <a:p>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5</a:t>
            </a:fld>
            <a:endParaRPr lang="en-US"/>
          </a:p>
        </p:txBody>
      </p:sp>
    </p:spTree>
    <p:extLst>
      <p:ext uri="{BB962C8B-B14F-4D97-AF65-F5344CB8AC3E}">
        <p14:creationId xmlns:p14="http://schemas.microsoft.com/office/powerpoint/2010/main" val="424665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Source of Frame Alignment and Multi-Frame Alignment Alarms</a:t>
            </a:r>
            <a:endParaRPr lang="en-US" dirty="0"/>
          </a:p>
        </p:txBody>
      </p:sp>
      <p:sp>
        <p:nvSpPr>
          <p:cNvPr id="3" name="Content Placeholder 2"/>
          <p:cNvSpPr>
            <a:spLocks noGrp="1"/>
          </p:cNvSpPr>
          <p:nvPr>
            <p:ph idx="1"/>
          </p:nvPr>
        </p:nvSpPr>
        <p:spPr/>
        <p:txBody>
          <a:bodyPr/>
          <a:lstStyle/>
          <a:p>
            <a:r>
              <a:rPr lang="en-US" dirty="0" smtClean="0"/>
              <a:t>“Drift” of SYSREF reset of LMFC over time. </a:t>
            </a:r>
          </a:p>
          <a:p>
            <a:pPr lvl="1"/>
            <a:r>
              <a:rPr lang="en-US" dirty="0" smtClean="0"/>
              <a:t>SYSREF reset of LMFC change in the “periodic” time instance over time.</a:t>
            </a:r>
          </a:p>
          <a:p>
            <a:pPr lvl="1"/>
            <a:r>
              <a:rPr lang="en-US" dirty="0" smtClean="0"/>
              <a:t>The overall LMFC boundary changes and potentially cause alignment errors.</a:t>
            </a:r>
          </a:p>
          <a:p>
            <a:pPr lvl="1"/>
            <a:r>
              <a:rPr lang="en-US" dirty="0" smtClean="0"/>
              <a:t>The SYSREF can be programmed to be ignored in the JESD204B logics of the </a:t>
            </a:r>
            <a:r>
              <a:rPr lang="en-US" dirty="0" smtClean="0"/>
              <a:t>, </a:t>
            </a:r>
            <a:r>
              <a:rPr lang="en-US" dirty="0" smtClean="0"/>
              <a:t>both TXDAC and RXADC</a:t>
            </a:r>
          </a:p>
          <a:p>
            <a:r>
              <a:rPr lang="en-US" dirty="0" smtClean="0"/>
              <a:t>“Drift” of the clock source to various logics.</a:t>
            </a:r>
          </a:p>
          <a:p>
            <a:r>
              <a:rPr lang="en-US" dirty="0" smtClean="0"/>
              <a:t>“Drift” of incoming data on the JESD204B transmitter over time.</a:t>
            </a:r>
          </a:p>
          <a:p>
            <a:r>
              <a:rPr lang="en-US" dirty="0" smtClean="0"/>
              <a:t>The incoming data are sufficiently periodic and not sufficiently random. The character replacement rules for the /A/ and /F/ characters are not exercised sufficiently, and hence the periodic frame and multi-frame are not checked frequently. </a:t>
            </a:r>
          </a:p>
          <a:p>
            <a:r>
              <a:rPr lang="en-US" dirty="0" smtClean="0"/>
              <a:t>Incorrect initialization of the logical block in the JESD204B transmitter. The JESD204B IP was not reset properly upon start-up. Glitch occurs after various temperature cycle. </a:t>
            </a:r>
          </a:p>
        </p:txBody>
      </p:sp>
      <p:sp>
        <p:nvSpPr>
          <p:cNvPr id="4" name="Slide Number Placeholder 3"/>
          <p:cNvSpPr>
            <a:spLocks noGrp="1"/>
          </p:cNvSpPr>
          <p:nvPr>
            <p:ph type="sldNum" sz="quarter" idx="10"/>
          </p:nvPr>
        </p:nvSpPr>
        <p:spPr/>
        <p:txBody>
          <a:bodyPr/>
          <a:lstStyle/>
          <a:p>
            <a:fld id="{3B20521C-F793-4067-BB07-C7AF74E21EF3}" type="slidenum">
              <a:rPr lang="en-US" smtClean="0"/>
              <a:pPr/>
              <a:t>6</a:t>
            </a:fld>
            <a:endParaRPr lang="en-US"/>
          </a:p>
        </p:txBody>
      </p:sp>
    </p:spTree>
    <p:extLst>
      <p:ext uri="{BB962C8B-B14F-4D97-AF65-F5344CB8AC3E}">
        <p14:creationId xmlns:p14="http://schemas.microsoft.com/office/powerpoint/2010/main" val="56353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Link Configuration Error</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B20521C-F793-4067-BB07-C7AF74E21EF3}" type="slidenum">
              <a:rPr lang="en-US" smtClean="0"/>
              <a:pPr/>
              <a:t>7</a:t>
            </a:fld>
            <a:endParaRPr lang="en-US"/>
          </a:p>
        </p:txBody>
      </p:sp>
    </p:spTree>
    <p:extLst>
      <p:ext uri="{BB962C8B-B14F-4D97-AF65-F5344CB8AC3E}">
        <p14:creationId xmlns:p14="http://schemas.microsoft.com/office/powerpoint/2010/main" val="71316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Overview of Link Configuration Data</a:t>
            </a:r>
            <a:endParaRPr lang="en-US" dirty="0"/>
          </a:p>
        </p:txBody>
      </p:sp>
      <p:sp>
        <p:nvSpPr>
          <p:cNvPr id="11" name="Content Placeholder 10"/>
          <p:cNvSpPr>
            <a:spLocks noGrp="1"/>
          </p:cNvSpPr>
          <p:nvPr>
            <p:ph idx="1"/>
          </p:nvPr>
        </p:nvSpPr>
        <p:spPr/>
        <p:txBody>
          <a:bodyPr/>
          <a:lstStyle/>
          <a:p>
            <a:r>
              <a:rPr lang="en-US" dirty="0" smtClean="0"/>
              <a:t>The frame alignment block of the </a:t>
            </a:r>
            <a:r>
              <a:rPr lang="en-US" dirty="0" smtClean="0"/>
              <a:t> </a:t>
            </a:r>
            <a:r>
              <a:rPr lang="en-US" dirty="0" smtClean="0"/>
              <a:t>JESD204B RX IP performs the initial frame synchronization, verification of the link configuration parameters, and frame alignment monitoring.</a:t>
            </a:r>
          </a:p>
          <a:p>
            <a:r>
              <a:rPr lang="en-US" dirty="0" smtClean="0"/>
              <a:t>When the initial lane alignment sequence arrives in this block, the first non-/K/ character is marked as the first octet of the first frame. The link configuration data is expected to arrive in the second multiframe. This block verified that the JESD204B TX lanes are programmed with the same configuration as the JESD204B RX lane.</a:t>
            </a:r>
          </a:p>
          <a:p>
            <a:r>
              <a:rPr lang="en-US" dirty="0" smtClean="0"/>
              <a:t>Any mismatches in the configuration parameter would trigger the link configuration error.</a:t>
            </a:r>
          </a:p>
          <a:p>
            <a:r>
              <a:rPr lang="en-US" dirty="0" smtClean="0"/>
              <a:t>See next slide for better pictorial representation.</a:t>
            </a:r>
            <a:endParaRPr lang="en-US" dirty="0"/>
          </a:p>
        </p:txBody>
      </p:sp>
      <p:sp>
        <p:nvSpPr>
          <p:cNvPr id="4" name="Slide Number Placeholder 3"/>
          <p:cNvSpPr>
            <a:spLocks noGrp="1"/>
          </p:cNvSpPr>
          <p:nvPr>
            <p:ph type="sldNum" sz="quarter" idx="10"/>
          </p:nvPr>
        </p:nvSpPr>
        <p:spPr/>
        <p:txBody>
          <a:bodyPr/>
          <a:lstStyle/>
          <a:p>
            <a:fld id="{91A5AC0A-F4BD-4464-80DC-A88E0D9F781D}" type="slidenum">
              <a:rPr lang="en-US" smtClean="0"/>
              <a:pPr/>
              <a:t>8</a:t>
            </a:fld>
            <a:endParaRPr lang="en-US"/>
          </a:p>
        </p:txBody>
      </p:sp>
    </p:spTree>
    <p:extLst>
      <p:ext uri="{BB962C8B-B14F-4D97-AF65-F5344CB8AC3E}">
        <p14:creationId xmlns:p14="http://schemas.microsoft.com/office/powerpoint/2010/main" val="53356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Lane Alignment JESD204B Configuration Check Location</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9</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6066" y="1677619"/>
            <a:ext cx="5324799" cy="430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07138" y="2750127"/>
            <a:ext cx="623454" cy="3532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0162" y="1034626"/>
            <a:ext cx="8527473" cy="584775"/>
          </a:xfrm>
          <a:prstGeom prst="rect">
            <a:avLst/>
          </a:prstGeom>
        </p:spPr>
        <p:txBody>
          <a:bodyPr wrap="square">
            <a:spAutoFit/>
          </a:bodyPr>
          <a:lstStyle/>
          <a:p>
            <a:r>
              <a:rPr lang="en-US" sz="1600" dirty="0"/>
              <a:t>Link configuration data is expected to arrive on the second multi-frame of the initial lane alignment </a:t>
            </a:r>
            <a:r>
              <a:rPr lang="en-US" sz="1600" dirty="0" smtClean="0"/>
              <a:t>sequence. See blue area for detail. Basically the second /R/ indicates the ILAS</a:t>
            </a:r>
            <a:endParaRPr lang="en-US" sz="1600" dirty="0"/>
          </a:p>
        </p:txBody>
      </p:sp>
      <p:sp>
        <p:nvSpPr>
          <p:cNvPr id="13" name="Rectangle 12"/>
          <p:cNvSpPr/>
          <p:nvPr/>
        </p:nvSpPr>
        <p:spPr>
          <a:xfrm>
            <a:off x="4435738" y="4267199"/>
            <a:ext cx="623454" cy="3532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47465" y="4620490"/>
            <a:ext cx="623454" cy="3532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99862" y="5153891"/>
            <a:ext cx="623454" cy="3532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75787" y="6017280"/>
            <a:ext cx="2667718" cy="338554"/>
          </a:xfrm>
          <a:prstGeom prst="rect">
            <a:avLst/>
          </a:prstGeom>
          <a:noFill/>
        </p:spPr>
        <p:txBody>
          <a:bodyPr wrap="none" rtlCol="0">
            <a:spAutoFit/>
          </a:bodyPr>
          <a:lstStyle/>
          <a:p>
            <a:r>
              <a:rPr lang="en-US" sz="800" dirty="0" smtClean="0"/>
              <a:t>Copyright: JEDEC Solid State Technology Association</a:t>
            </a:r>
          </a:p>
          <a:p>
            <a:r>
              <a:rPr lang="en-US" sz="800" dirty="0" smtClean="0"/>
              <a:t>JESD204B Standard 04/2008</a:t>
            </a:r>
            <a:endParaRPr lang="en-US" sz="800" dirty="0"/>
          </a:p>
        </p:txBody>
      </p:sp>
    </p:spTree>
    <p:extLst>
      <p:ext uri="{BB962C8B-B14F-4D97-AF65-F5344CB8AC3E}">
        <p14:creationId xmlns:p14="http://schemas.microsoft.com/office/powerpoint/2010/main" val="278026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6012</TotalTime>
  <Words>2991</Words>
  <Application>Microsoft Office PowerPoint</Application>
  <PresentationFormat>On-screen Show (4:3)</PresentationFormat>
  <Paragraphs>576</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FinalPowerpoint</vt:lpstr>
      <vt:lpstr>Worksheet</vt:lpstr>
      <vt:lpstr>Frame and Multi-Frame Error</vt:lpstr>
      <vt:lpstr>Frame and Multi-Frame Setup </vt:lpstr>
      <vt:lpstr>Illustration of Frame and Multi-frame in JESD204B Link</vt:lpstr>
      <vt:lpstr>Reason for Frame and Multi-frame Boundary</vt:lpstr>
      <vt:lpstr>Frame Alignment Alarm</vt:lpstr>
      <vt:lpstr>Possible Source of Frame Alignment and Multi-Frame Alignment Alarms</vt:lpstr>
      <vt:lpstr>Link Configuration Error</vt:lpstr>
      <vt:lpstr>Overview of Link Configuration Data</vt:lpstr>
      <vt:lpstr>Initial Lane Alignment JESD204B Configuration Check Location</vt:lpstr>
      <vt:lpstr>Initial Lane Alignment JESD204B Configuration Check</vt:lpstr>
      <vt:lpstr>Overview of the JESD204B Link Configuration</vt:lpstr>
      <vt:lpstr>Error Handling and Things to Check</vt:lpstr>
      <vt:lpstr>Elastic Buffer Overrun</vt:lpstr>
      <vt:lpstr>DAC JESD204B K value Setting</vt:lpstr>
      <vt:lpstr>DAC JESD204B K value Setting</vt:lpstr>
      <vt:lpstr>DAC JESD204B K Value Setting</vt:lpstr>
      <vt:lpstr>RBD Adjustment Location</vt:lpstr>
      <vt:lpstr>JESD204B Specification</vt:lpstr>
      <vt:lpstr>RBD used to be released on Multi-frame (K)</vt:lpstr>
      <vt:lpstr>RBD used for minimum deterministic latency</vt:lpstr>
      <vt:lpstr>RBD release</vt:lpstr>
      <vt:lpstr>Additional Technical Information</vt:lpstr>
      <vt:lpstr>Example RBD Sweeps</vt:lpstr>
      <vt:lpstr>Skew Indication of Various Lanes</vt:lpstr>
      <vt:lpstr>Elastic Buffer Match Error</vt:lpstr>
      <vt:lpstr>Description of Elastic Buffer Match Error</vt:lpstr>
      <vt:lpstr>Error Handling and Things to Check</vt:lpstr>
      <vt:lpstr>Code Group Synchronization</vt:lpstr>
      <vt:lpstr>Code Group Synchronization Check</vt:lpstr>
      <vt:lpstr>Code Group Synchronization State Diagram</vt:lpstr>
      <vt:lpstr>Error Handling and Things to Check</vt:lpstr>
      <vt:lpstr>8B/10B Errors</vt:lpstr>
      <vt:lpstr>8B/10B Encoding and Decoding Errors</vt:lpstr>
      <vt:lpstr>Error Handling and Things to Check</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Greene, Matt</dc:creator>
  <cp:lastModifiedBy>Kang Hung Hsia</cp:lastModifiedBy>
  <cp:revision>248</cp:revision>
  <dcterms:created xsi:type="dcterms:W3CDTF">2007-12-19T20:51:45Z</dcterms:created>
  <dcterms:modified xsi:type="dcterms:W3CDTF">2020-09-25T17:17:42Z</dcterms:modified>
</cp:coreProperties>
</file>