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3" r:id="rId3"/>
    <p:sldId id="276" r:id="rId4"/>
    <p:sldId id="275" r:id="rId5"/>
    <p:sldId id="274" r:id="rId6"/>
    <p:sldId id="278" r:id="rId7"/>
    <p:sldId id="279" r:id="rId8"/>
    <p:sldId id="280" r:id="rId9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598" autoAdjust="0"/>
  </p:normalViewPr>
  <p:slideViewPr>
    <p:cSldViewPr snapToGrid="0">
      <p:cViewPr varScale="1">
        <p:scale>
          <a:sx n="120" d="100"/>
          <a:sy n="120" d="100"/>
        </p:scale>
        <p:origin x="38" y="4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ADS8320EVM-PDK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SNR Measurements</a:t>
            </a:r>
          </a:p>
          <a:p>
            <a:pPr eaLnBrk="1" hangingPunct="1"/>
            <a:r>
              <a:rPr lang="en-US" dirty="0"/>
              <a:t>11/01/21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AB0C-13B6-4B92-8115-6F235A8D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 hardware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D254-5AAC-478F-86CD-792DF190C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1223208-DBCF-4EB6-BFE2-E255A256C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18475"/>
              </p:ext>
            </p:extLst>
          </p:nvPr>
        </p:nvGraphicFramePr>
        <p:xfrm>
          <a:off x="2099924" y="1273810"/>
          <a:ext cx="47219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951">
                  <a:extLst>
                    <a:ext uri="{9D8B030D-6E8A-4147-A177-3AD203B41FA5}">
                      <a16:colId xmlns:a16="http://schemas.microsoft.com/office/drawing/2014/main" val="2978923248"/>
                    </a:ext>
                  </a:extLst>
                </a:gridCol>
                <a:gridCol w="2360951">
                  <a:extLst>
                    <a:ext uri="{9D8B030D-6E8A-4147-A177-3AD203B41FA5}">
                      <a16:colId xmlns:a16="http://schemas.microsoft.com/office/drawing/2014/main" val="2960720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9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[1-2]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0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[1-2]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[5-6]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4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[1-2]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[1-2]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JMP6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[1-2]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18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3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AB0C-13B6-4B92-8115-6F235A8D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Verified sampling rate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E1609E-8DF7-44F8-9390-315BD0FE7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36" y="785813"/>
            <a:ext cx="6260003" cy="37099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D254-5AAC-478F-86CD-792DF190C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C19-22A1-4046-8C62-D9AED61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B3589-59F1-4869-90FF-792A50B0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20791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FFT bin size calculated based on displayed “Sample Rate”</a:t>
            </a:r>
          </a:p>
          <a:p>
            <a:pPr lvl="1"/>
            <a:r>
              <a:rPr lang="en-US" dirty="0"/>
              <a:t>2.4 MHz / 131,072 bins = 18.3 Hz / bin</a:t>
            </a:r>
          </a:p>
          <a:p>
            <a:pPr lvl="1"/>
            <a:r>
              <a:rPr lang="en-US" dirty="0"/>
              <a:t>Adjust FFT bins parameters for more accurate AC analysis </a:t>
            </a:r>
          </a:p>
          <a:p>
            <a:r>
              <a:rPr lang="en-US" b="1" dirty="0"/>
              <a:t>-20 </a:t>
            </a:r>
            <a:r>
              <a:rPr lang="en-US" b="1" dirty="0" err="1"/>
              <a:t>dBFS</a:t>
            </a:r>
            <a:r>
              <a:rPr lang="en-US" b="1" dirty="0"/>
              <a:t> input</a:t>
            </a:r>
          </a:p>
          <a:p>
            <a:pPr lvl="1"/>
            <a:r>
              <a:rPr lang="en-US" b="1" dirty="0"/>
              <a:t>IN+ = 250 </a:t>
            </a:r>
            <a:r>
              <a:rPr lang="en-US" b="1" dirty="0" err="1"/>
              <a:t>mVpp</a:t>
            </a:r>
            <a:r>
              <a:rPr lang="en-US" b="1" dirty="0"/>
              <a:t>, 1.25 V offset</a:t>
            </a:r>
          </a:p>
          <a:p>
            <a:pPr lvl="1"/>
            <a:r>
              <a:rPr lang="en-US" b="1" dirty="0"/>
              <a:t>IN- = AGND</a:t>
            </a:r>
          </a:p>
          <a:p>
            <a:pPr lvl="1"/>
            <a:r>
              <a:rPr lang="en-US" b="1" dirty="0"/>
              <a:t>R1 = R4 = 0 </a:t>
            </a:r>
            <a:r>
              <a:rPr lang="el-GR" b="1" dirty="0"/>
              <a:t>Ω</a:t>
            </a:r>
            <a:r>
              <a:rPr lang="en-US" b="1" dirty="0"/>
              <a:t>, C4 = open</a:t>
            </a:r>
            <a:endParaRPr lang="en-US" dirty="0"/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E08F-3821-4FBA-ABF4-512589103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3A1A7D-24CF-4B35-9AD5-242A9AAB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56" y="2968536"/>
            <a:ext cx="3856500" cy="118056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AE90EB-2EAD-4ABF-A451-099BF10C8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148390"/>
            <a:ext cx="4157662" cy="30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C19-22A1-4046-8C62-D9AED61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B3589-59F1-4869-90FF-792A50B0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20791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FFT bin size calculated based on displayed “Sample Rate”</a:t>
            </a:r>
          </a:p>
          <a:p>
            <a:pPr lvl="1"/>
            <a:r>
              <a:rPr lang="en-US" dirty="0"/>
              <a:t>2.4 MHz / 131,072 bins = 18.3 Hz / bin</a:t>
            </a:r>
          </a:p>
          <a:p>
            <a:pPr lvl="1"/>
            <a:r>
              <a:rPr lang="en-US" dirty="0"/>
              <a:t>Adjust FFT bins parameters for more accurate AC analysis </a:t>
            </a: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-0.5 </a:t>
            </a:r>
            <a:r>
              <a:rPr lang="en-US" b="1" dirty="0" err="1">
                <a:solidFill>
                  <a:srgbClr val="000000"/>
                </a:solidFill>
              </a:rPr>
              <a:t>dBFS</a:t>
            </a:r>
            <a:r>
              <a:rPr lang="en-US" b="1" dirty="0">
                <a:solidFill>
                  <a:srgbClr val="000000"/>
                </a:solidFill>
              </a:rPr>
              <a:t> input</a:t>
            </a:r>
          </a:p>
          <a:p>
            <a:pPr lvl="1"/>
            <a:r>
              <a:rPr lang="en-US" b="1" dirty="0"/>
              <a:t>IN+ = 2.36 </a:t>
            </a:r>
            <a:r>
              <a:rPr lang="en-US" b="1" dirty="0" err="1"/>
              <a:t>Vpp</a:t>
            </a:r>
            <a:r>
              <a:rPr lang="en-US" b="1" dirty="0"/>
              <a:t>, 1.25 V offset</a:t>
            </a:r>
          </a:p>
          <a:p>
            <a:pPr lvl="1"/>
            <a:r>
              <a:rPr lang="en-US" b="1" dirty="0"/>
              <a:t>IN- = AGND</a:t>
            </a:r>
          </a:p>
          <a:p>
            <a:pPr lvl="1"/>
            <a:r>
              <a:rPr lang="en-US" b="1" dirty="0"/>
              <a:t>R1 = R4 = 0 </a:t>
            </a:r>
            <a:r>
              <a:rPr lang="el-GR" b="1" dirty="0"/>
              <a:t>Ω</a:t>
            </a:r>
            <a:r>
              <a:rPr lang="en-US" b="1" dirty="0"/>
              <a:t>, C4 = open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E08F-3821-4FBA-ABF4-512589103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3A1A7D-24CF-4B35-9AD5-242A9AAB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56" y="2968536"/>
            <a:ext cx="3856500" cy="1180561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F97D2DDE-5710-4E3D-BA7F-D2B93D77C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148390"/>
            <a:ext cx="4157662" cy="30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6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C19-22A1-4046-8C62-D9AED61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B3589-59F1-4869-90FF-792A50B0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20791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FFT bin size calculated based on displayed “Sample Rate”</a:t>
            </a:r>
          </a:p>
          <a:p>
            <a:pPr lvl="1"/>
            <a:r>
              <a:rPr lang="en-US" dirty="0"/>
              <a:t>2.4 MHz / 131,072 bins = 18.3 Hz / bin</a:t>
            </a:r>
          </a:p>
          <a:p>
            <a:pPr lvl="1"/>
            <a:r>
              <a:rPr lang="en-US" dirty="0"/>
              <a:t>Adjust FFT bins parameters for more accurate AC analysis </a:t>
            </a: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-0.5 </a:t>
            </a:r>
            <a:r>
              <a:rPr lang="en-US" b="1" dirty="0" err="1">
                <a:solidFill>
                  <a:srgbClr val="000000"/>
                </a:solidFill>
              </a:rPr>
              <a:t>dBFS</a:t>
            </a:r>
            <a:r>
              <a:rPr lang="en-US" b="1" dirty="0">
                <a:solidFill>
                  <a:srgbClr val="000000"/>
                </a:solidFill>
              </a:rPr>
              <a:t> input</a:t>
            </a:r>
          </a:p>
          <a:p>
            <a:pPr lvl="1"/>
            <a:r>
              <a:rPr lang="en-US" b="1" dirty="0"/>
              <a:t>IN+ = 2.36 </a:t>
            </a:r>
            <a:r>
              <a:rPr lang="en-US" b="1" dirty="0" err="1"/>
              <a:t>Vpp</a:t>
            </a:r>
            <a:r>
              <a:rPr lang="en-US" b="1" dirty="0"/>
              <a:t>, 1.25 V offset</a:t>
            </a:r>
          </a:p>
          <a:p>
            <a:pPr lvl="1"/>
            <a:r>
              <a:rPr lang="en-US" b="1" dirty="0"/>
              <a:t>IN- = AGND</a:t>
            </a:r>
          </a:p>
          <a:p>
            <a:pPr lvl="1"/>
            <a:r>
              <a:rPr lang="en-US" b="1" dirty="0"/>
              <a:t>R1 = R4 = 100 </a:t>
            </a:r>
            <a:r>
              <a:rPr lang="el-GR" b="1" dirty="0"/>
              <a:t>Ω</a:t>
            </a:r>
            <a:r>
              <a:rPr lang="en-US" b="1" dirty="0"/>
              <a:t>, C4 = 820 pF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E08F-3821-4FBA-ABF4-512589103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3A1A7D-24CF-4B35-9AD5-242A9AAB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56" y="2968536"/>
            <a:ext cx="3856500" cy="1180561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8BBBE18-B819-430B-A200-A1C843692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148390"/>
            <a:ext cx="4157662" cy="30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C19-22A1-4046-8C62-D9AED61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B3589-59F1-4869-90FF-792A50B0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20791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FFT bin size calculated based on displayed “Sample Rate”</a:t>
            </a:r>
          </a:p>
          <a:p>
            <a:pPr lvl="1"/>
            <a:r>
              <a:rPr lang="en-US" dirty="0"/>
              <a:t>2.4 MHz / 131,072 bins = 18.3 Hz / bin</a:t>
            </a:r>
          </a:p>
          <a:p>
            <a:pPr lvl="1"/>
            <a:r>
              <a:rPr lang="en-US" dirty="0"/>
              <a:t>Adjust FFT bins parameters for more accurate AC analysis </a:t>
            </a: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-0.5 </a:t>
            </a:r>
            <a:r>
              <a:rPr lang="en-US" b="1" dirty="0" err="1">
                <a:solidFill>
                  <a:srgbClr val="000000"/>
                </a:solidFill>
              </a:rPr>
              <a:t>dBFS</a:t>
            </a:r>
            <a:r>
              <a:rPr lang="en-US" b="1" dirty="0">
                <a:solidFill>
                  <a:srgbClr val="000000"/>
                </a:solidFill>
              </a:rPr>
              <a:t> input – pre-amp board</a:t>
            </a:r>
          </a:p>
          <a:p>
            <a:pPr lvl="1"/>
            <a:r>
              <a:rPr lang="en-US" b="1" dirty="0"/>
              <a:t>IN+ = 2.36 </a:t>
            </a:r>
            <a:r>
              <a:rPr lang="en-US" b="1" dirty="0" err="1"/>
              <a:t>Vpp</a:t>
            </a:r>
            <a:r>
              <a:rPr lang="en-US" b="1" dirty="0"/>
              <a:t>, 1.25 V offset</a:t>
            </a:r>
          </a:p>
          <a:p>
            <a:pPr lvl="1"/>
            <a:r>
              <a:rPr lang="en-US" b="1" dirty="0"/>
              <a:t>IN- = AGND</a:t>
            </a:r>
          </a:p>
          <a:p>
            <a:pPr lvl="1"/>
            <a:r>
              <a:rPr lang="en-US" b="1" dirty="0"/>
              <a:t>R1 = R4 = 100 </a:t>
            </a:r>
            <a:r>
              <a:rPr lang="el-GR" b="1" dirty="0"/>
              <a:t>Ω</a:t>
            </a:r>
            <a:r>
              <a:rPr lang="en-US" b="1" dirty="0"/>
              <a:t>, C4 = 820 pF</a:t>
            </a:r>
          </a:p>
          <a:p>
            <a:pPr lvl="1"/>
            <a:r>
              <a:rPr lang="en-US" b="1" dirty="0"/>
              <a:t>C2 = C3 = 100 pF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E08F-3821-4FBA-ABF4-512589103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3A1A7D-24CF-4B35-9AD5-242A9AAB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56" y="2968536"/>
            <a:ext cx="3856500" cy="1180561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2706F37-50E6-4408-92DD-B53F9CD7CA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147520"/>
            <a:ext cx="4157662" cy="30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9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C19-22A1-4046-8C62-D9AED619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B3589-59F1-4869-90FF-792A50B07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20791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FFT bin size calculated based on displayed “Sample Rate”</a:t>
            </a:r>
          </a:p>
          <a:p>
            <a:pPr lvl="1"/>
            <a:r>
              <a:rPr lang="en-US" dirty="0"/>
              <a:t>2.4 MHz / 131,072 bins = 18.3 Hz / bin</a:t>
            </a:r>
          </a:p>
          <a:p>
            <a:pPr lvl="1"/>
            <a:r>
              <a:rPr lang="en-US" dirty="0"/>
              <a:t>Adjust FFT bins parameters for more accurate AC analysis </a:t>
            </a: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-0.5 </a:t>
            </a:r>
            <a:r>
              <a:rPr lang="en-US" b="1" dirty="0" err="1">
                <a:solidFill>
                  <a:srgbClr val="000000"/>
                </a:solidFill>
              </a:rPr>
              <a:t>dBFS</a:t>
            </a:r>
            <a:r>
              <a:rPr lang="en-US" b="1" dirty="0">
                <a:solidFill>
                  <a:srgbClr val="000000"/>
                </a:solidFill>
              </a:rPr>
              <a:t> input – pre-amp board</a:t>
            </a:r>
          </a:p>
          <a:p>
            <a:pPr lvl="1"/>
            <a:r>
              <a:rPr lang="en-US" b="1" dirty="0"/>
              <a:t>IN+ = 2.36 </a:t>
            </a:r>
            <a:r>
              <a:rPr lang="en-US" b="1" dirty="0" err="1"/>
              <a:t>Vpp</a:t>
            </a:r>
            <a:r>
              <a:rPr lang="en-US" b="1" dirty="0"/>
              <a:t>, 1.25 V offset</a:t>
            </a:r>
          </a:p>
          <a:p>
            <a:pPr lvl="1"/>
            <a:r>
              <a:rPr lang="en-US" b="1" dirty="0"/>
              <a:t>IN- = AGND</a:t>
            </a:r>
          </a:p>
          <a:p>
            <a:pPr lvl="1"/>
            <a:r>
              <a:rPr lang="en-US" b="1" dirty="0"/>
              <a:t>R1 = R4 = 100 </a:t>
            </a:r>
            <a:r>
              <a:rPr lang="el-GR" b="1" dirty="0"/>
              <a:t>Ω</a:t>
            </a:r>
            <a:r>
              <a:rPr lang="en-US" b="1" dirty="0"/>
              <a:t>, C4 = 10 </a:t>
            </a:r>
            <a:r>
              <a:rPr lang="en-US" b="1" dirty="0" err="1"/>
              <a:t>nF</a:t>
            </a:r>
            <a:endParaRPr lang="en-US" b="1" dirty="0"/>
          </a:p>
          <a:p>
            <a:pPr lvl="1"/>
            <a:r>
              <a:rPr lang="en-US" b="1" dirty="0"/>
              <a:t>C2 = C3 = 100 pF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1E08F-3821-4FBA-ABF4-512589103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3A1A7D-24CF-4B35-9AD5-242A9AAB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56" y="2968536"/>
            <a:ext cx="3856500" cy="118056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9FEFD2-9C5D-4360-AF90-99F796AA0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146853"/>
            <a:ext cx="4157662" cy="30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037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 Selective Disclosure" id="{5A9B791F-F3F9-488C-BC7B-69F8875745EF}" vid="{91326F88-9CD5-42F1-A216-A8B4981D22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254</TotalTime>
  <Words>355</Words>
  <Application>Microsoft Office PowerPoint</Application>
  <PresentationFormat>On-screen Show (16:9)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FinalPowerpoint</vt:lpstr>
      <vt:lpstr>ADS8320EVM-PDK</vt:lpstr>
      <vt:lpstr>EVM hardware setup</vt:lpstr>
      <vt:lpstr>Verified sampling rate</vt:lpstr>
      <vt:lpstr>FFT results</vt:lpstr>
      <vt:lpstr>FFT results</vt:lpstr>
      <vt:lpstr>FFT results</vt:lpstr>
      <vt:lpstr>FFT results</vt:lpstr>
      <vt:lpstr>FFT results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ADS8320EVM-PDK</dc:title>
  <dc:creator>Andrews, Ryan</dc:creator>
  <cp:keywords>Selective Disclosure</cp:keywords>
  <cp:lastModifiedBy>Andrews, Ryan</cp:lastModifiedBy>
  <cp:revision>10</cp:revision>
  <dcterms:created xsi:type="dcterms:W3CDTF">2021-10-28T15:19:42Z</dcterms:created>
  <dcterms:modified xsi:type="dcterms:W3CDTF">2021-11-05T21:56:05Z</dcterms:modified>
</cp:coreProperties>
</file>