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321" r:id="rId3"/>
    <p:sldId id="327" r:id="rId4"/>
    <p:sldId id="328" r:id="rId5"/>
    <p:sldId id="332" r:id="rId6"/>
    <p:sldId id="329" r:id="rId7"/>
    <p:sldId id="330" r:id="rId8"/>
    <p:sldId id="331" r:id="rId9"/>
    <p:sldId id="322" r:id="rId1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0BE5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082" autoAdjust="0"/>
    <p:restoredTop sz="94660"/>
  </p:normalViewPr>
  <p:slideViewPr>
    <p:cSldViewPr>
      <p:cViewPr varScale="1">
        <p:scale>
          <a:sx n="117" d="100"/>
          <a:sy n="117" d="100"/>
        </p:scale>
        <p:origin x="-158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42900" y="1943100"/>
            <a:ext cx="8458200" cy="1470025"/>
          </a:xfrm>
        </p:spPr>
        <p:txBody>
          <a:bodyPr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42900" y="3698875"/>
            <a:ext cx="8458200" cy="1485900"/>
          </a:xfrm>
          <a:ln/>
        </p:spPr>
        <p:txBody>
          <a:bodyPr/>
          <a:lstStyle>
            <a:lvl1pPr marL="0" indent="0">
              <a:buFontTx/>
              <a:buNone/>
              <a:defRPr b="1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2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642100" y="6038850"/>
            <a:ext cx="2133600" cy="2063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DA4523-5B23-4060-B45E-E361C2ABA14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084536-66AC-4E8E-98B4-8636AD763FB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09F230-125F-4D57-81B6-C9A08BB6FD6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74E865-A4E9-4576-8586-234A885E73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3123F4-30B3-47AB-A318-4AEC360B33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59563" y="142875"/>
            <a:ext cx="2141537" cy="5735638"/>
          </a:xfrm>
        </p:spPr>
        <p:txBody>
          <a:bodyPr vert="eaVert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31775" y="142875"/>
            <a:ext cx="6275388" cy="57356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D6C507-46BC-4D42-A068-BEB73EBBD0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3478" y="0"/>
            <a:ext cx="8457045" cy="11892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33376" y="1186424"/>
            <a:ext cx="4163579" cy="46924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35500" y="1186424"/>
            <a:ext cx="4165023" cy="46924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xfrm>
            <a:off x="355600" y="6038850"/>
            <a:ext cx="2133600" cy="206375"/>
          </a:xfrm>
          <a:prstGeom prst="rect">
            <a:avLst/>
          </a:prstGeom>
        </p:spPr>
        <p:txBody>
          <a:bodyPr/>
          <a:lstStyle>
            <a:lvl1pPr algn="l"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xfrm>
            <a:off x="3114675" y="6038850"/>
            <a:ext cx="2895600" cy="206375"/>
          </a:xfrm>
          <a:prstGeom prst="rect">
            <a:avLst/>
          </a:prstGeom>
        </p:spPr>
        <p:txBody>
          <a:bodyPr/>
          <a:lstStyle>
            <a:lvl1pPr algn="l"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1AB3C6-16A4-462B-85A3-83DDC45C206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231775" y="142875"/>
            <a:ext cx="8569325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DD22B6-FB32-43BC-88D4-7A804901B3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selected_powerpoint_bg_2.jp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 userDrawn="1"/>
        </p:nvSpPr>
        <p:spPr>
          <a:xfrm>
            <a:off x="0" y="6324600"/>
            <a:ext cx="8804275" cy="457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grpSp>
        <p:nvGrpSpPr>
          <p:cNvPr id="6" name="Group 18"/>
          <p:cNvGrpSpPr>
            <a:grpSpLocks/>
          </p:cNvGrpSpPr>
          <p:nvPr userDrawn="1"/>
        </p:nvGrpSpPr>
        <p:grpSpPr bwMode="auto">
          <a:xfrm>
            <a:off x="-7938" y="6323013"/>
            <a:ext cx="8815388" cy="466725"/>
            <a:chOff x="-7620" y="6323077"/>
            <a:chExt cx="8814816" cy="466344"/>
          </a:xfrm>
        </p:grpSpPr>
        <p:cxnSp>
          <p:nvCxnSpPr>
            <p:cNvPr id="7" name="Straight Connector 6"/>
            <p:cNvCxnSpPr/>
            <p:nvPr userDrawn="1"/>
          </p:nvCxnSpPr>
          <p:spPr>
            <a:xfrm>
              <a:off x="-7620" y="6789421"/>
              <a:ext cx="8814816" cy="0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 userDrawn="1"/>
          </p:nvCxnSpPr>
          <p:spPr>
            <a:xfrm>
              <a:off x="-7620" y="6324663"/>
              <a:ext cx="8814816" cy="0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 userDrawn="1"/>
          </p:nvCxnSpPr>
          <p:spPr>
            <a:xfrm rot="16200000">
              <a:off x="8570849" y="6556249"/>
              <a:ext cx="466344" cy="0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pic>
        <p:nvPicPr>
          <p:cNvPr id="10" name="Picture 27" descr="ti_logo_powerpoint_1_line.pn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75438" y="6440488"/>
            <a:ext cx="1874837" cy="231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Text Box 31"/>
          <p:cNvSpPr txBox="1">
            <a:spLocks noChangeArrowheads="1"/>
          </p:cNvSpPr>
          <p:nvPr userDrawn="1"/>
        </p:nvSpPr>
        <p:spPr bwMode="auto">
          <a:xfrm>
            <a:off x="314325" y="6038850"/>
            <a:ext cx="2533650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altLang="en-US" sz="800" smtClean="0"/>
              <a:t>TI Confidential – NDA Restrictions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42900" y="1943100"/>
            <a:ext cx="8458200" cy="1470025"/>
          </a:xfrm>
        </p:spPr>
        <p:txBody>
          <a:bodyPr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42900" y="3698875"/>
            <a:ext cx="8458200" cy="1485900"/>
          </a:xfrm>
          <a:ln/>
        </p:spPr>
        <p:txBody>
          <a:bodyPr/>
          <a:lstStyle>
            <a:lvl1pPr marL="0" indent="0">
              <a:buFontTx/>
              <a:buNone/>
              <a:defRPr b="1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2" name="Rectangle 2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642100" y="6038850"/>
            <a:ext cx="2133600" cy="2063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391256-C0FB-4511-8160-A9890177CB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selected_powerpoint_bg_1.jp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 userDrawn="1"/>
        </p:nvSpPr>
        <p:spPr>
          <a:xfrm>
            <a:off x="0" y="6324600"/>
            <a:ext cx="8804275" cy="457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grpSp>
        <p:nvGrpSpPr>
          <p:cNvPr id="6" name="Group 13"/>
          <p:cNvGrpSpPr>
            <a:grpSpLocks/>
          </p:cNvGrpSpPr>
          <p:nvPr userDrawn="1"/>
        </p:nvGrpSpPr>
        <p:grpSpPr bwMode="auto">
          <a:xfrm>
            <a:off x="-7938" y="6323013"/>
            <a:ext cx="8815388" cy="466725"/>
            <a:chOff x="-7620" y="6323077"/>
            <a:chExt cx="8814816" cy="466344"/>
          </a:xfrm>
        </p:grpSpPr>
        <p:cxnSp>
          <p:nvCxnSpPr>
            <p:cNvPr id="7" name="Straight Connector 6"/>
            <p:cNvCxnSpPr/>
            <p:nvPr userDrawn="1"/>
          </p:nvCxnSpPr>
          <p:spPr>
            <a:xfrm>
              <a:off x="-7620" y="6789421"/>
              <a:ext cx="8814816" cy="0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 userDrawn="1"/>
          </p:nvCxnSpPr>
          <p:spPr>
            <a:xfrm>
              <a:off x="-7620" y="6324663"/>
              <a:ext cx="8814816" cy="0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 userDrawn="1"/>
          </p:nvCxnSpPr>
          <p:spPr>
            <a:xfrm rot="16200000">
              <a:off x="8570849" y="6556249"/>
              <a:ext cx="466344" cy="0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pic>
        <p:nvPicPr>
          <p:cNvPr id="10" name="Picture 27" descr="ti_logo_powerpoint_1_line.pn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75438" y="6440488"/>
            <a:ext cx="1874837" cy="231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Text Box 31"/>
          <p:cNvSpPr txBox="1">
            <a:spLocks noChangeArrowheads="1"/>
          </p:cNvSpPr>
          <p:nvPr userDrawn="1"/>
        </p:nvSpPr>
        <p:spPr bwMode="auto">
          <a:xfrm>
            <a:off x="314325" y="6038850"/>
            <a:ext cx="2533650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altLang="en-US" sz="800" smtClean="0"/>
              <a:t>TI Confidential – NDA Restrictions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42900" y="1943100"/>
            <a:ext cx="8458200" cy="1470025"/>
          </a:xfrm>
        </p:spPr>
        <p:txBody>
          <a:bodyPr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42900" y="3698875"/>
            <a:ext cx="8458200" cy="1485900"/>
          </a:xfrm>
          <a:ln/>
        </p:spPr>
        <p:txBody>
          <a:bodyPr/>
          <a:lstStyle>
            <a:lvl1pPr marL="0" indent="0">
              <a:buFontTx/>
              <a:buNone/>
              <a:defRPr b="1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2" name="Rectangle 2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642100" y="6038850"/>
            <a:ext cx="2133600" cy="2063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81A868-D911-4CC7-B915-DD03BF1946B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selected_powerpoint_bg_1_grey.jp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 userDrawn="1"/>
        </p:nvSpPr>
        <p:spPr>
          <a:xfrm>
            <a:off x="0" y="6324600"/>
            <a:ext cx="8782050" cy="457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grpSp>
        <p:nvGrpSpPr>
          <p:cNvPr id="6" name="Group 13"/>
          <p:cNvGrpSpPr>
            <a:grpSpLocks/>
          </p:cNvGrpSpPr>
          <p:nvPr userDrawn="1"/>
        </p:nvGrpSpPr>
        <p:grpSpPr bwMode="auto">
          <a:xfrm>
            <a:off x="-7938" y="6323013"/>
            <a:ext cx="8815388" cy="466725"/>
            <a:chOff x="-7620" y="6323077"/>
            <a:chExt cx="8814816" cy="466344"/>
          </a:xfrm>
        </p:grpSpPr>
        <p:cxnSp>
          <p:nvCxnSpPr>
            <p:cNvPr id="7" name="Straight Connector 6"/>
            <p:cNvCxnSpPr/>
            <p:nvPr userDrawn="1"/>
          </p:nvCxnSpPr>
          <p:spPr>
            <a:xfrm>
              <a:off x="-7620" y="6789421"/>
              <a:ext cx="8814816" cy="0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 userDrawn="1"/>
          </p:nvCxnSpPr>
          <p:spPr>
            <a:xfrm>
              <a:off x="-7620" y="6324663"/>
              <a:ext cx="8814816" cy="0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 userDrawn="1"/>
          </p:nvCxnSpPr>
          <p:spPr>
            <a:xfrm rot="16200000">
              <a:off x="8570849" y="6556249"/>
              <a:ext cx="466344" cy="0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pic>
        <p:nvPicPr>
          <p:cNvPr id="10" name="Picture 27" descr="ti_logo_powerpoint_1_line.pn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75438" y="6440488"/>
            <a:ext cx="1874837" cy="231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Text Box 31"/>
          <p:cNvSpPr txBox="1">
            <a:spLocks noChangeArrowheads="1"/>
          </p:cNvSpPr>
          <p:nvPr userDrawn="1"/>
        </p:nvSpPr>
        <p:spPr bwMode="auto">
          <a:xfrm>
            <a:off x="314325" y="6038850"/>
            <a:ext cx="2533650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altLang="en-US" sz="800" smtClean="0"/>
              <a:t>TI Confidential – NDA Restrictions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42900" y="1943100"/>
            <a:ext cx="8458200" cy="1470025"/>
          </a:xfrm>
        </p:spPr>
        <p:txBody>
          <a:bodyPr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42900" y="3698875"/>
            <a:ext cx="8458200" cy="1485900"/>
          </a:xfrm>
          <a:ln/>
        </p:spPr>
        <p:txBody>
          <a:bodyPr/>
          <a:lstStyle>
            <a:lvl1pPr marL="0" indent="0">
              <a:buFontTx/>
              <a:buNone/>
              <a:defRPr b="1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2" name="Rectangle 2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642100" y="6038850"/>
            <a:ext cx="2133600" cy="2063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A04F2A-2C49-47C6-BCA4-AECEBF50D1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3375" y="1048468"/>
            <a:ext cx="8467725" cy="4945932"/>
          </a:xfrm>
        </p:spPr>
        <p:txBody>
          <a:bodyPr/>
          <a:lstStyle>
            <a:lvl1pPr>
              <a:spcBef>
                <a:spcPts val="800"/>
              </a:spcBef>
              <a:defRPr/>
            </a:lvl1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1EFCE8-0EF1-488F-AC23-83AF7B8CBD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638925" y="6049963"/>
            <a:ext cx="2133600" cy="2063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746962-5A40-4390-87CC-5F137D7B8CA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33375" y="1185863"/>
            <a:ext cx="4157663" cy="46926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3438" y="1185863"/>
            <a:ext cx="4157662" cy="46926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E4BE1C-C9B6-421D-BF03-12F2D467445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916526-7FDE-4A45-81BE-B52233DA55E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BD3665-987F-4507-8001-1A0D142FE2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 userDrawn="1"/>
        </p:nvSpPr>
        <p:spPr>
          <a:xfrm>
            <a:off x="0" y="6324600"/>
            <a:ext cx="8804275" cy="457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9" name="Rectangle 18"/>
          <p:cNvSpPr/>
          <p:nvPr userDrawn="1"/>
        </p:nvSpPr>
        <p:spPr>
          <a:xfrm>
            <a:off x="41275" y="6324600"/>
            <a:ext cx="8740775" cy="457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pic>
        <p:nvPicPr>
          <p:cNvPr id="1028" name="Picture 8" descr="ti_logo_powerpoint_1_line.png"/>
          <p:cNvPicPr>
            <a:picLocks noChangeAspect="1"/>
          </p:cNvPicPr>
          <p:nvPr userDrawn="1"/>
        </p:nvPicPr>
        <p:blipFill>
          <a:blip r:embed="rId18" cstate="print"/>
          <a:srcRect/>
          <a:stretch>
            <a:fillRect/>
          </a:stretch>
        </p:blipFill>
        <p:spPr bwMode="auto">
          <a:xfrm>
            <a:off x="6675438" y="6440488"/>
            <a:ext cx="1874837" cy="231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31775" y="142875"/>
            <a:ext cx="8458200" cy="814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30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33375" y="1058863"/>
            <a:ext cx="8467725" cy="49355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642100" y="6049963"/>
            <a:ext cx="2133600" cy="206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fontAlgn="auto">
              <a:spcBef>
                <a:spcPts val="0"/>
              </a:spcBef>
              <a:spcAft>
                <a:spcPts val="0"/>
              </a:spcAft>
              <a:defRPr sz="800">
                <a:latin typeface="+mn-lt"/>
              </a:defRPr>
            </a:lvl1pPr>
          </a:lstStyle>
          <a:p>
            <a:pPr>
              <a:defRPr/>
            </a:pPr>
            <a:fld id="{426E0D5A-7FE2-4A84-8262-6122419E3DB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grpSp>
        <p:nvGrpSpPr>
          <p:cNvPr id="1032" name="Group 16"/>
          <p:cNvGrpSpPr>
            <a:grpSpLocks/>
          </p:cNvGrpSpPr>
          <p:nvPr userDrawn="1"/>
        </p:nvGrpSpPr>
        <p:grpSpPr bwMode="auto">
          <a:xfrm>
            <a:off x="-7938" y="6323013"/>
            <a:ext cx="8815388" cy="466725"/>
            <a:chOff x="-7620" y="6323077"/>
            <a:chExt cx="8814816" cy="466344"/>
          </a:xfrm>
        </p:grpSpPr>
        <p:cxnSp>
          <p:nvCxnSpPr>
            <p:cNvPr id="13" name="Straight Connector 12"/>
            <p:cNvCxnSpPr/>
            <p:nvPr userDrawn="1"/>
          </p:nvCxnSpPr>
          <p:spPr>
            <a:xfrm>
              <a:off x="-7620" y="6789421"/>
              <a:ext cx="8814816" cy="0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 userDrawn="1"/>
          </p:nvCxnSpPr>
          <p:spPr>
            <a:xfrm>
              <a:off x="-7620" y="6324663"/>
              <a:ext cx="8814816" cy="0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 userDrawn="1"/>
          </p:nvCxnSpPr>
          <p:spPr>
            <a:xfrm rot="16200000">
              <a:off x="8570849" y="6556249"/>
              <a:ext cx="466344" cy="0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sp>
        <p:nvSpPr>
          <p:cNvPr id="1033" name="Text Box 31"/>
          <p:cNvSpPr txBox="1">
            <a:spLocks noChangeArrowheads="1"/>
          </p:cNvSpPr>
          <p:nvPr userDrawn="1"/>
        </p:nvSpPr>
        <p:spPr bwMode="auto">
          <a:xfrm>
            <a:off x="314325" y="6038850"/>
            <a:ext cx="2533650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altLang="en-US" sz="800" smtClean="0"/>
              <a:t>TI Confidential – NDA Restrictions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53" r:id="rId1"/>
    <p:sldLayoutId id="2147483854" r:id="rId2"/>
    <p:sldLayoutId id="2147483855" r:id="rId3"/>
    <p:sldLayoutId id="2147483856" r:id="rId4"/>
    <p:sldLayoutId id="2147483843" r:id="rId5"/>
    <p:sldLayoutId id="2147483857" r:id="rId6"/>
    <p:sldLayoutId id="2147483844" r:id="rId7"/>
    <p:sldLayoutId id="2147483845" r:id="rId8"/>
    <p:sldLayoutId id="2147483846" r:id="rId9"/>
    <p:sldLayoutId id="2147483847" r:id="rId10"/>
    <p:sldLayoutId id="2147483848" r:id="rId11"/>
    <p:sldLayoutId id="2147483849" r:id="rId12"/>
    <p:sldLayoutId id="2147483850" r:id="rId13"/>
    <p:sldLayoutId id="2147483851" r:id="rId14"/>
    <p:sldLayoutId id="2147483858" r:id="rId15"/>
    <p:sldLayoutId id="2147483852" r:id="rId16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2pPr>
      <a:lvl3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3pPr>
      <a:lvl4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4pPr>
      <a:lvl5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5pPr>
      <a:lvl6pPr marL="4572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0000"/>
          </a:solidFill>
          <a:latin typeface="Arial" charset="0"/>
        </a:defRPr>
      </a:lvl6pPr>
      <a:lvl7pPr marL="9144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0000"/>
          </a:solidFill>
          <a:latin typeface="Arial" charset="0"/>
        </a:defRPr>
      </a:lvl7pPr>
      <a:lvl8pPr marL="13716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0000"/>
          </a:solidFill>
          <a:latin typeface="Arial" charset="0"/>
        </a:defRPr>
      </a:lvl8pPr>
      <a:lvl9pPr marL="18288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0000"/>
          </a:solidFill>
          <a:latin typeface="Arial" charset="0"/>
        </a:defRPr>
      </a:lvl9pPr>
    </p:titleStyle>
    <p:bodyStyle>
      <a:lvl1pPr marL="227013" indent="-227013" algn="l" rtl="0" eaLnBrk="0" fontAlgn="base" hangingPunct="0">
        <a:spcBef>
          <a:spcPts val="8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574675" indent="-233363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2pPr>
      <a:lvl3pPr marL="854075" indent="-165100" algn="l" rtl="0" eaLnBrk="0" fontAlgn="base" hangingPunct="0">
        <a:spcBef>
          <a:spcPct val="15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201738" indent="-233363" algn="l" rtl="0" eaLnBrk="0" fontAlgn="base" hangingPunct="0">
        <a:spcBef>
          <a:spcPct val="5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1489075" indent="-173038" algn="l" rtl="0" eaLnBrk="0" fontAlgn="base" hangingPunct="0">
        <a:spcBef>
          <a:spcPct val="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1946275" indent="-173038" algn="l" rtl="0" fontAlgn="base">
        <a:spcBef>
          <a:spcPct val="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6pPr>
      <a:lvl7pPr marL="2403475" indent="-173038" algn="l" rtl="0" fontAlgn="base">
        <a:spcBef>
          <a:spcPct val="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7pPr>
      <a:lvl8pPr marL="2860675" indent="-173038" algn="l" rtl="0" fontAlgn="base">
        <a:spcBef>
          <a:spcPct val="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8pPr>
      <a:lvl9pPr marL="3317875" indent="-173038" algn="l" rtl="0" fontAlgn="base">
        <a:spcBef>
          <a:spcPct val="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3"/>
          <p:cNvSpPr>
            <a:spLocks noGrp="1"/>
          </p:cNvSpPr>
          <p:nvPr>
            <p:ph type="ctrTitle"/>
          </p:nvPr>
        </p:nvSpPr>
        <p:spPr>
          <a:xfrm>
            <a:off x="304800" y="2133600"/>
            <a:ext cx="8153400" cy="2917825"/>
          </a:xfrm>
        </p:spPr>
        <p:txBody>
          <a:bodyPr/>
          <a:lstStyle/>
          <a:p>
            <a:r>
              <a:rPr lang="en-US" altLang="en-US" sz="3600" dirty="0" smtClean="0"/>
              <a:t>        ADS54J60 Test</a:t>
            </a:r>
            <a:br>
              <a:rPr lang="en-US" altLang="en-US" sz="3600" dirty="0" smtClean="0"/>
            </a:br>
            <a:r>
              <a:rPr lang="en-US" altLang="en-US" sz="3600" dirty="0" smtClean="0"/>
              <a:t/>
            </a:r>
            <a:br>
              <a:rPr lang="en-US" altLang="en-US" sz="3600" dirty="0" smtClean="0"/>
            </a:br>
            <a:r>
              <a:rPr lang="en-US" altLang="en-US" sz="3600" dirty="0" smtClean="0"/>
              <a:t/>
            </a:r>
            <a:br>
              <a:rPr lang="en-US" altLang="en-US" sz="3600" dirty="0" smtClean="0"/>
            </a:br>
            <a:r>
              <a:rPr lang="en-US" altLang="en-US" sz="3600" dirty="0" smtClean="0"/>
              <a:t/>
            </a:r>
            <a:br>
              <a:rPr lang="en-US" altLang="en-US" sz="3600" dirty="0" smtClean="0"/>
            </a:br>
            <a:r>
              <a:rPr lang="en-US" altLang="en-US" sz="3600" dirty="0" smtClean="0"/>
              <a:t>    </a:t>
            </a:r>
            <a:br>
              <a:rPr lang="en-US" altLang="en-US" sz="3600" dirty="0" smtClean="0"/>
            </a:br>
            <a:endParaRPr lang="en-US" altLang="en-US" sz="3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44475" y="914400"/>
            <a:ext cx="7146925" cy="375487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1400" dirty="0" smtClean="0"/>
              <a:t> </a:t>
            </a:r>
            <a:endParaRPr lang="en-US" sz="1400" dirty="0"/>
          </a:p>
          <a:p>
            <a:pPr>
              <a:defRPr/>
            </a:pPr>
            <a:endParaRPr lang="en-US" sz="1400" dirty="0"/>
          </a:p>
          <a:p>
            <a:pPr>
              <a:defRPr/>
            </a:pPr>
            <a:r>
              <a:rPr lang="en-US" sz="1400" b="1" dirty="0"/>
              <a:t>Test conditions:</a:t>
            </a:r>
          </a:p>
          <a:p>
            <a:pPr>
              <a:defRPr/>
            </a:pPr>
            <a:endParaRPr lang="en-US" sz="1400" b="1" dirty="0"/>
          </a:p>
          <a:p>
            <a:pPr>
              <a:defRPr/>
            </a:pPr>
            <a:r>
              <a:rPr lang="en-US" sz="1400" dirty="0"/>
              <a:t>Fs </a:t>
            </a:r>
            <a:r>
              <a:rPr lang="en-US" sz="1400" dirty="0" smtClean="0"/>
              <a:t>= </a:t>
            </a:r>
            <a:r>
              <a:rPr lang="en-US" sz="1400" dirty="0" smtClean="0"/>
              <a:t>1G</a:t>
            </a:r>
            <a:r>
              <a:rPr lang="en-US" sz="1400" dirty="0" smtClean="0"/>
              <a:t>Hz </a:t>
            </a:r>
            <a:r>
              <a:rPr lang="en-US" sz="1400" dirty="0" err="1" smtClean="0"/>
              <a:t>ext</a:t>
            </a:r>
            <a:r>
              <a:rPr lang="en-US" sz="1400" dirty="0" smtClean="0"/>
              <a:t> </a:t>
            </a:r>
            <a:r>
              <a:rPr lang="en-US" sz="1400" dirty="0" err="1" smtClean="0"/>
              <a:t>Clk</a:t>
            </a:r>
            <a:endParaRPr lang="en-US" sz="1400" dirty="0"/>
          </a:p>
          <a:p>
            <a:pPr>
              <a:defRPr/>
            </a:pPr>
            <a:endParaRPr lang="en-US" sz="1400" dirty="0"/>
          </a:p>
          <a:p>
            <a:pPr>
              <a:defRPr/>
            </a:pPr>
            <a:r>
              <a:rPr lang="en-US" sz="1400" dirty="0"/>
              <a:t>Fin </a:t>
            </a:r>
            <a:r>
              <a:rPr lang="en-US" sz="1400" dirty="0" smtClean="0"/>
              <a:t>= </a:t>
            </a:r>
            <a:r>
              <a:rPr lang="en-US" sz="1400" dirty="0" smtClean="0"/>
              <a:t>210</a:t>
            </a:r>
            <a:r>
              <a:rPr lang="en-US" sz="1400" dirty="0" smtClean="0"/>
              <a:t>MHz</a:t>
            </a:r>
          </a:p>
          <a:p>
            <a:pPr>
              <a:defRPr/>
            </a:pPr>
            <a:endParaRPr lang="en-US" sz="1400" dirty="0"/>
          </a:p>
          <a:p>
            <a:pPr>
              <a:defRPr/>
            </a:pPr>
            <a:endParaRPr lang="en-US" sz="1400" dirty="0" smtClean="0"/>
          </a:p>
          <a:p>
            <a:pPr>
              <a:defRPr/>
            </a:pPr>
            <a:endParaRPr lang="en-US" sz="1400" dirty="0"/>
          </a:p>
          <a:p>
            <a:pPr>
              <a:defRPr/>
            </a:pPr>
            <a:endParaRPr lang="en-US" sz="1400" dirty="0" smtClean="0"/>
          </a:p>
          <a:p>
            <a:pPr>
              <a:defRPr/>
            </a:pPr>
            <a:endParaRPr lang="en-US" sz="1400" dirty="0" smtClean="0"/>
          </a:p>
          <a:p>
            <a:pPr>
              <a:defRPr/>
            </a:pPr>
            <a:endParaRPr lang="en-US" sz="1400" dirty="0"/>
          </a:p>
          <a:p>
            <a:pPr>
              <a:defRPr/>
            </a:pPr>
            <a:endParaRPr lang="en-US" sz="1400" dirty="0"/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endParaRPr lang="en-US" sz="1400" dirty="0"/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endParaRPr lang="en-US" sz="1400" b="1" dirty="0"/>
          </a:p>
          <a:p>
            <a:pPr>
              <a:defRPr/>
            </a:pPr>
            <a:endParaRPr lang="en-US" sz="1400" b="1" dirty="0"/>
          </a:p>
        </p:txBody>
      </p:sp>
      <p:sp>
        <p:nvSpPr>
          <p:cNvPr id="9219" name="Title 2"/>
          <p:cNvSpPr>
            <a:spLocks noGrp="1"/>
          </p:cNvSpPr>
          <p:nvPr>
            <p:ph type="title"/>
          </p:nvPr>
        </p:nvSpPr>
        <p:spPr>
          <a:xfrm>
            <a:off x="231775" y="0"/>
            <a:ext cx="8458200" cy="814388"/>
          </a:xfrm>
        </p:spPr>
        <p:txBody>
          <a:bodyPr/>
          <a:lstStyle/>
          <a:p>
            <a:r>
              <a:rPr lang="en-US" altLang="en-US" dirty="0" smtClean="0"/>
              <a:t> 		ADS54J60</a:t>
            </a:r>
          </a:p>
        </p:txBody>
      </p:sp>
    </p:spTree>
    <p:extLst>
      <p:ext uri="{BB962C8B-B14F-4D97-AF65-F5344CB8AC3E}">
        <p14:creationId xmlns:p14="http://schemas.microsoft.com/office/powerpoint/2010/main" val="3420501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1800" dirty="0" smtClean="0"/>
              <a:t>Using </a:t>
            </a:r>
            <a:r>
              <a:rPr lang="en-US" altLang="en-US" sz="1800" dirty="0" smtClean="0"/>
              <a:t>ADS54J60 GUI, load the file below</a:t>
            </a:r>
            <a:endParaRPr lang="en-US" altLang="en-US" sz="1800" dirty="0" smtClean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14525" y="1535112"/>
            <a:ext cx="5305425" cy="3971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74246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1800" dirty="0" smtClean="0"/>
              <a:t>Press the board reset then load the file below</a:t>
            </a:r>
            <a:endParaRPr lang="en-US" altLang="en-US" sz="1800" dirty="0" smtClean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14525" y="1535112"/>
            <a:ext cx="5305425" cy="3971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92907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1800" dirty="0" smtClean="0"/>
              <a:t>Set </a:t>
            </a:r>
            <a:r>
              <a:rPr lang="en-US" altLang="en-US" sz="1800" dirty="0" err="1" smtClean="0"/>
              <a:t>CLKout</a:t>
            </a:r>
            <a:r>
              <a:rPr lang="en-US" altLang="en-US" sz="1800" dirty="0" smtClean="0"/>
              <a:t> 3 SDCLK Type to “LVPECL 2000mV”</a:t>
            </a:r>
            <a:endParaRPr lang="en-US" altLang="en-US" sz="1800" dirty="0" smtClean="0"/>
          </a:p>
        </p:txBody>
      </p:sp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9076" y="1047750"/>
            <a:ext cx="7536322" cy="4946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4" name="Straight Arrow Connector 3"/>
          <p:cNvCxnSpPr/>
          <p:nvPr/>
        </p:nvCxnSpPr>
        <p:spPr>
          <a:xfrm>
            <a:off x="2133600" y="762000"/>
            <a:ext cx="457200" cy="365760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87529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1800" dirty="0" smtClean="0"/>
              <a:t>Open HSDC Pro GUI, connect to KCU105  </a:t>
            </a:r>
            <a:endParaRPr lang="en-US" altLang="en-US" sz="1800" dirty="0" smtClean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5075" y="1882775"/>
            <a:ext cx="4124325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52270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1800" dirty="0" smtClean="0"/>
              <a:t>Click on “Data Capture Options” then “Capture Option”  </a:t>
            </a:r>
            <a:endParaRPr lang="en-US" altLang="en-US" sz="1800" dirty="0" smtClean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248" y="1047750"/>
            <a:ext cx="7869978" cy="4946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76872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1800" dirty="0" smtClean="0"/>
              <a:t>Set the # samples (per channel) to 32768  </a:t>
            </a:r>
            <a:endParaRPr lang="en-US" altLang="en-US" sz="1800" dirty="0" smtClean="0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4200" y="2197100"/>
            <a:ext cx="2886075" cy="264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53555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304800"/>
            <a:ext cx="8458200" cy="542925"/>
          </a:xfrm>
        </p:spPr>
        <p:txBody>
          <a:bodyPr/>
          <a:lstStyle/>
          <a:p>
            <a:r>
              <a:rPr lang="en-US" altLang="en-US" sz="1800" dirty="0" smtClean="0">
                <a:solidFill>
                  <a:srgbClr val="FF0000"/>
                </a:solidFill>
              </a:rPr>
              <a:t>Select device, set ADC Output Data Rate to 1G, then set Analysis Window size to “32768”. Click on “Capture”</a:t>
            </a:r>
            <a:br>
              <a:rPr lang="en-US" altLang="en-US" sz="1800" dirty="0" smtClean="0">
                <a:solidFill>
                  <a:srgbClr val="FF0000"/>
                </a:solidFill>
              </a:rPr>
            </a:br>
            <a:r>
              <a:rPr lang="en-US" altLang="en-US" sz="1800" dirty="0" smtClean="0">
                <a:solidFill>
                  <a:srgbClr val="FF0000"/>
                </a:solidFill>
              </a:rPr>
              <a:t>Results of 210</a:t>
            </a:r>
            <a:r>
              <a:rPr lang="en-US" altLang="en-US" sz="1800" dirty="0" smtClean="0">
                <a:solidFill>
                  <a:srgbClr val="FF0000"/>
                </a:solidFill>
              </a:rPr>
              <a:t>MHz </a:t>
            </a:r>
            <a:r>
              <a:rPr lang="en-US" altLang="en-US" sz="1800" dirty="0" smtClean="0">
                <a:solidFill>
                  <a:srgbClr val="FF0000"/>
                </a:solidFill>
              </a:rPr>
              <a:t>IF @ 17dBm, BPF </a:t>
            </a:r>
            <a:r>
              <a:rPr lang="en-US" altLang="en-US" sz="1800" dirty="0" smtClean="0">
                <a:solidFill>
                  <a:srgbClr val="FF0000"/>
                </a:solidFill>
              </a:rPr>
              <a:t>CHA input shown below</a:t>
            </a:r>
            <a:endParaRPr lang="en-US" altLang="en-US" sz="1800" dirty="0" smtClean="0">
              <a:solidFill>
                <a:srgbClr val="FF0000"/>
              </a:solidFill>
            </a:endParaRPr>
          </a:p>
        </p:txBody>
      </p:sp>
      <p:pic>
        <p:nvPicPr>
          <p:cNvPr id="717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248" y="1047750"/>
            <a:ext cx="7869978" cy="4946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63089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inalPowerpoint">
  <a:themeElements>
    <a:clrScheme name="Custom 1">
      <a:dk1>
        <a:srgbClr val="000000"/>
      </a:dk1>
      <a:lt1>
        <a:srgbClr val="FFFFFF"/>
      </a:lt1>
      <a:dk2>
        <a:srgbClr val="DE0000"/>
      </a:dk2>
      <a:lt2>
        <a:srgbClr val="808080"/>
      </a:lt2>
      <a:accent1>
        <a:srgbClr val="DE0000"/>
      </a:accent1>
      <a:accent2>
        <a:srgbClr val="AEAEAE"/>
      </a:accent2>
      <a:accent3>
        <a:srgbClr val="117788"/>
      </a:accent3>
      <a:accent4>
        <a:srgbClr val="404040"/>
      </a:accent4>
      <a:accent5>
        <a:srgbClr val="7F7F7F"/>
      </a:accent5>
      <a:accent6>
        <a:srgbClr val="32B4CE"/>
      </a:accent6>
      <a:hlink>
        <a:srgbClr val="DE0000"/>
      </a:hlink>
      <a:folHlink>
        <a:srgbClr val="AAAAAA"/>
      </a:folHlink>
    </a:clrScheme>
    <a:fontScheme name="FinalPowerpoi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FinalPowerpoint 1">
        <a:dk1>
          <a:srgbClr val="000000"/>
        </a:dk1>
        <a:lt1>
          <a:srgbClr val="FFFFFF"/>
        </a:lt1>
        <a:dk2>
          <a:srgbClr val="FF0000"/>
        </a:dk2>
        <a:lt2>
          <a:srgbClr val="808080"/>
        </a:lt2>
        <a:accent1>
          <a:srgbClr val="AAAAAA"/>
        </a:accent1>
        <a:accent2>
          <a:srgbClr val="000000"/>
        </a:accent2>
        <a:accent3>
          <a:srgbClr val="FFFFFF"/>
        </a:accent3>
        <a:accent4>
          <a:srgbClr val="000000"/>
        </a:accent4>
        <a:accent5>
          <a:srgbClr val="D2D2D2"/>
        </a:accent5>
        <a:accent6>
          <a:srgbClr val="000000"/>
        </a:accent6>
        <a:hlink>
          <a:srgbClr val="FF0000"/>
        </a:hlink>
        <a:folHlink>
          <a:srgbClr val="AAAAA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inalPowerpoint 2">
        <a:dk1>
          <a:srgbClr val="AAAAAA"/>
        </a:dk1>
        <a:lt1>
          <a:srgbClr val="FFFFFF"/>
        </a:lt1>
        <a:dk2>
          <a:srgbClr val="000000"/>
        </a:dk2>
        <a:lt2>
          <a:srgbClr val="FFFFFF"/>
        </a:lt2>
        <a:accent1>
          <a:srgbClr val="AAAAAA"/>
        </a:accent1>
        <a:accent2>
          <a:srgbClr val="FFFFFF"/>
        </a:accent2>
        <a:accent3>
          <a:srgbClr val="AAAAAA"/>
        </a:accent3>
        <a:accent4>
          <a:srgbClr val="DADADA"/>
        </a:accent4>
        <a:accent5>
          <a:srgbClr val="D2D2D2"/>
        </a:accent5>
        <a:accent6>
          <a:srgbClr val="E7E7E7"/>
        </a:accent6>
        <a:hlink>
          <a:srgbClr val="AAAAAA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nalPowerpoint 3">
        <a:dk1>
          <a:srgbClr val="808080"/>
        </a:dk1>
        <a:lt1>
          <a:srgbClr val="FFFFFF"/>
        </a:lt1>
        <a:dk2>
          <a:srgbClr val="AAAAAA"/>
        </a:dk2>
        <a:lt2>
          <a:srgbClr val="000000"/>
        </a:lt2>
        <a:accent1>
          <a:srgbClr val="000000"/>
        </a:accent1>
        <a:accent2>
          <a:srgbClr val="AAAAAA"/>
        </a:accent2>
        <a:accent3>
          <a:srgbClr val="D2D2D2"/>
        </a:accent3>
        <a:accent4>
          <a:srgbClr val="DADADA"/>
        </a:accent4>
        <a:accent5>
          <a:srgbClr val="AAAAAA"/>
        </a:accent5>
        <a:accent6>
          <a:srgbClr val="9A9A9A"/>
        </a:accent6>
        <a:hlink>
          <a:srgbClr val="FF0000"/>
        </a:hlink>
        <a:folHlink>
          <a:srgbClr val="FFFF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nalPowerpoint 4">
        <a:dk1>
          <a:srgbClr val="000000"/>
        </a:dk1>
        <a:lt1>
          <a:srgbClr val="FF0000"/>
        </a:lt1>
        <a:dk2>
          <a:srgbClr val="FFFFFF"/>
        </a:dk2>
        <a:lt2>
          <a:srgbClr val="000000"/>
        </a:lt2>
        <a:accent1>
          <a:srgbClr val="AAAAAA"/>
        </a:accent1>
        <a:accent2>
          <a:srgbClr val="FFFFFF"/>
        </a:accent2>
        <a:accent3>
          <a:srgbClr val="FFAAAA"/>
        </a:accent3>
        <a:accent4>
          <a:srgbClr val="000000"/>
        </a:accent4>
        <a:accent5>
          <a:srgbClr val="D2D2D2"/>
        </a:accent5>
        <a:accent6>
          <a:srgbClr val="E7E7E7"/>
        </a:accent6>
        <a:hlink>
          <a:srgbClr val="000000"/>
        </a:hlink>
        <a:folHlink>
          <a:srgbClr val="AAAAA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16730</TotalTime>
  <Words>98</Words>
  <Application>Microsoft Office PowerPoint</Application>
  <PresentationFormat>On-screen Show (4:3)</PresentationFormat>
  <Paragraphs>24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FinalPowerpoint</vt:lpstr>
      <vt:lpstr>        ADS54J60 Test         </vt:lpstr>
      <vt:lpstr>   ADS54J60</vt:lpstr>
      <vt:lpstr>Using ADS54J60 GUI, load the file below</vt:lpstr>
      <vt:lpstr>Press the board reset then load the file below</vt:lpstr>
      <vt:lpstr>Set CLKout 3 SDCLK Type to “LVPECL 2000mV”</vt:lpstr>
      <vt:lpstr>Open HSDC Pro GUI, connect to KCU105  </vt:lpstr>
      <vt:lpstr>Click on “Data Capture Options” then “Capture Option”  </vt:lpstr>
      <vt:lpstr>Set the # samples (per channel) to 32768  </vt:lpstr>
      <vt:lpstr>Select device, set ADC Output Data Rate to 1G, then set Analysis Window size to “32768”. Click on “Capture” Results of 210MHz IF @ 17dBm, BPF CHA input shown below</vt:lpstr>
    </vt:vector>
  </TitlesOfParts>
  <Company>Texas Instruments Incorporated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DOCSIS EVM   @ 819.2Msps  On trimmed devices</dc:title>
  <dc:creator>a0181823</dc:creator>
  <cp:lastModifiedBy>TI User</cp:lastModifiedBy>
  <cp:revision>403</cp:revision>
  <dcterms:created xsi:type="dcterms:W3CDTF">2013-09-24T21:30:14Z</dcterms:created>
  <dcterms:modified xsi:type="dcterms:W3CDTF">2018-08-02T19:00:47Z</dcterms:modified>
</cp:coreProperties>
</file>