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"/>
  </p:notesMasterIdLst>
  <p:sldIdLst>
    <p:sldId id="358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000" autoAdjust="0"/>
  </p:normalViewPr>
  <p:slideViewPr>
    <p:cSldViewPr snapToGrid="0">
      <p:cViewPr varScale="1">
        <p:scale>
          <a:sx n="91" d="100"/>
          <a:sy n="91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B3A74-76DE-470A-BDE7-039D19F6940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ED897-17C8-415F-ACD9-32ED2A4FB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3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61508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ED897-17C8-415F-ACD9-32ED2A4FB7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7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10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9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/>
        </p:nvSpPr>
        <p:spPr>
          <a:xfrm>
            <a:off x="6274422" y="637354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060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10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9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885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9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10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875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10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9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59" y="6376901"/>
            <a:ext cx="2084796" cy="25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0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6" y="1048478"/>
            <a:ext cx="11290300" cy="4945932"/>
          </a:xfrm>
        </p:spPr>
        <p:txBody>
          <a:bodyPr/>
          <a:lstStyle>
            <a:lvl1pPr>
              <a:spcBef>
                <a:spcPts val="889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034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2" y="1185865"/>
            <a:ext cx="5543551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2" y="1185865"/>
            <a:ext cx="5543549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037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34" indent="0">
              <a:buNone/>
              <a:defRPr sz="2267" b="1"/>
            </a:lvl2pPr>
            <a:lvl3pPr marL="1015669" indent="0">
              <a:buNone/>
              <a:defRPr sz="2000" b="1"/>
            </a:lvl3pPr>
            <a:lvl4pPr marL="1523501" indent="0">
              <a:buNone/>
              <a:defRPr sz="1733" b="1"/>
            </a:lvl4pPr>
            <a:lvl5pPr marL="2031329" indent="0">
              <a:buNone/>
              <a:defRPr sz="1733" b="1"/>
            </a:lvl5pPr>
            <a:lvl6pPr marL="2539163" indent="0">
              <a:buNone/>
              <a:defRPr sz="1733" b="1"/>
            </a:lvl6pPr>
            <a:lvl7pPr marL="3046997" indent="0">
              <a:buNone/>
              <a:defRPr sz="1733" b="1"/>
            </a:lvl7pPr>
            <a:lvl8pPr marL="3554826" indent="0">
              <a:buNone/>
              <a:defRPr sz="1733" b="1"/>
            </a:lvl8pPr>
            <a:lvl9pPr marL="4062658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34" indent="0">
              <a:buNone/>
              <a:defRPr sz="2267" b="1"/>
            </a:lvl2pPr>
            <a:lvl3pPr marL="1015669" indent="0">
              <a:buNone/>
              <a:defRPr sz="2000" b="1"/>
            </a:lvl3pPr>
            <a:lvl4pPr marL="1523501" indent="0">
              <a:buNone/>
              <a:defRPr sz="1733" b="1"/>
            </a:lvl4pPr>
            <a:lvl5pPr marL="2031329" indent="0">
              <a:buNone/>
              <a:defRPr sz="1733" b="1"/>
            </a:lvl5pPr>
            <a:lvl6pPr marL="2539163" indent="0">
              <a:buNone/>
              <a:defRPr sz="1733" b="1"/>
            </a:lvl6pPr>
            <a:lvl7pPr marL="3046997" indent="0">
              <a:buNone/>
              <a:defRPr sz="1733" b="1"/>
            </a:lvl7pPr>
            <a:lvl8pPr marL="3554826" indent="0">
              <a:buNone/>
              <a:defRPr sz="1733" b="1"/>
            </a:lvl8pPr>
            <a:lvl9pPr marL="4062658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6"/>
            <a:ext cx="5389033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991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359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2"/>
            <a:ext cx="4011084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0"/>
            <a:ext cx="4011084" cy="4691064"/>
          </a:xfrm>
        </p:spPr>
        <p:txBody>
          <a:bodyPr/>
          <a:lstStyle>
            <a:lvl1pPr marL="0" indent="0">
              <a:buNone/>
              <a:defRPr sz="2267"/>
            </a:lvl1pPr>
            <a:lvl2pPr marL="507834" indent="0">
              <a:buNone/>
              <a:defRPr sz="1333"/>
            </a:lvl2pPr>
            <a:lvl3pPr marL="1015669" indent="0">
              <a:buNone/>
              <a:defRPr sz="1067"/>
            </a:lvl3pPr>
            <a:lvl4pPr marL="1523501" indent="0">
              <a:buNone/>
              <a:defRPr sz="933"/>
            </a:lvl4pPr>
            <a:lvl5pPr marL="2031329" indent="0">
              <a:buNone/>
              <a:defRPr sz="933"/>
            </a:lvl5pPr>
            <a:lvl6pPr marL="2539163" indent="0">
              <a:buNone/>
              <a:defRPr sz="933"/>
            </a:lvl6pPr>
            <a:lvl7pPr marL="3046997" indent="0">
              <a:buNone/>
              <a:defRPr sz="933"/>
            </a:lvl7pPr>
            <a:lvl8pPr marL="3554826" indent="0">
              <a:buNone/>
              <a:defRPr sz="933"/>
            </a:lvl8pPr>
            <a:lvl9pPr marL="406265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5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033" y="142886"/>
            <a:ext cx="11277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6" y="1058868"/>
            <a:ext cx="11290300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90004" y="5923723"/>
            <a:ext cx="2844800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933"/>
            </a:lvl1pPr>
          </a:lstStyle>
          <a:p>
            <a:fld id="{447C6664-3D13-4574-97AE-FD75F6B65CB6}" type="slidenum">
              <a:rPr lang="en-US" smtClean="0"/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/>
        </p:nvCxnSpPr>
        <p:spPr>
          <a:xfrm>
            <a:off x="1" y="6209263"/>
            <a:ext cx="119051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01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783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566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2350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3132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2152" indent="-252152" algn="l" rtl="0" eaLnBrk="1" fontAlgn="base" hangingPunct="1">
        <a:spcBef>
          <a:spcPts val="889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319" indent="-259208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2pPr>
      <a:lvl3pPr marL="948659" indent="-183389" algn="l" rtl="0" eaLnBrk="1" fontAlgn="base" hangingPunct="1">
        <a:spcBef>
          <a:spcPct val="15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334824" indent="-259208" algn="l" rtl="0" eaLnBrk="1" fontAlgn="base" hangingPunct="1">
        <a:spcBef>
          <a:spcPct val="5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4pPr>
      <a:lvl5pPr marL="1653979" indent="-192209" algn="l" rtl="0" eaLnBrk="1" fontAlgn="base" hangingPunct="1">
        <a:spcBef>
          <a:spcPct val="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</a:defRPr>
      </a:lvl5pPr>
      <a:lvl6pPr marL="2161813" indent="-192209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6pPr>
      <a:lvl7pPr marL="2669648" indent="-192209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7pPr>
      <a:lvl8pPr marL="3177482" indent="-192209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8pPr>
      <a:lvl9pPr marL="3685315" indent="-192209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834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669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501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329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163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6997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4826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658" algn="l" defTabSz="101566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7.emf"/><Relationship Id="rId10" Type="http://schemas.openxmlformats.org/officeDocument/2006/relationships/image" Target="../media/image11.png"/><Relationship Id="rId4" Type="http://schemas.openxmlformats.org/officeDocument/2006/relationships/package" Target="../embeddings/Microsoft_Visio_Drawing.vsdx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7899"/>
            <a:ext cx="11277600" cy="814388"/>
          </a:xfrm>
        </p:spPr>
        <p:txBody>
          <a:bodyPr/>
          <a:lstStyle/>
          <a:p>
            <a:r>
              <a:rPr lang="en-US" sz="2800" dirty="0"/>
              <a:t>ADS7066 – </a:t>
            </a:r>
            <a:r>
              <a:rPr lang="en-US" sz="2800" dirty="0">
                <a:solidFill>
                  <a:schemeClr val="tx1"/>
                </a:solidFill>
              </a:rPr>
              <a:t>Designed To Simplify Functional Safety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816505" y="6398318"/>
            <a:ext cx="375496" cy="101385"/>
          </a:xfrm>
        </p:spPr>
        <p:txBody>
          <a:bodyPr/>
          <a:lstStyle/>
          <a:p>
            <a:pPr>
              <a:defRPr/>
            </a:pPr>
            <a:fld id="{2B97888F-6AF7-4263-B69D-592D8C33BAC7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6187" y="1022611"/>
            <a:ext cx="3423281" cy="2927220"/>
          </a:xfrm>
          <a:prstGeom prst="roundRect">
            <a:avLst>
              <a:gd name="adj" fmla="val 3940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21860" tIns="60933" rIns="121860" bIns="60933" rtlCol="0" anchor="ctr"/>
          <a:lstStyle/>
          <a:p>
            <a:pPr defTabSz="1218565">
              <a:spcAft>
                <a:spcPts val="800"/>
              </a:spcAft>
            </a:pPr>
            <a:endParaRPr lang="en-US" sz="1600" kern="0" dirty="0">
              <a:latin typeface="Arial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6187" y="672430"/>
            <a:ext cx="3423281" cy="350181"/>
          </a:xfrm>
          <a:prstGeom prst="roundRect">
            <a:avLst/>
          </a:prstGeom>
          <a:solidFill>
            <a:srgbClr val="DE0000"/>
          </a:solidFill>
          <a:ln w="22225" cap="flat" cmpd="sng" algn="ctr">
            <a:solidFill>
              <a:srgbClr val="DE0000">
                <a:shade val="50000"/>
              </a:srgbClr>
            </a:solidFill>
            <a:prstDash val="solid"/>
          </a:ln>
          <a:effectLst/>
        </p:spPr>
        <p:txBody>
          <a:bodyPr lIns="121860" tIns="60933" rIns="121860" bIns="60933" rtlCol="0" anchor="ctr"/>
          <a:lstStyle/>
          <a:p>
            <a:pPr algn="ctr" defTabSz="1218565">
              <a:defRPr/>
            </a:pPr>
            <a:r>
              <a:rPr lang="en-US" sz="1600" kern="0" dirty="0">
                <a:solidFill>
                  <a:srgbClr val="FFFFFF"/>
                </a:solidFill>
              </a:rPr>
              <a:t>Stuck at Fault Detection</a:t>
            </a:r>
          </a:p>
        </p:txBody>
      </p:sp>
      <p:sp>
        <p:nvSpPr>
          <p:cNvPr id="34" name="Rounded Rectangle 23">
            <a:extLst>
              <a:ext uri="{FF2B5EF4-FFF2-40B4-BE49-F238E27FC236}">
                <a16:creationId xmlns:a16="http://schemas.microsoft.com/office/drawing/2014/main" id="{C0287F5E-A38C-4471-A10C-3D978DF7859F}"/>
              </a:ext>
            </a:extLst>
          </p:cNvPr>
          <p:cNvSpPr/>
          <p:nvPr/>
        </p:nvSpPr>
        <p:spPr>
          <a:xfrm>
            <a:off x="116243" y="4382868"/>
            <a:ext cx="5108899" cy="1800594"/>
          </a:xfrm>
          <a:prstGeom prst="roundRect">
            <a:avLst>
              <a:gd name="adj" fmla="val 3940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21860" tIns="60933" rIns="121860" bIns="60933" rtlCol="0" anchor="ctr"/>
          <a:lstStyle/>
          <a:p>
            <a:pPr marL="243713" indent="-243713" defTabSz="1218565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sz="1600" b="1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37" name="Rounded Rectangle 24">
            <a:extLst>
              <a:ext uri="{FF2B5EF4-FFF2-40B4-BE49-F238E27FC236}">
                <a16:creationId xmlns:a16="http://schemas.microsoft.com/office/drawing/2014/main" id="{CD4C29C1-1D15-4A91-9860-2776DDCA9AF0}"/>
              </a:ext>
            </a:extLst>
          </p:cNvPr>
          <p:cNvSpPr/>
          <p:nvPr/>
        </p:nvSpPr>
        <p:spPr>
          <a:xfrm>
            <a:off x="116244" y="4037971"/>
            <a:ext cx="5108898" cy="350181"/>
          </a:xfrm>
          <a:prstGeom prst="roundRect">
            <a:avLst/>
          </a:prstGeom>
          <a:solidFill>
            <a:srgbClr val="DE0000"/>
          </a:solidFill>
          <a:ln w="22225" cap="flat" cmpd="sng" algn="ctr">
            <a:solidFill>
              <a:srgbClr val="DE0000">
                <a:shade val="50000"/>
              </a:srgbClr>
            </a:solidFill>
            <a:prstDash val="solid"/>
          </a:ln>
          <a:effectLst/>
        </p:spPr>
        <p:txBody>
          <a:bodyPr lIns="121860" tIns="60933" rIns="121860" bIns="60933" rtlCol="0" anchor="ctr"/>
          <a:lstStyle/>
          <a:p>
            <a:pPr algn="ctr" defTabSz="1218565">
              <a:defRPr/>
            </a:pPr>
            <a:r>
              <a:rPr lang="en-US" sz="1400" kern="0" dirty="0">
                <a:solidFill>
                  <a:srgbClr val="FFFFFF"/>
                </a:solidFill>
              </a:rPr>
              <a:t>Reference Voltage Failure Detection</a:t>
            </a:r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8A82339C-6DFE-4745-80D2-7BA3C981A9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467842"/>
              </p:ext>
            </p:extLst>
          </p:nvPr>
        </p:nvGraphicFramePr>
        <p:xfrm>
          <a:off x="3414627" y="1332350"/>
          <a:ext cx="4938257" cy="2439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Visio" r:id="rId4" imgW="4495702" imgH="2171700" progId="Visio.Drawing.15">
                  <p:embed/>
                </p:oleObj>
              </mc:Choice>
              <mc:Fallback>
                <p:oleObj name="Visio" r:id="rId4" imgW="4495702" imgH="2171700" progId="Visio.Drawing.15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14627" y="1332350"/>
                        <a:ext cx="4938257" cy="2439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" name="Picture 56">
            <a:extLst>
              <a:ext uri="{FF2B5EF4-FFF2-40B4-BE49-F238E27FC236}">
                <a16:creationId xmlns:a16="http://schemas.microsoft.com/office/drawing/2014/main" id="{2A8A6899-5AA4-4E28-925D-8D37BEAAC1F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51" t="69370" r="58279"/>
          <a:stretch/>
        </p:blipFill>
        <p:spPr>
          <a:xfrm>
            <a:off x="365922" y="4573247"/>
            <a:ext cx="2167056" cy="31733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DECB572-91B8-4583-84EC-4E9C9BEE689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0566" t="13111" r="1384" b="15558"/>
          <a:stretch/>
        </p:blipFill>
        <p:spPr>
          <a:xfrm>
            <a:off x="2695430" y="4476292"/>
            <a:ext cx="1903040" cy="541188"/>
          </a:xfrm>
          <a:prstGeom prst="rect">
            <a:avLst/>
          </a:prstGeom>
        </p:spPr>
      </p:pic>
      <p:sp>
        <p:nvSpPr>
          <p:cNvPr id="59" name="Content Placeholder 4">
            <a:extLst>
              <a:ext uri="{FF2B5EF4-FFF2-40B4-BE49-F238E27FC236}">
                <a16:creationId xmlns:a16="http://schemas.microsoft.com/office/drawing/2014/main" id="{B1BA9902-157D-4987-8813-22599F9FC106}"/>
              </a:ext>
            </a:extLst>
          </p:cNvPr>
          <p:cNvSpPr txBox="1">
            <a:spLocks/>
          </p:cNvSpPr>
          <p:nvPr/>
        </p:nvSpPr>
        <p:spPr bwMode="auto">
          <a:xfrm>
            <a:off x="112526" y="5040842"/>
            <a:ext cx="5108898" cy="13611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252152" indent="-252152" algn="l" rtl="0" eaLnBrk="1" fontAlgn="base" hangingPunct="1">
              <a:spcBef>
                <a:spcPts val="889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8319" indent="-25920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33">
                <a:solidFill>
                  <a:schemeClr val="tx1"/>
                </a:solidFill>
                <a:latin typeface="+mn-lt"/>
              </a:defRPr>
            </a:lvl2pPr>
            <a:lvl3pPr marL="948659" indent="-183389" algn="l" rtl="0" eaLnBrk="1" fontAlgn="base" hangingPunct="1">
              <a:spcBef>
                <a:spcPct val="15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34824" indent="-259208" algn="l" rtl="0" eaLnBrk="1" fontAlgn="base" hangingPunct="1">
              <a:spcBef>
                <a:spcPct val="5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653979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161813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6pPr>
            <a:lvl7pPr marL="2669648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7pPr>
            <a:lvl8pPr marL="3177482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8pPr>
            <a:lvl9pPr marL="3685315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100" kern="0" dirty="0"/>
              <a:t>How can one confirm if the reference voltage is OK?</a:t>
            </a:r>
          </a:p>
          <a:p>
            <a:pPr lvl="1"/>
            <a:r>
              <a:rPr lang="en-US" sz="1050" kern="0" dirty="0"/>
              <a:t>ADS7066 features a 1.8V test-voltage. </a:t>
            </a:r>
          </a:p>
          <a:p>
            <a:pPr lvl="1"/>
            <a:r>
              <a:rPr lang="en-US" sz="1050" kern="0" dirty="0"/>
              <a:t>The 1.8V is generated independent of the ADC VREF.</a:t>
            </a:r>
          </a:p>
          <a:p>
            <a:pPr lvl="1"/>
            <a:r>
              <a:rPr lang="en-US" sz="1050" kern="0" dirty="0"/>
              <a:t>Enable diagnostic mode to measure known 1.8V with respect to ADC VREF to determine reference voltage fault.</a:t>
            </a:r>
            <a:endParaRPr lang="en-US" sz="1100" kern="0" dirty="0"/>
          </a:p>
        </p:txBody>
      </p:sp>
      <p:sp>
        <p:nvSpPr>
          <p:cNvPr id="62" name="Rounded Rectangle 25">
            <a:extLst>
              <a:ext uri="{FF2B5EF4-FFF2-40B4-BE49-F238E27FC236}">
                <a16:creationId xmlns:a16="http://schemas.microsoft.com/office/drawing/2014/main" id="{96E8CA12-C180-435E-99DC-225796FE2505}"/>
              </a:ext>
            </a:extLst>
          </p:cNvPr>
          <p:cNvSpPr/>
          <p:nvPr/>
        </p:nvSpPr>
        <p:spPr>
          <a:xfrm>
            <a:off x="8281093" y="994036"/>
            <a:ext cx="3836788" cy="2927220"/>
          </a:xfrm>
          <a:prstGeom prst="roundRect">
            <a:avLst>
              <a:gd name="adj" fmla="val 3940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21860" tIns="60933" rIns="121860" bIns="60933" rtlCol="0" anchor="ctr"/>
          <a:lstStyle/>
          <a:p>
            <a:pPr defTabSz="1218565">
              <a:spcAft>
                <a:spcPts val="800"/>
              </a:spcAft>
            </a:pPr>
            <a:endParaRPr lang="en-US" sz="1600" kern="0" dirty="0">
              <a:latin typeface="Arial"/>
            </a:endParaRP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BFFD9A48-EA32-4544-ACDB-DB86A6679134}"/>
              </a:ext>
            </a:extLst>
          </p:cNvPr>
          <p:cNvSpPr/>
          <p:nvPr/>
        </p:nvSpPr>
        <p:spPr>
          <a:xfrm>
            <a:off x="8281093" y="643854"/>
            <a:ext cx="3836788" cy="350181"/>
          </a:xfrm>
          <a:prstGeom prst="roundRect">
            <a:avLst/>
          </a:prstGeom>
          <a:solidFill>
            <a:srgbClr val="DE0000"/>
          </a:solidFill>
          <a:ln w="22225" cap="flat" cmpd="sng" algn="ctr">
            <a:solidFill>
              <a:srgbClr val="DE0000">
                <a:shade val="50000"/>
              </a:srgbClr>
            </a:solidFill>
            <a:prstDash val="solid"/>
          </a:ln>
          <a:effectLst/>
        </p:spPr>
        <p:txBody>
          <a:bodyPr lIns="121860" tIns="60933" rIns="121860" bIns="60933" rtlCol="0" anchor="ctr"/>
          <a:lstStyle/>
          <a:p>
            <a:pPr algn="ctr" defTabSz="1218565">
              <a:defRPr/>
            </a:pPr>
            <a:r>
              <a:rPr lang="en-US" sz="1400" kern="0" dirty="0">
                <a:solidFill>
                  <a:srgbClr val="FFFFFF"/>
                </a:solidFill>
              </a:rPr>
              <a:t>Digital Communication Error Detection</a:t>
            </a:r>
          </a:p>
        </p:txBody>
      </p:sp>
      <p:sp>
        <p:nvSpPr>
          <p:cNvPr id="76" name="Content Placeholder 4">
            <a:extLst>
              <a:ext uri="{FF2B5EF4-FFF2-40B4-BE49-F238E27FC236}">
                <a16:creationId xmlns:a16="http://schemas.microsoft.com/office/drawing/2014/main" id="{D9D68D85-72DE-47CA-85F3-51B3B3A64178}"/>
              </a:ext>
            </a:extLst>
          </p:cNvPr>
          <p:cNvSpPr txBox="1">
            <a:spLocks/>
          </p:cNvSpPr>
          <p:nvPr/>
        </p:nvSpPr>
        <p:spPr bwMode="auto">
          <a:xfrm>
            <a:off x="8311667" y="1675172"/>
            <a:ext cx="3836788" cy="14890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252152" indent="-252152" algn="l" rtl="0" eaLnBrk="1" fontAlgn="base" hangingPunct="1">
              <a:spcBef>
                <a:spcPts val="889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8319" indent="-25920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33">
                <a:solidFill>
                  <a:schemeClr val="tx1"/>
                </a:solidFill>
                <a:latin typeface="+mn-lt"/>
              </a:defRPr>
            </a:lvl2pPr>
            <a:lvl3pPr marL="948659" indent="-183389" algn="l" rtl="0" eaLnBrk="1" fontAlgn="base" hangingPunct="1">
              <a:spcBef>
                <a:spcPct val="15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34824" indent="-259208" algn="l" rtl="0" eaLnBrk="1" fontAlgn="base" hangingPunct="1">
              <a:spcBef>
                <a:spcPct val="5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653979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161813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6pPr>
            <a:lvl7pPr marL="2669648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7pPr>
            <a:lvl8pPr marL="3177482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8pPr>
            <a:lvl9pPr marL="3685315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How Can one confirm if the Digital Communication ran into an error?</a:t>
            </a:r>
          </a:p>
          <a:p>
            <a:r>
              <a:rPr lang="en-US" sz="1600" kern="0" dirty="0"/>
              <a:t>The ADS7066 feature bi-directional cyclic-redundancy-check (CRC) on the digital interface.</a:t>
            </a:r>
          </a:p>
          <a:p>
            <a:pPr lvl="1"/>
            <a:r>
              <a:rPr lang="en-US" sz="1050" kern="0" dirty="0"/>
              <a:t>ADC transmits data with an 8-bit CRC byte</a:t>
            </a:r>
            <a:endParaRPr lang="en-US" sz="1100" kern="0" dirty="0"/>
          </a:p>
          <a:p>
            <a:pPr lvl="1"/>
            <a:r>
              <a:rPr lang="en-US" sz="1050" kern="0" dirty="0"/>
              <a:t>ADC validates data from host with an 8-bit CRC sent by the host</a:t>
            </a:r>
            <a:endParaRPr lang="en-US" sz="1100" kern="0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CBAD396-3B67-41A6-99F8-459A539F2D8C}"/>
              </a:ext>
            </a:extLst>
          </p:cNvPr>
          <p:cNvCxnSpPr>
            <a:cxnSpLocks/>
          </p:cNvCxnSpPr>
          <p:nvPr/>
        </p:nvCxnSpPr>
        <p:spPr>
          <a:xfrm flipH="1" flipV="1">
            <a:off x="2695430" y="1645890"/>
            <a:ext cx="1203392" cy="192665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D2BE316A-9C17-42BC-9D73-4A0EDAD11477}"/>
              </a:ext>
            </a:extLst>
          </p:cNvPr>
          <p:cNvCxnSpPr>
            <a:cxnSpLocks/>
          </p:cNvCxnSpPr>
          <p:nvPr/>
        </p:nvCxnSpPr>
        <p:spPr>
          <a:xfrm>
            <a:off x="3919098" y="2690813"/>
            <a:ext cx="0" cy="1365296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6FDA812-8D70-4C41-8797-44ABB46315D5}"/>
              </a:ext>
            </a:extLst>
          </p:cNvPr>
          <p:cNvSpPr/>
          <p:nvPr/>
        </p:nvSpPr>
        <p:spPr>
          <a:xfrm>
            <a:off x="3617362" y="2540821"/>
            <a:ext cx="593952" cy="1499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954382D-87F2-4286-890D-2E49DB997FB7}"/>
              </a:ext>
            </a:extLst>
          </p:cNvPr>
          <p:cNvCxnSpPr>
            <a:cxnSpLocks/>
          </p:cNvCxnSpPr>
          <p:nvPr/>
        </p:nvCxnSpPr>
        <p:spPr>
          <a:xfrm flipH="1">
            <a:off x="6827288" y="1842574"/>
            <a:ext cx="1438086" cy="387451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23">
            <a:extLst>
              <a:ext uri="{FF2B5EF4-FFF2-40B4-BE49-F238E27FC236}">
                <a16:creationId xmlns:a16="http://schemas.microsoft.com/office/drawing/2014/main" id="{710C252A-F22D-4A48-AFED-5A06781434AE}"/>
              </a:ext>
            </a:extLst>
          </p:cNvPr>
          <p:cNvSpPr/>
          <p:nvPr/>
        </p:nvSpPr>
        <p:spPr>
          <a:xfrm>
            <a:off x="7008790" y="4368879"/>
            <a:ext cx="5108899" cy="1800594"/>
          </a:xfrm>
          <a:prstGeom prst="roundRect">
            <a:avLst>
              <a:gd name="adj" fmla="val 3940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21860" tIns="60933" rIns="121860" bIns="60933" rtlCol="0" anchor="ctr"/>
          <a:lstStyle/>
          <a:p>
            <a:pPr marL="243713" indent="-243713" defTabSz="1218565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sz="1600" b="1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82" name="Rounded Rectangle 24">
            <a:extLst>
              <a:ext uri="{FF2B5EF4-FFF2-40B4-BE49-F238E27FC236}">
                <a16:creationId xmlns:a16="http://schemas.microsoft.com/office/drawing/2014/main" id="{62D3B278-6FD5-4AD8-85E6-407E7B012691}"/>
              </a:ext>
            </a:extLst>
          </p:cNvPr>
          <p:cNvSpPr/>
          <p:nvPr/>
        </p:nvSpPr>
        <p:spPr>
          <a:xfrm>
            <a:off x="7008791" y="4025741"/>
            <a:ext cx="5108898" cy="350181"/>
          </a:xfrm>
          <a:prstGeom prst="roundRect">
            <a:avLst/>
          </a:prstGeom>
          <a:solidFill>
            <a:srgbClr val="DE0000"/>
          </a:solidFill>
          <a:ln w="22225" cap="flat" cmpd="sng" algn="ctr">
            <a:solidFill>
              <a:srgbClr val="DE0000">
                <a:shade val="50000"/>
              </a:srgbClr>
            </a:solidFill>
            <a:prstDash val="solid"/>
          </a:ln>
          <a:effectLst/>
        </p:spPr>
        <p:txBody>
          <a:bodyPr lIns="121860" tIns="60933" rIns="121860" bIns="60933" rtlCol="0" anchor="ctr"/>
          <a:lstStyle/>
          <a:p>
            <a:pPr algn="ctr" defTabSz="1218565">
              <a:defRPr/>
            </a:pPr>
            <a:r>
              <a:rPr lang="en-US" sz="1400" kern="0" dirty="0">
                <a:solidFill>
                  <a:srgbClr val="FFFFFF"/>
                </a:solidFill>
              </a:rPr>
              <a:t>Walking Bit Test</a:t>
            </a:r>
          </a:p>
        </p:txBody>
      </p:sp>
      <p:graphicFrame>
        <p:nvGraphicFramePr>
          <p:cNvPr id="85" name="Object 84">
            <a:extLst>
              <a:ext uri="{FF2B5EF4-FFF2-40B4-BE49-F238E27FC236}">
                <a16:creationId xmlns:a16="http://schemas.microsoft.com/office/drawing/2014/main" id="{8A16A863-58AC-4F6E-941A-138345C8E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278374"/>
              </p:ext>
            </p:extLst>
          </p:nvPr>
        </p:nvGraphicFramePr>
        <p:xfrm>
          <a:off x="9891768" y="4420077"/>
          <a:ext cx="2225922" cy="1749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Visio" r:id="rId7" imgW="3314651" imgH="2605252" progId="Visio.Drawing.15">
                  <p:embed/>
                </p:oleObj>
              </mc:Choice>
              <mc:Fallback>
                <p:oleObj name="Visio" r:id="rId7" imgW="3314651" imgH="2605252" progId="Visio.Drawing.15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91768" y="4420077"/>
                        <a:ext cx="2225922" cy="17493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CBD5BB9-661D-4C5C-B798-D9F6890A25A0}"/>
              </a:ext>
            </a:extLst>
          </p:cNvPr>
          <p:cNvCxnSpPr>
            <a:cxnSpLocks/>
            <a:stCxn id="82" idx="1"/>
          </p:cNvCxnSpPr>
          <p:nvPr/>
        </p:nvCxnSpPr>
        <p:spPr>
          <a:xfrm flipH="1" flipV="1">
            <a:off x="5783357" y="2840813"/>
            <a:ext cx="1225434" cy="1360019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91">
            <a:extLst>
              <a:ext uri="{FF2B5EF4-FFF2-40B4-BE49-F238E27FC236}">
                <a16:creationId xmlns:a16="http://schemas.microsoft.com/office/drawing/2014/main" id="{D5EE9742-50C5-465E-9CC8-2DA2E12F37A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94" r="494" b="39082"/>
          <a:stretch/>
        </p:blipFill>
        <p:spPr>
          <a:xfrm>
            <a:off x="8383458" y="1047959"/>
            <a:ext cx="3649106" cy="488169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86BB5E3F-781C-4CC6-B980-83E8A2CF05FF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2769" t="73215" r="494" b="1073"/>
          <a:stretch/>
        </p:blipFill>
        <p:spPr>
          <a:xfrm>
            <a:off x="9946940" y="1486129"/>
            <a:ext cx="2085624" cy="211220"/>
          </a:xfrm>
          <a:prstGeom prst="rect">
            <a:avLst/>
          </a:prstGeom>
        </p:spPr>
      </p:pic>
      <p:sp>
        <p:nvSpPr>
          <p:cNvPr id="95" name="Content Placeholder 4">
            <a:extLst>
              <a:ext uri="{FF2B5EF4-FFF2-40B4-BE49-F238E27FC236}">
                <a16:creationId xmlns:a16="http://schemas.microsoft.com/office/drawing/2014/main" id="{D71D8FAE-6DAE-48E2-ADEB-390792E375A9}"/>
              </a:ext>
            </a:extLst>
          </p:cNvPr>
          <p:cNvSpPr txBox="1">
            <a:spLocks/>
          </p:cNvSpPr>
          <p:nvPr/>
        </p:nvSpPr>
        <p:spPr bwMode="auto">
          <a:xfrm>
            <a:off x="7005073" y="4417041"/>
            <a:ext cx="2941868" cy="17493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252152" indent="-252152" algn="l" rtl="0" eaLnBrk="1" fontAlgn="base" hangingPunct="1">
              <a:spcBef>
                <a:spcPts val="889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8319" indent="-25920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33">
                <a:solidFill>
                  <a:schemeClr val="tx1"/>
                </a:solidFill>
                <a:latin typeface="+mn-lt"/>
              </a:defRPr>
            </a:lvl2pPr>
            <a:lvl3pPr marL="948659" indent="-183389" algn="l" rtl="0" eaLnBrk="1" fontAlgn="base" hangingPunct="1">
              <a:spcBef>
                <a:spcPct val="15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34824" indent="-259208" algn="l" rtl="0" eaLnBrk="1" fontAlgn="base" hangingPunct="1">
              <a:spcBef>
                <a:spcPct val="5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653979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161813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6pPr>
            <a:lvl7pPr marL="2669648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7pPr>
            <a:lvl8pPr marL="3177482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8pPr>
            <a:lvl9pPr marL="3685315" indent="-192209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7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How can one determine if the all ADC bit decisions are working normally?</a:t>
            </a:r>
          </a:p>
          <a:p>
            <a:pPr lvl="1"/>
            <a:r>
              <a:rPr lang="en-US" sz="1050" kern="0" dirty="0"/>
              <a:t>The ADS7066 has an integrated DAC and a white noise source</a:t>
            </a:r>
          </a:p>
          <a:p>
            <a:pPr lvl="1"/>
            <a:r>
              <a:rPr lang="en-US" sz="1050" kern="0" dirty="0"/>
              <a:t>Use the internal DAC to generate a test voltage</a:t>
            </a:r>
          </a:p>
          <a:p>
            <a:pPr lvl="1"/>
            <a:r>
              <a:rPr lang="en-US" sz="1050" kern="0" dirty="0"/>
              <a:t>Adjust DAC output voltage to test ADC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F809BC-5223-42CB-A584-C0C98465D3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7149" y="1092393"/>
            <a:ext cx="1509049" cy="1247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5" name="Content Placeholder 4">
            <a:extLst>
              <a:ext uri="{FF2B5EF4-FFF2-40B4-BE49-F238E27FC236}">
                <a16:creationId xmlns:a16="http://schemas.microsoft.com/office/drawing/2014/main" id="{C0193A5B-ED0A-4F32-9A93-566347393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88" y="2314803"/>
            <a:ext cx="3412661" cy="1414547"/>
          </a:xfrm>
        </p:spPr>
        <p:txBody>
          <a:bodyPr/>
          <a:lstStyle/>
          <a:p>
            <a:r>
              <a:rPr lang="en-US" sz="1200" dirty="0"/>
              <a:t>How can one confirm if the analog input pin has a stuck-at fault?</a:t>
            </a:r>
          </a:p>
          <a:p>
            <a:pPr lvl="1"/>
            <a:r>
              <a:rPr lang="en-US" sz="1100" dirty="0"/>
              <a:t>The analog inputs on ADS7066 can be forced to AVDD or GND internally.</a:t>
            </a:r>
          </a:p>
          <a:p>
            <a:pPr lvl="1"/>
            <a:r>
              <a:rPr lang="en-US" sz="1100" dirty="0"/>
              <a:t>Set the digital output of a channel to logic 1 or 0 and measure back the pin voltage using the ADC.</a:t>
            </a:r>
          </a:p>
        </p:txBody>
      </p:sp>
    </p:spTree>
    <p:extLst>
      <p:ext uri="{BB962C8B-B14F-4D97-AF65-F5344CB8AC3E}">
        <p14:creationId xmlns:p14="http://schemas.microsoft.com/office/powerpoint/2010/main" val="1190201806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50184F-FECE-4F4E-9465-90FF95DEA0E4}" vid="{4EBE6972-D454-4FA8-9A2F-9FAFE2BB32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 NDA Restrictions</Template>
  <TotalTime>1138</TotalTime>
  <Words>209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2_FinalPowerpoint</vt:lpstr>
      <vt:lpstr>Visio</vt:lpstr>
      <vt:lpstr>ADS7066 – Designed To Simplify Functional Safety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Josh</dc:creator>
  <cp:lastModifiedBy>Brown, Josh</cp:lastModifiedBy>
  <cp:revision>41</cp:revision>
  <dcterms:created xsi:type="dcterms:W3CDTF">2023-07-19T17:03:54Z</dcterms:created>
  <dcterms:modified xsi:type="dcterms:W3CDTF">2023-09-01T01:33:22Z</dcterms:modified>
</cp:coreProperties>
</file>