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9" autoAdjust="0"/>
    <p:restoredTop sz="94660"/>
  </p:normalViewPr>
  <p:slideViewPr>
    <p:cSldViewPr snapToGrid="0">
      <p:cViewPr varScale="1">
        <p:scale>
          <a:sx n="87" d="100"/>
          <a:sy n="87" d="100"/>
        </p:scale>
        <p:origin x="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DAC6990-2954-4C41-A37D-9D178F8874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6DA60B4F-A422-4F59-A31E-776723E9563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F775D8A-2999-4695-A376-288BE3695F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35594-9597-4A32-9DBA-CD4FC5C42275}" type="datetimeFigureOut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9D0309A-0140-4900-B5B6-5874B51E4D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1AE4D78-3637-44A6-BFAF-50B2062EA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5E0A-EB14-4D75-9559-7DE9A107FB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36193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CC9922A-C9B9-4936-8509-8AA8F36B3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D27B4713-E19B-4B42-BC7E-D5E74258BDE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0ACB7932-698E-4293-99FA-C6AB3C369D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35594-9597-4A32-9DBA-CD4FC5C42275}" type="datetimeFigureOut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D711A04-8F4F-42AD-880A-292D58D81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255D8C9-DA3D-4066-86E5-DB72408B2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5E0A-EB14-4D75-9559-7DE9A107FB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86913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8FB59EC7-BB88-4509-BC71-B7F8C6C4107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9624C4-DDB5-438F-A7BE-BAFB990E51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2CA23A-FB65-4153-914C-2A36AE1C5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35594-9597-4A32-9DBA-CD4FC5C42275}" type="datetimeFigureOut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55938EDC-4995-4CD2-AAA4-3A794E8B1F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2B827AE9-C674-46DB-872A-FD9861D58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5E0A-EB14-4D75-9559-7DE9A107FB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6161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6978597-0F5A-49DF-81EE-B95AF8DA9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6CAD02E3-326A-4ADC-B87A-880A40F6E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F1380144-A5B8-4A1C-B047-6B72FDA97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35594-9597-4A32-9DBA-CD4FC5C42275}" type="datetimeFigureOut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C3F89BF1-7FAF-4024-AB65-F86FCBF8E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9AA44B0A-5400-4B09-8AD6-19F52958A9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5E0A-EB14-4D75-9559-7DE9A107FB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2241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5A9CCA-F003-49CA-9703-56BD3EBAB9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84C1A280-E2B8-429F-80A0-870E332191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B09FDA64-37FB-4795-8DC0-5C0DA75C9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35594-9597-4A32-9DBA-CD4FC5C42275}" type="datetimeFigureOut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2B308B-8EB1-42A8-97E7-A869871996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A77418AC-47EA-4281-A82B-514E58FC56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5E0A-EB14-4D75-9559-7DE9A107FB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45812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9223AA-087B-4C2C-A50F-58B7BFB8EB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19D9E1AA-1512-4150-8C3A-D4BBA1D3B0A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7EBCF2C7-0C49-49DB-B5C4-867563C8D3A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8D0C75B8-134F-4E05-BF2B-2FA9EEF850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35594-9597-4A32-9DBA-CD4FC5C42275}" type="datetimeFigureOut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F11FC63-09A9-42A1-9C24-83B7BDD4A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4822DD8-5D26-472E-B868-ED497D2137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5E0A-EB14-4D75-9559-7DE9A107FB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42698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79B6BB7-B644-4ADE-8C2D-192684A6DD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A6733215-16ED-4CC1-95F5-870F5F16B0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96BB6423-D598-45DF-8682-E8D3F2B2D63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C8C11C4-A83C-4BDC-9ABA-2A1771F329F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6D54333C-0B8A-4D82-8D76-E9717C8340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D803074B-1889-4D53-B6D0-21AAB388A3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35594-9597-4A32-9DBA-CD4FC5C42275}" type="datetimeFigureOut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664F4442-7E69-45B9-A079-834793A686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BE057E8B-0196-420E-ABFB-6BDF15E93D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5E0A-EB14-4D75-9559-7DE9A107FB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920933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CA52A9A-2EB7-46E6-B739-553EE9CEA6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344DC7FF-7044-438A-B14F-A932D2C0FA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35594-9597-4A32-9DBA-CD4FC5C42275}" type="datetimeFigureOut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5FA7FFF-B628-45FB-84B2-4A622CA528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0EEFD9D8-7617-4CE1-9B23-E69067AF4E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5E0A-EB14-4D75-9559-7DE9A107FB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5880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6A652E76-FED2-4EF1-81DD-05D5FBB84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35594-9597-4A32-9DBA-CD4FC5C42275}" type="datetimeFigureOut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B7AE58FD-93E2-4906-9BCB-4F972B2E50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AE0DA742-FCC3-4DF7-A724-8EC3BC6ED8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5E0A-EB14-4D75-9559-7DE9A107FB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0295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9A43B0B-4C78-4632-81CE-809B4A27E4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FD7C333-FA15-44EB-9BD1-FA05E3D34C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694ED0F4-FB16-4B25-B408-61E1223CDD3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4BFD715D-A54F-40A9-8CF9-0C52C1C5A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35594-9597-4A32-9DBA-CD4FC5C42275}" type="datetimeFigureOut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6F463A09-E30D-426C-AEBE-CDA9699CB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A835FBB-17BA-4F6B-9EFA-361CCDDFC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5E0A-EB14-4D75-9559-7DE9A107FB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7498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E64DEDE-C1F0-43C1-8F88-104CEAD97F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E8F20AB5-FA9A-48FE-B67E-D40896DD2E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559DB0C1-929A-455F-A218-68A0F97133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2EA65E47-9C83-4E65-91E7-754027D60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35594-9597-4A32-9DBA-CD4FC5C42275}" type="datetimeFigureOut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CE09B64E-B4EF-4C2D-ADB2-08DAA5A1B2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D6C2CEC3-0DED-4413-AF0D-D0B87FB57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785E0A-EB14-4D75-9559-7DE9A107FB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86459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94EDE6B9-89CC-4C26-85A4-0CA67A1E5B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989F7DA6-E301-4C49-BEA1-A7E802F567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E54B82-92E0-4D50-9F54-BEE574E980B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035594-9597-4A32-9DBA-CD4FC5C42275}" type="datetimeFigureOut">
              <a:rPr kumimoji="1" lang="ja-JP" altLang="en-US" smtClean="0"/>
              <a:t>2019/12/25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7DB597C-D093-4ECC-A1B8-DC8170D48F1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51024AF2-ADE0-433A-841B-B14A546198D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785E0A-EB14-4D75-9559-7DE9A107FB9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496848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package" Target="../embeddings/Microsoft_Excel_Worksheet3.xlsx"/><Relationship Id="rId3" Type="http://schemas.openxmlformats.org/officeDocument/2006/relationships/package" Target="../embeddings/Microsoft_Excel_Worksheet.xlsx"/><Relationship Id="rId7" Type="http://schemas.openxmlformats.org/officeDocument/2006/relationships/package" Target="../embeddings/Microsoft_Excel_Worksheet2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11" Type="http://schemas.openxmlformats.org/officeDocument/2006/relationships/image" Target="../media/image5.png"/><Relationship Id="rId5" Type="http://schemas.openxmlformats.org/officeDocument/2006/relationships/package" Target="../embeddings/Microsoft_Excel_Worksheet1.xlsx"/><Relationship Id="rId10" Type="http://schemas.openxmlformats.org/officeDocument/2006/relationships/image" Target="../media/image4.png"/><Relationship Id="rId4" Type="http://schemas.openxmlformats.org/officeDocument/2006/relationships/image" Target="../media/image1.emf"/><Relationship Id="rId9" Type="http://schemas.openxmlformats.org/officeDocument/2006/relationships/image" Target="../media/image3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正方形/長方形 66">
            <a:extLst>
              <a:ext uri="{FF2B5EF4-FFF2-40B4-BE49-F238E27FC236}">
                <a16:creationId xmlns:a16="http://schemas.microsoft.com/office/drawing/2014/main" id="{5C8DEA56-A1D0-40CC-A654-CA0F9B45D7DC}"/>
              </a:ext>
            </a:extLst>
          </p:cNvPr>
          <p:cNvSpPr/>
          <p:nvPr/>
        </p:nvSpPr>
        <p:spPr>
          <a:xfrm>
            <a:off x="143209" y="3819171"/>
            <a:ext cx="5883686" cy="2975323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9363064-3A49-41E4-AAA3-8082ADAAAC3D}"/>
              </a:ext>
            </a:extLst>
          </p:cNvPr>
          <p:cNvSpPr/>
          <p:nvPr/>
        </p:nvSpPr>
        <p:spPr>
          <a:xfrm>
            <a:off x="5498030" y="80940"/>
            <a:ext cx="4455265" cy="2419293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2BCBDE52-FAB6-4E9E-A725-BD41DC95C3CA}"/>
              </a:ext>
            </a:extLst>
          </p:cNvPr>
          <p:cNvSpPr/>
          <p:nvPr/>
        </p:nvSpPr>
        <p:spPr>
          <a:xfrm>
            <a:off x="6684361" y="430261"/>
            <a:ext cx="524540" cy="69466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二等辺三角形 5">
            <a:extLst>
              <a:ext uri="{FF2B5EF4-FFF2-40B4-BE49-F238E27FC236}">
                <a16:creationId xmlns:a16="http://schemas.microsoft.com/office/drawing/2014/main" id="{9C7C59C7-737F-4B3C-AF16-6B730F404D5B}"/>
              </a:ext>
            </a:extLst>
          </p:cNvPr>
          <p:cNvSpPr/>
          <p:nvPr/>
        </p:nvSpPr>
        <p:spPr>
          <a:xfrm rot="5400000">
            <a:off x="6657780" y="866196"/>
            <a:ext cx="191386" cy="138223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4339F3FE-EC5F-4954-A84A-9019614466E5}"/>
              </a:ext>
            </a:extLst>
          </p:cNvPr>
          <p:cNvSpPr txBox="1"/>
          <p:nvPr/>
        </p:nvSpPr>
        <p:spPr>
          <a:xfrm>
            <a:off x="6753473" y="80940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FF</a:t>
            </a:r>
            <a:endParaRPr kumimoji="1" lang="ja-JP" altLang="en-US" dirty="0"/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815857EA-6020-4D67-A09E-6AEF2F671B01}"/>
              </a:ext>
            </a:extLst>
          </p:cNvPr>
          <p:cNvSpPr txBox="1"/>
          <p:nvPr/>
        </p:nvSpPr>
        <p:spPr>
          <a:xfrm>
            <a:off x="8621792" y="1903267"/>
            <a:ext cx="140455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600" dirty="0"/>
              <a:t>FPGA</a:t>
            </a:r>
            <a:endParaRPr kumimoji="1" lang="ja-JP" altLang="en-US" sz="3600" dirty="0"/>
          </a:p>
        </p:txBody>
      </p:sp>
      <p:sp>
        <p:nvSpPr>
          <p:cNvPr id="9" name="Freeform 7">
            <a:extLst>
              <a:ext uri="{FF2B5EF4-FFF2-40B4-BE49-F238E27FC236}">
                <a16:creationId xmlns:a16="http://schemas.microsoft.com/office/drawing/2014/main" id="{ED15132E-D08A-4337-A206-D45890207E92}"/>
              </a:ext>
            </a:extLst>
          </p:cNvPr>
          <p:cNvSpPr>
            <a:spLocks/>
          </p:cNvSpPr>
          <p:nvPr/>
        </p:nvSpPr>
        <p:spPr bwMode="auto">
          <a:xfrm rot="10800000" flipH="1">
            <a:off x="515919" y="450272"/>
            <a:ext cx="2236383" cy="1523492"/>
          </a:xfrm>
          <a:custGeom>
            <a:avLst/>
            <a:gdLst>
              <a:gd name="T0" fmla="*/ 0 w 1008"/>
              <a:gd name="T1" fmla="*/ 2147483647 h 576"/>
              <a:gd name="T2" fmla="*/ 2147483647 w 1008"/>
              <a:gd name="T3" fmla="*/ 0 h 576"/>
              <a:gd name="T4" fmla="*/ 2147483647 w 1008"/>
              <a:gd name="T5" fmla="*/ 0 h 576"/>
              <a:gd name="T6" fmla="*/ 2147483647 w 1008"/>
              <a:gd name="T7" fmla="*/ 2147483647 h 576"/>
              <a:gd name="T8" fmla="*/ 2147483647 w 1008"/>
              <a:gd name="T9" fmla="*/ 2147483647 h 576"/>
              <a:gd name="T10" fmla="*/ 0 w 1008"/>
              <a:gd name="T11" fmla="*/ 2147483647 h 576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008"/>
              <a:gd name="T19" fmla="*/ 0 h 576"/>
              <a:gd name="T20" fmla="*/ 1008 w 1008"/>
              <a:gd name="T21" fmla="*/ 576 h 576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008" h="576">
                <a:moveTo>
                  <a:pt x="0" y="288"/>
                </a:moveTo>
                <a:lnTo>
                  <a:pt x="288" y="0"/>
                </a:lnTo>
                <a:lnTo>
                  <a:pt x="1008" y="0"/>
                </a:lnTo>
                <a:lnTo>
                  <a:pt x="1008" y="576"/>
                </a:lnTo>
                <a:lnTo>
                  <a:pt x="288" y="576"/>
                </a:lnTo>
                <a:lnTo>
                  <a:pt x="0" y="288"/>
                </a:lnTo>
                <a:close/>
              </a:path>
            </a:pathLst>
          </a:custGeom>
          <a:solidFill>
            <a:srgbClr val="FF99FF"/>
          </a:solidFill>
          <a:ln w="25400" cap="flat" cmpd="sng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</p:spPr>
        <p:txBody>
          <a:bodyPr wrap="square" lIns="68573" tIns="34289" rIns="68573" bIns="34289" anchor="ctr">
            <a:spAutoFit/>
          </a:bodyPr>
          <a:lstStyle/>
          <a:p>
            <a:endParaRPr lang="en-US" altLang="ja-JP" sz="1050" dirty="0">
              <a:latin typeface="+mj-ea"/>
              <a:ea typeface="+mj-ea"/>
              <a:cs typeface="メイリオ" panose="020B0604030504040204" pitchFamily="50" charset="-128"/>
            </a:endParaRPr>
          </a:p>
          <a:p>
            <a:endParaRPr lang="en-US" altLang="ja-JP" sz="1050" dirty="0">
              <a:latin typeface="+mj-ea"/>
              <a:ea typeface="+mj-ea"/>
              <a:cs typeface="メイリオ" panose="020B0604030504040204" pitchFamily="50" charset="-128"/>
            </a:endParaRPr>
          </a:p>
          <a:p>
            <a:endParaRPr lang="en-US" altLang="ja-JP" sz="1050" dirty="0">
              <a:latin typeface="+mj-ea"/>
              <a:ea typeface="+mj-ea"/>
              <a:cs typeface="メイリオ" panose="020B0604030504040204" pitchFamily="50" charset="-128"/>
            </a:endParaRPr>
          </a:p>
          <a:p>
            <a:endParaRPr lang="en-US" altLang="ja-JP" sz="1050" dirty="0">
              <a:latin typeface="+mj-ea"/>
              <a:ea typeface="+mj-ea"/>
              <a:cs typeface="メイリオ" panose="020B0604030504040204" pitchFamily="50" charset="-128"/>
            </a:endParaRPr>
          </a:p>
          <a:p>
            <a:endParaRPr lang="en-US" altLang="ja-JP" sz="1050" dirty="0">
              <a:latin typeface="+mj-ea"/>
              <a:ea typeface="+mj-ea"/>
              <a:cs typeface="メイリオ" panose="020B0604030504040204" pitchFamily="50" charset="-128"/>
            </a:endParaRPr>
          </a:p>
          <a:p>
            <a:endParaRPr lang="en-US" altLang="ja-JP" sz="1050" dirty="0">
              <a:latin typeface="+mj-ea"/>
              <a:ea typeface="+mj-ea"/>
              <a:cs typeface="メイリオ" panose="020B0604030504040204" pitchFamily="50" charset="-128"/>
            </a:endParaRPr>
          </a:p>
          <a:p>
            <a:endParaRPr lang="en-US" altLang="ja-JP" sz="1050" dirty="0">
              <a:latin typeface="+mj-ea"/>
              <a:ea typeface="+mj-ea"/>
              <a:cs typeface="メイリオ" panose="020B0604030504040204" pitchFamily="50" charset="-128"/>
            </a:endParaRPr>
          </a:p>
          <a:p>
            <a:endParaRPr lang="en-US" altLang="ja-JP" sz="1050" dirty="0">
              <a:latin typeface="+mj-ea"/>
              <a:ea typeface="+mj-ea"/>
              <a:cs typeface="メイリオ" panose="020B0604030504040204" pitchFamily="50" charset="-128"/>
            </a:endParaRPr>
          </a:p>
          <a:p>
            <a:endParaRPr lang="ja-JP" altLang="en-US" sz="1050" dirty="0">
              <a:latin typeface="+mj-ea"/>
              <a:ea typeface="+mj-ea"/>
              <a:cs typeface="メイリオ" panose="020B0604030504040204" pitchFamily="50" charset="-128"/>
            </a:endParaRPr>
          </a:p>
        </p:txBody>
      </p:sp>
      <p:cxnSp>
        <p:nvCxnSpPr>
          <p:cNvPr id="11" name="直線矢印コネクタ 10">
            <a:extLst>
              <a:ext uri="{FF2B5EF4-FFF2-40B4-BE49-F238E27FC236}">
                <a16:creationId xmlns:a16="http://schemas.microsoft.com/office/drawing/2014/main" id="{F7DF5B15-D28E-4B39-983D-68DFB9730C84}"/>
              </a:ext>
            </a:extLst>
          </p:cNvPr>
          <p:cNvCxnSpPr>
            <a:cxnSpLocks/>
          </p:cNvCxnSpPr>
          <p:nvPr/>
        </p:nvCxnSpPr>
        <p:spPr>
          <a:xfrm>
            <a:off x="2752302" y="626963"/>
            <a:ext cx="392069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03CE6405-8BDA-417C-9CB9-F1E433E26B3E}"/>
              </a:ext>
            </a:extLst>
          </p:cNvPr>
          <p:cNvCxnSpPr>
            <a:cxnSpLocks/>
          </p:cNvCxnSpPr>
          <p:nvPr/>
        </p:nvCxnSpPr>
        <p:spPr>
          <a:xfrm flipH="1">
            <a:off x="2796144" y="1769543"/>
            <a:ext cx="389958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正方形/長方形 15">
            <a:extLst>
              <a:ext uri="{FF2B5EF4-FFF2-40B4-BE49-F238E27FC236}">
                <a16:creationId xmlns:a16="http://schemas.microsoft.com/office/drawing/2014/main" id="{0C7D2B18-AFB0-479A-81B3-6CFE5D0A52BB}"/>
              </a:ext>
            </a:extLst>
          </p:cNvPr>
          <p:cNvSpPr/>
          <p:nvPr/>
        </p:nvSpPr>
        <p:spPr>
          <a:xfrm>
            <a:off x="6700311" y="1463607"/>
            <a:ext cx="524540" cy="694661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1B190601-3158-4096-88BB-7BDC82561BA6}"/>
              </a:ext>
            </a:extLst>
          </p:cNvPr>
          <p:cNvSpPr txBox="1"/>
          <p:nvPr/>
        </p:nvSpPr>
        <p:spPr>
          <a:xfrm>
            <a:off x="6602790" y="2130901"/>
            <a:ext cx="7681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CLK2</a:t>
            </a:r>
            <a:endParaRPr kumimoji="1" lang="ja-JP" altLang="en-US" dirty="0"/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041786D-64D3-4B87-91D4-BD003BF7D95F}"/>
              </a:ext>
            </a:extLst>
          </p:cNvPr>
          <p:cNvSpPr txBox="1"/>
          <p:nvPr/>
        </p:nvSpPr>
        <p:spPr>
          <a:xfrm>
            <a:off x="5744927" y="785346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b="1" dirty="0">
                <a:solidFill>
                  <a:srgbClr val="FFC000"/>
                </a:solidFill>
              </a:rPr>
              <a:t>CLK1</a:t>
            </a: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84F6BD5A-7DBE-499F-9BA7-6A665D7FB64B}"/>
              </a:ext>
            </a:extLst>
          </p:cNvPr>
          <p:cNvSpPr txBox="1"/>
          <p:nvPr/>
        </p:nvSpPr>
        <p:spPr>
          <a:xfrm>
            <a:off x="3099433" y="1437355"/>
            <a:ext cx="24224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/>
              <a:t>DATACLK(External)</a:t>
            </a:r>
            <a:endParaRPr kumimoji="1" lang="ja-JP" altLang="en-US" b="1" dirty="0"/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4564E73-A00E-484B-A86B-356C555CFC35}"/>
              </a:ext>
            </a:extLst>
          </p:cNvPr>
          <p:cNvSpPr txBox="1"/>
          <p:nvPr/>
        </p:nvSpPr>
        <p:spPr>
          <a:xfrm>
            <a:off x="3711045" y="293347"/>
            <a:ext cx="8370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rgbClr val="00B050"/>
                </a:solidFill>
              </a:rPr>
              <a:t>BUSY</a:t>
            </a:r>
            <a:endParaRPr kumimoji="1" lang="ja-JP" altLang="en-US" b="1" dirty="0">
              <a:solidFill>
                <a:srgbClr val="00B050"/>
              </a:solidFill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E8E31DAF-589A-4B45-A0E0-9A0ED384E130}"/>
              </a:ext>
            </a:extLst>
          </p:cNvPr>
          <p:cNvSpPr txBox="1"/>
          <p:nvPr/>
        </p:nvSpPr>
        <p:spPr>
          <a:xfrm>
            <a:off x="5445782" y="2485584"/>
            <a:ext cx="60244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CLK1: Sampling Clock for BUSY (FPGA internal CLK)</a:t>
            </a:r>
          </a:p>
          <a:p>
            <a:r>
              <a:rPr lang="en-US" altLang="ja-JP" dirty="0"/>
              <a:t>CLK2: DATACLK </a:t>
            </a:r>
          </a:p>
          <a:p>
            <a:r>
              <a:rPr lang="ja-JP" altLang="en-US" dirty="0"/>
              <a:t>→</a:t>
            </a:r>
            <a:r>
              <a:rPr lang="en-US" altLang="ja-JP" dirty="0"/>
              <a:t>CLK1 and CLK 2 are different frequency</a:t>
            </a:r>
          </a:p>
        </p:txBody>
      </p:sp>
      <p:graphicFrame>
        <p:nvGraphicFramePr>
          <p:cNvPr id="25" name="オブジェクト 24">
            <a:extLst>
              <a:ext uri="{FF2B5EF4-FFF2-40B4-BE49-F238E27FC236}">
                <a16:creationId xmlns:a16="http://schemas.microsoft.com/office/drawing/2014/main" id="{A7902347-F787-41E1-BD63-CEF92BF2A06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75240795"/>
              </p:ext>
            </p:extLst>
          </p:nvPr>
        </p:nvGraphicFramePr>
        <p:xfrm>
          <a:off x="2090738" y="5981700"/>
          <a:ext cx="5154612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6" name="Worksheet" r:id="rId3" imgW="7931365" imgH="235185" progId="Excel.Sheet.12">
                  <p:embed/>
                </p:oleObj>
              </mc:Choice>
              <mc:Fallback>
                <p:oleObj name="Worksheet" r:id="rId3" imgW="7931365" imgH="235185" progId="Excel.Sheet.12">
                  <p:embed/>
                  <p:pic>
                    <p:nvPicPr>
                      <p:cNvPr id="12" name="オブジェクト 11">
                        <a:extLst>
                          <a:ext uri="{FF2B5EF4-FFF2-40B4-BE49-F238E27FC236}">
                            <a16:creationId xmlns:a16="http://schemas.microsoft.com/office/drawing/2014/main" id="{84E1F7B9-21CC-4534-B3D6-7509B0D73D2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090738" y="5981700"/>
                        <a:ext cx="5154612" cy="234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オブジェクト 25">
            <a:extLst>
              <a:ext uri="{FF2B5EF4-FFF2-40B4-BE49-F238E27FC236}">
                <a16:creationId xmlns:a16="http://schemas.microsoft.com/office/drawing/2014/main" id="{8F61F910-8AFC-4FB7-AB29-85EE4D4FEB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05291947"/>
              </p:ext>
            </p:extLst>
          </p:nvPr>
        </p:nvGraphicFramePr>
        <p:xfrm>
          <a:off x="2090757" y="6400432"/>
          <a:ext cx="5154564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7" name="Worksheet" r:id="rId5" imgW="7931365" imgH="235185" progId="Excel.Sheet.12">
                  <p:embed/>
                </p:oleObj>
              </mc:Choice>
              <mc:Fallback>
                <p:oleObj name="Worksheet" r:id="rId5" imgW="7931365" imgH="235185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090757" y="6400432"/>
                        <a:ext cx="5154564" cy="234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7" name="直線矢印コネクタ 26">
            <a:extLst>
              <a:ext uri="{FF2B5EF4-FFF2-40B4-BE49-F238E27FC236}">
                <a16:creationId xmlns:a16="http://schemas.microsoft.com/office/drawing/2014/main" id="{40E2DD4E-F4F3-4861-A8EE-43979F9C78CB}"/>
              </a:ext>
            </a:extLst>
          </p:cNvPr>
          <p:cNvCxnSpPr>
            <a:cxnSpLocks/>
          </p:cNvCxnSpPr>
          <p:nvPr/>
        </p:nvCxnSpPr>
        <p:spPr>
          <a:xfrm>
            <a:off x="7208901" y="626963"/>
            <a:ext cx="64978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D6FD6893-E5FC-44D1-BFDA-686337FD6E4D}"/>
              </a:ext>
            </a:extLst>
          </p:cNvPr>
          <p:cNvSpPr txBox="1"/>
          <p:nvPr/>
        </p:nvSpPr>
        <p:spPr>
          <a:xfrm>
            <a:off x="7243872" y="312043"/>
            <a:ext cx="27109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b="1" dirty="0">
                <a:solidFill>
                  <a:srgbClr val="FF0000"/>
                </a:solidFill>
              </a:rPr>
              <a:t>BUSY(captured by FF)</a:t>
            </a:r>
            <a:endParaRPr kumimoji="1" lang="ja-JP" altLang="en-US" b="1" dirty="0">
              <a:solidFill>
                <a:srgbClr val="FF0000"/>
              </a:solidFill>
            </a:endParaRPr>
          </a:p>
        </p:txBody>
      </p:sp>
      <p:graphicFrame>
        <p:nvGraphicFramePr>
          <p:cNvPr id="34" name="オブジェクト 33">
            <a:extLst>
              <a:ext uri="{FF2B5EF4-FFF2-40B4-BE49-F238E27FC236}">
                <a16:creationId xmlns:a16="http://schemas.microsoft.com/office/drawing/2014/main" id="{F72A70DC-FCFA-49F3-BBBD-2B2F2494F21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8287502"/>
              </p:ext>
            </p:extLst>
          </p:nvPr>
        </p:nvGraphicFramePr>
        <p:xfrm>
          <a:off x="8133792" y="5981049"/>
          <a:ext cx="5154564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8" name="Worksheet" r:id="rId7" imgW="7931365" imgH="235185" progId="Excel.Sheet.12">
                  <p:embed/>
                </p:oleObj>
              </mc:Choice>
              <mc:Fallback>
                <p:oleObj name="Worksheet" r:id="rId7" imgW="7931365" imgH="235185" progId="Excel.Sheet.12">
                  <p:embed/>
                  <p:pic>
                    <p:nvPicPr>
                      <p:cNvPr id="25" name="オブジェクト 24">
                        <a:extLst>
                          <a:ext uri="{FF2B5EF4-FFF2-40B4-BE49-F238E27FC236}">
                            <a16:creationId xmlns:a16="http://schemas.microsoft.com/office/drawing/2014/main" id="{A7902347-F787-41E1-BD63-CEF92BF2A06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133792" y="5981049"/>
                        <a:ext cx="5154564" cy="234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オブジェクト 34">
            <a:extLst>
              <a:ext uri="{FF2B5EF4-FFF2-40B4-BE49-F238E27FC236}">
                <a16:creationId xmlns:a16="http://schemas.microsoft.com/office/drawing/2014/main" id="{E3B9FECD-C29B-431B-9D97-91AF985FD8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58948619"/>
              </p:ext>
            </p:extLst>
          </p:nvPr>
        </p:nvGraphicFramePr>
        <p:xfrm>
          <a:off x="8133792" y="6400432"/>
          <a:ext cx="5154564" cy="234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79" name="Worksheet" r:id="rId8" imgW="7931365" imgH="235185" progId="Excel.Sheet.12">
                  <p:embed/>
                </p:oleObj>
              </mc:Choice>
              <mc:Fallback>
                <p:oleObj name="Worksheet" r:id="rId8" imgW="7931365" imgH="235185" progId="Excel.Sheet.12">
                  <p:embed/>
                  <p:pic>
                    <p:nvPicPr>
                      <p:cNvPr id="26" name="オブジェクト 25">
                        <a:extLst>
                          <a:ext uri="{FF2B5EF4-FFF2-40B4-BE49-F238E27FC236}">
                            <a16:creationId xmlns:a16="http://schemas.microsoft.com/office/drawing/2014/main" id="{8F61F910-8AFC-4FB7-AB29-85EE4D4FEB2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8133792" y="6400432"/>
                        <a:ext cx="5154564" cy="234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8" name="図 37">
            <a:extLst>
              <a:ext uri="{FF2B5EF4-FFF2-40B4-BE49-F238E27FC236}">
                <a16:creationId xmlns:a16="http://schemas.microsoft.com/office/drawing/2014/main" id="{DD0ADC4B-A406-405E-B1CF-2309ECE1FC5A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314804" y="4672666"/>
            <a:ext cx="1342822" cy="1123950"/>
          </a:xfrm>
          <a:prstGeom prst="rect">
            <a:avLst/>
          </a:prstGeom>
        </p:spPr>
      </p:pic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54F9DCB6-C4A3-4784-A2C2-B071D6B59D2F}"/>
              </a:ext>
            </a:extLst>
          </p:cNvPr>
          <p:cNvSpPr/>
          <p:nvPr/>
        </p:nvSpPr>
        <p:spPr>
          <a:xfrm>
            <a:off x="543583" y="5933347"/>
            <a:ext cx="16225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>
                <a:solidFill>
                  <a:srgbClr val="FFC000"/>
                </a:solidFill>
              </a:rPr>
              <a:t>CLK1(1MHz)</a:t>
            </a:r>
            <a:endParaRPr lang="ja-JP" altLang="en-US" b="1" dirty="0">
              <a:solidFill>
                <a:srgbClr val="FFC000"/>
              </a:solidFill>
            </a:endParaRPr>
          </a:p>
        </p:txBody>
      </p:sp>
      <p:sp>
        <p:nvSpPr>
          <p:cNvPr id="41" name="正方形/長方形 40">
            <a:extLst>
              <a:ext uri="{FF2B5EF4-FFF2-40B4-BE49-F238E27FC236}">
                <a16:creationId xmlns:a16="http://schemas.microsoft.com/office/drawing/2014/main" id="{649C5D37-23E4-4FAC-97D9-641E25F6E75F}"/>
              </a:ext>
            </a:extLst>
          </p:cNvPr>
          <p:cNvSpPr/>
          <p:nvPr/>
        </p:nvSpPr>
        <p:spPr>
          <a:xfrm>
            <a:off x="6183654" y="6375032"/>
            <a:ext cx="215315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dirty="0">
                <a:solidFill>
                  <a:srgbClr val="FF0000"/>
                </a:solidFill>
              </a:rPr>
              <a:t>BUSY(captured by FF)</a:t>
            </a:r>
            <a:endParaRPr lang="ja-JP" altLang="en-US" sz="1400" b="1" dirty="0">
              <a:solidFill>
                <a:srgbClr val="FF0000"/>
              </a:solidFill>
            </a:endParaRPr>
          </a:p>
        </p:txBody>
      </p:sp>
      <p:sp>
        <p:nvSpPr>
          <p:cNvPr id="42" name="正方形/長方形 41">
            <a:extLst>
              <a:ext uri="{FF2B5EF4-FFF2-40B4-BE49-F238E27FC236}">
                <a16:creationId xmlns:a16="http://schemas.microsoft.com/office/drawing/2014/main" id="{928AA2BC-3843-4E1A-84F7-5CEC7C49DF27}"/>
              </a:ext>
            </a:extLst>
          </p:cNvPr>
          <p:cNvSpPr/>
          <p:nvPr/>
        </p:nvSpPr>
        <p:spPr>
          <a:xfrm>
            <a:off x="114188" y="6364018"/>
            <a:ext cx="2153154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dirty="0">
                <a:solidFill>
                  <a:srgbClr val="FF0000"/>
                </a:solidFill>
              </a:rPr>
              <a:t>BUSY(captured by FF)</a:t>
            </a:r>
            <a:endParaRPr lang="ja-JP" altLang="en-US" sz="1400" b="1" dirty="0">
              <a:solidFill>
                <a:srgbClr val="FF0000"/>
              </a:solidFill>
            </a:endParaRPr>
          </a:p>
        </p:txBody>
      </p:sp>
      <p:pic>
        <p:nvPicPr>
          <p:cNvPr id="43" name="図 42">
            <a:extLst>
              <a:ext uri="{FF2B5EF4-FFF2-40B4-BE49-F238E27FC236}">
                <a16:creationId xmlns:a16="http://schemas.microsoft.com/office/drawing/2014/main" id="{05DD5137-7094-44FD-969A-8F1E2A851909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2293218" y="4753450"/>
            <a:ext cx="2890070" cy="1085850"/>
          </a:xfrm>
          <a:prstGeom prst="rect">
            <a:avLst/>
          </a:prstGeom>
        </p:spPr>
      </p:pic>
      <p:sp>
        <p:nvSpPr>
          <p:cNvPr id="44" name="正方形/長方形 43">
            <a:extLst>
              <a:ext uri="{FF2B5EF4-FFF2-40B4-BE49-F238E27FC236}">
                <a16:creationId xmlns:a16="http://schemas.microsoft.com/office/drawing/2014/main" id="{DEBFDD44-B6FF-4567-96E5-48E61C39BC2D}"/>
              </a:ext>
            </a:extLst>
          </p:cNvPr>
          <p:cNvSpPr/>
          <p:nvPr/>
        </p:nvSpPr>
        <p:spPr>
          <a:xfrm>
            <a:off x="1335298" y="5225721"/>
            <a:ext cx="8370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>
                <a:solidFill>
                  <a:srgbClr val="00B050"/>
                </a:solidFill>
              </a:rPr>
              <a:t>BUSY</a:t>
            </a:r>
            <a:endParaRPr lang="ja-JP" altLang="en-US" b="1" dirty="0">
              <a:solidFill>
                <a:srgbClr val="00B050"/>
              </a:solidFill>
            </a:endParaRPr>
          </a:p>
        </p:txBody>
      </p:sp>
      <p:sp>
        <p:nvSpPr>
          <p:cNvPr id="45" name="正方形/長方形 44">
            <a:extLst>
              <a:ext uri="{FF2B5EF4-FFF2-40B4-BE49-F238E27FC236}">
                <a16:creationId xmlns:a16="http://schemas.microsoft.com/office/drawing/2014/main" id="{961E844B-0A9F-4F8C-AB74-3AF8C339340C}"/>
              </a:ext>
            </a:extLst>
          </p:cNvPr>
          <p:cNvSpPr/>
          <p:nvPr/>
        </p:nvSpPr>
        <p:spPr>
          <a:xfrm>
            <a:off x="7394788" y="5234641"/>
            <a:ext cx="8370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>
                <a:solidFill>
                  <a:srgbClr val="00B050"/>
                </a:solidFill>
              </a:rPr>
              <a:t>BUSY</a:t>
            </a:r>
            <a:endParaRPr lang="ja-JP" altLang="en-US" b="1" dirty="0">
              <a:solidFill>
                <a:srgbClr val="00B050"/>
              </a:solidFill>
            </a:endParaRPr>
          </a:p>
        </p:txBody>
      </p:sp>
      <p:sp>
        <p:nvSpPr>
          <p:cNvPr id="46" name="正方形/長方形 45">
            <a:extLst>
              <a:ext uri="{FF2B5EF4-FFF2-40B4-BE49-F238E27FC236}">
                <a16:creationId xmlns:a16="http://schemas.microsoft.com/office/drawing/2014/main" id="{B82474C5-FB2B-4CC2-A3B5-FA6B881E81BD}"/>
              </a:ext>
            </a:extLst>
          </p:cNvPr>
          <p:cNvSpPr/>
          <p:nvPr/>
        </p:nvSpPr>
        <p:spPr>
          <a:xfrm>
            <a:off x="6559669" y="5928583"/>
            <a:ext cx="16225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b="1" dirty="0">
                <a:solidFill>
                  <a:srgbClr val="FFC000"/>
                </a:solidFill>
              </a:rPr>
              <a:t>CLK1(1MHz)</a:t>
            </a:r>
            <a:endParaRPr lang="ja-JP" altLang="en-US" b="1" dirty="0">
              <a:solidFill>
                <a:srgbClr val="FFC000"/>
              </a:solidFill>
            </a:endParaRPr>
          </a:p>
        </p:txBody>
      </p: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F7C3D8AB-DCA2-4C82-BAFD-2F73BD5B6E44}"/>
              </a:ext>
            </a:extLst>
          </p:cNvPr>
          <p:cNvSpPr txBox="1"/>
          <p:nvPr/>
        </p:nvSpPr>
        <p:spPr>
          <a:xfrm>
            <a:off x="1252118" y="1079901"/>
            <a:ext cx="11624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dirty="0"/>
              <a:t>ADS8509</a:t>
            </a:r>
            <a:endParaRPr kumimoji="1" lang="ja-JP" altLang="en-US" dirty="0"/>
          </a:p>
        </p:txBody>
      </p: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C978E6F5-AA7B-43BF-97D1-CC663B05DF0C}"/>
              </a:ext>
            </a:extLst>
          </p:cNvPr>
          <p:cNvCxnSpPr>
            <a:cxnSpLocks/>
          </p:cNvCxnSpPr>
          <p:nvPr/>
        </p:nvCxnSpPr>
        <p:spPr>
          <a:xfrm>
            <a:off x="2533550" y="5376006"/>
            <a:ext cx="0" cy="1024426"/>
          </a:xfrm>
          <a:prstGeom prst="line">
            <a:avLst/>
          </a:prstGeom>
          <a:ln>
            <a:solidFill>
              <a:srgbClr val="FF0000"/>
            </a:solidFill>
            <a:prstDash val="sys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45DD3B76-3EE1-4B1F-9C89-E681AD230C4F}"/>
              </a:ext>
            </a:extLst>
          </p:cNvPr>
          <p:cNvCxnSpPr>
            <a:cxnSpLocks/>
          </p:cNvCxnSpPr>
          <p:nvPr/>
        </p:nvCxnSpPr>
        <p:spPr>
          <a:xfrm>
            <a:off x="3391029" y="5717087"/>
            <a:ext cx="0" cy="918295"/>
          </a:xfrm>
          <a:prstGeom prst="line">
            <a:avLst/>
          </a:prstGeom>
          <a:ln>
            <a:solidFill>
              <a:srgbClr val="FF0000"/>
            </a:solidFill>
            <a:prstDash val="sys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コネクタ 56">
            <a:extLst>
              <a:ext uri="{FF2B5EF4-FFF2-40B4-BE49-F238E27FC236}">
                <a16:creationId xmlns:a16="http://schemas.microsoft.com/office/drawing/2014/main" id="{01AA118F-8D80-4E70-9A04-3C19D3E07068}"/>
              </a:ext>
            </a:extLst>
          </p:cNvPr>
          <p:cNvCxnSpPr>
            <a:cxnSpLocks/>
          </p:cNvCxnSpPr>
          <p:nvPr/>
        </p:nvCxnSpPr>
        <p:spPr>
          <a:xfrm>
            <a:off x="4250345" y="5717087"/>
            <a:ext cx="0" cy="918295"/>
          </a:xfrm>
          <a:prstGeom prst="line">
            <a:avLst/>
          </a:prstGeom>
          <a:ln>
            <a:solidFill>
              <a:srgbClr val="FF0000"/>
            </a:solidFill>
            <a:prstDash val="sys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直線コネクタ 58">
            <a:extLst>
              <a:ext uri="{FF2B5EF4-FFF2-40B4-BE49-F238E27FC236}">
                <a16:creationId xmlns:a16="http://schemas.microsoft.com/office/drawing/2014/main" id="{3850BD2F-F2AB-431A-986B-9D27B0912A1F}"/>
              </a:ext>
            </a:extLst>
          </p:cNvPr>
          <p:cNvCxnSpPr>
            <a:cxnSpLocks/>
          </p:cNvCxnSpPr>
          <p:nvPr/>
        </p:nvCxnSpPr>
        <p:spPr>
          <a:xfrm>
            <a:off x="5096807" y="5376006"/>
            <a:ext cx="0" cy="1022025"/>
          </a:xfrm>
          <a:prstGeom prst="line">
            <a:avLst/>
          </a:prstGeom>
          <a:ln>
            <a:solidFill>
              <a:srgbClr val="FF0000"/>
            </a:solidFill>
            <a:prstDash val="sys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直線コネクタ 61">
            <a:extLst>
              <a:ext uri="{FF2B5EF4-FFF2-40B4-BE49-F238E27FC236}">
                <a16:creationId xmlns:a16="http://schemas.microsoft.com/office/drawing/2014/main" id="{557B4278-49F3-4492-943F-9410FB38907E}"/>
              </a:ext>
            </a:extLst>
          </p:cNvPr>
          <p:cNvCxnSpPr>
            <a:cxnSpLocks/>
          </p:cNvCxnSpPr>
          <p:nvPr/>
        </p:nvCxnSpPr>
        <p:spPr>
          <a:xfrm>
            <a:off x="8564826" y="5284403"/>
            <a:ext cx="0" cy="1113628"/>
          </a:xfrm>
          <a:prstGeom prst="line">
            <a:avLst/>
          </a:prstGeom>
          <a:ln>
            <a:solidFill>
              <a:srgbClr val="FF0000"/>
            </a:solidFill>
            <a:prstDash val="sys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直線コネクタ 63">
            <a:extLst>
              <a:ext uri="{FF2B5EF4-FFF2-40B4-BE49-F238E27FC236}">
                <a16:creationId xmlns:a16="http://schemas.microsoft.com/office/drawing/2014/main" id="{5AC5D9B0-624C-4E5F-8AC0-4B9992B2EAEA}"/>
              </a:ext>
            </a:extLst>
          </p:cNvPr>
          <p:cNvCxnSpPr>
            <a:cxnSpLocks/>
          </p:cNvCxnSpPr>
          <p:nvPr/>
        </p:nvCxnSpPr>
        <p:spPr>
          <a:xfrm>
            <a:off x="9657626" y="5284403"/>
            <a:ext cx="0" cy="1113628"/>
          </a:xfrm>
          <a:prstGeom prst="line">
            <a:avLst/>
          </a:prstGeom>
          <a:ln>
            <a:solidFill>
              <a:srgbClr val="FF0000"/>
            </a:solidFill>
            <a:prstDash val="sysDash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正方形/長方形 64">
            <a:extLst>
              <a:ext uri="{FF2B5EF4-FFF2-40B4-BE49-F238E27FC236}">
                <a16:creationId xmlns:a16="http://schemas.microsoft.com/office/drawing/2014/main" id="{58AB9D80-6F7F-4E28-AF14-E4F1C925ED0E}"/>
              </a:ext>
            </a:extLst>
          </p:cNvPr>
          <p:cNvSpPr/>
          <p:nvPr/>
        </p:nvSpPr>
        <p:spPr>
          <a:xfrm>
            <a:off x="1330555" y="3850426"/>
            <a:ext cx="38379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rgbClr val="0070C0"/>
                </a:solidFill>
              </a:rPr>
              <a:t>Captured BUSY by FPGA Flip Flop</a:t>
            </a:r>
            <a:endParaRPr lang="ja-JP" altLang="en-US" dirty="0">
              <a:solidFill>
                <a:srgbClr val="0070C0"/>
              </a:solidFill>
            </a:endParaRPr>
          </a:p>
        </p:txBody>
      </p:sp>
      <p:sp>
        <p:nvSpPr>
          <p:cNvPr id="66" name="正方形/長方形 65">
            <a:extLst>
              <a:ext uri="{FF2B5EF4-FFF2-40B4-BE49-F238E27FC236}">
                <a16:creationId xmlns:a16="http://schemas.microsoft.com/office/drawing/2014/main" id="{2DF0F294-17F1-444C-9C67-27652C74B752}"/>
              </a:ext>
            </a:extLst>
          </p:cNvPr>
          <p:cNvSpPr/>
          <p:nvPr/>
        </p:nvSpPr>
        <p:spPr>
          <a:xfrm>
            <a:off x="7283254" y="3913740"/>
            <a:ext cx="367761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Missing BUSY by FPGA Flip Flop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68" name="正方形/長方形 67">
            <a:extLst>
              <a:ext uri="{FF2B5EF4-FFF2-40B4-BE49-F238E27FC236}">
                <a16:creationId xmlns:a16="http://schemas.microsoft.com/office/drawing/2014/main" id="{99ED3904-2FF9-4682-8404-0B49105F749A}"/>
              </a:ext>
            </a:extLst>
          </p:cNvPr>
          <p:cNvSpPr/>
          <p:nvPr/>
        </p:nvSpPr>
        <p:spPr>
          <a:xfrm>
            <a:off x="6179785" y="3850426"/>
            <a:ext cx="5883685" cy="294407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9" name="楕円 68">
            <a:extLst>
              <a:ext uri="{FF2B5EF4-FFF2-40B4-BE49-F238E27FC236}">
                <a16:creationId xmlns:a16="http://schemas.microsoft.com/office/drawing/2014/main" id="{9585E5BD-9EAD-4353-BF72-666AFDD30B95}"/>
              </a:ext>
            </a:extLst>
          </p:cNvPr>
          <p:cNvSpPr/>
          <p:nvPr/>
        </p:nvSpPr>
        <p:spPr>
          <a:xfrm>
            <a:off x="8695459" y="6314729"/>
            <a:ext cx="827784" cy="178533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0" name="正方形/長方形 69">
            <a:extLst>
              <a:ext uri="{FF2B5EF4-FFF2-40B4-BE49-F238E27FC236}">
                <a16:creationId xmlns:a16="http://schemas.microsoft.com/office/drawing/2014/main" id="{5D723AA5-6F3A-4D3A-A0A3-25BDCD8F56F3}"/>
              </a:ext>
            </a:extLst>
          </p:cNvPr>
          <p:cNvSpPr/>
          <p:nvPr/>
        </p:nvSpPr>
        <p:spPr>
          <a:xfrm>
            <a:off x="8375442" y="6472331"/>
            <a:ext cx="183095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Missing BUSY  </a:t>
            </a:r>
            <a:endParaRPr lang="ja-JP" altLang="en-US" dirty="0"/>
          </a:p>
        </p:txBody>
      </p:sp>
      <p:sp>
        <p:nvSpPr>
          <p:cNvPr id="48" name="正方形/長方形 47">
            <a:extLst>
              <a:ext uri="{FF2B5EF4-FFF2-40B4-BE49-F238E27FC236}">
                <a16:creationId xmlns:a16="http://schemas.microsoft.com/office/drawing/2014/main" id="{07A0DB69-0D20-4818-8AE8-9F1F240BDAD2}"/>
              </a:ext>
            </a:extLst>
          </p:cNvPr>
          <p:cNvSpPr/>
          <p:nvPr/>
        </p:nvSpPr>
        <p:spPr>
          <a:xfrm>
            <a:off x="367000" y="4166594"/>
            <a:ext cx="54361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rgbClr val="0070C0"/>
                </a:solidFill>
              </a:rPr>
              <a:t>(If CLK1 frequency is much faster than tw2(min))</a:t>
            </a:r>
            <a:endParaRPr lang="ja-JP" altLang="en-US" dirty="0">
              <a:solidFill>
                <a:srgbClr val="0070C0"/>
              </a:solidFill>
            </a:endParaRPr>
          </a:p>
        </p:txBody>
      </p:sp>
      <p:sp>
        <p:nvSpPr>
          <p:cNvPr id="53" name="正方形/長方形 52">
            <a:extLst>
              <a:ext uri="{FF2B5EF4-FFF2-40B4-BE49-F238E27FC236}">
                <a16:creationId xmlns:a16="http://schemas.microsoft.com/office/drawing/2014/main" id="{24979BBF-AE72-4066-8ECF-C8833DD8F709}"/>
              </a:ext>
            </a:extLst>
          </p:cNvPr>
          <p:cNvSpPr/>
          <p:nvPr/>
        </p:nvSpPr>
        <p:spPr>
          <a:xfrm>
            <a:off x="6734322" y="4219758"/>
            <a:ext cx="421461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>
                <a:solidFill>
                  <a:srgbClr val="FF0000"/>
                </a:solidFill>
              </a:rPr>
              <a:t>(If frequency is slower than tw2(min))</a:t>
            </a:r>
            <a:endParaRPr lang="ja-JP" altLang="en-US" dirty="0">
              <a:solidFill>
                <a:srgbClr val="FF0000"/>
              </a:solidFill>
            </a:endParaRPr>
          </a:p>
        </p:txBody>
      </p: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F2CF15B6-513B-49A8-A701-505E2120E67E}"/>
              </a:ext>
            </a:extLst>
          </p:cNvPr>
          <p:cNvSpPr/>
          <p:nvPr/>
        </p:nvSpPr>
        <p:spPr>
          <a:xfrm>
            <a:off x="2417686" y="3296211"/>
            <a:ext cx="9733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>
                <a:solidFill>
                  <a:srgbClr val="0070C0"/>
                </a:solidFill>
              </a:rPr>
              <a:t>OK </a:t>
            </a:r>
            <a:endParaRPr lang="ja-JP" altLang="en-US" sz="3600" dirty="0">
              <a:solidFill>
                <a:srgbClr val="0070C0"/>
              </a:solidFill>
            </a:endParaRPr>
          </a:p>
        </p:txBody>
      </p:sp>
      <p:sp>
        <p:nvSpPr>
          <p:cNvPr id="55" name="正方形/長方形 54">
            <a:extLst>
              <a:ext uri="{FF2B5EF4-FFF2-40B4-BE49-F238E27FC236}">
                <a16:creationId xmlns:a16="http://schemas.microsoft.com/office/drawing/2014/main" id="{BF2CB5F4-18AD-45ED-9251-8961469840F1}"/>
              </a:ext>
            </a:extLst>
          </p:cNvPr>
          <p:cNvSpPr/>
          <p:nvPr/>
        </p:nvSpPr>
        <p:spPr>
          <a:xfrm>
            <a:off x="8800971" y="3357229"/>
            <a:ext cx="99578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3600" dirty="0">
                <a:solidFill>
                  <a:srgbClr val="FF0000"/>
                </a:solidFill>
              </a:rPr>
              <a:t>NG </a:t>
            </a:r>
            <a:endParaRPr lang="ja-JP" altLang="en-US" sz="3600" dirty="0">
              <a:solidFill>
                <a:srgbClr val="FF0000"/>
              </a:solidFill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D4A42208-ABAD-4F78-A217-F32DC0BC1B09}"/>
              </a:ext>
            </a:extLst>
          </p:cNvPr>
          <p:cNvSpPr/>
          <p:nvPr/>
        </p:nvSpPr>
        <p:spPr>
          <a:xfrm>
            <a:off x="3429763" y="4775871"/>
            <a:ext cx="1694695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dirty="0"/>
              <a:t>tw2(min)&gt;1us</a:t>
            </a:r>
            <a:endParaRPr lang="ja-JP" altLang="en-US" dirty="0"/>
          </a:p>
        </p:txBody>
      </p:sp>
      <p:sp>
        <p:nvSpPr>
          <p:cNvPr id="58" name="正方形/長方形 57">
            <a:extLst>
              <a:ext uri="{FF2B5EF4-FFF2-40B4-BE49-F238E27FC236}">
                <a16:creationId xmlns:a16="http://schemas.microsoft.com/office/drawing/2014/main" id="{9C943E40-1003-467C-BE87-AB3DFA0C1D96}"/>
              </a:ext>
            </a:extLst>
          </p:cNvPr>
          <p:cNvSpPr/>
          <p:nvPr/>
        </p:nvSpPr>
        <p:spPr>
          <a:xfrm>
            <a:off x="8484832" y="4672666"/>
            <a:ext cx="1694695" cy="369332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altLang="ja-JP" dirty="0"/>
              <a:t>tw2(min)&lt;1us</a:t>
            </a:r>
            <a:endParaRPr lang="ja-JP" altLang="en-US" dirty="0"/>
          </a:p>
        </p:txBody>
      </p:sp>
      <p:cxnSp>
        <p:nvCxnSpPr>
          <p:cNvPr id="52" name="直線矢印コネクタ 51">
            <a:extLst>
              <a:ext uri="{FF2B5EF4-FFF2-40B4-BE49-F238E27FC236}">
                <a16:creationId xmlns:a16="http://schemas.microsoft.com/office/drawing/2014/main" id="{02708D56-B6C7-4291-9BDB-E515F30FB889}"/>
              </a:ext>
            </a:extLst>
          </p:cNvPr>
          <p:cNvCxnSpPr>
            <a:cxnSpLocks/>
          </p:cNvCxnSpPr>
          <p:nvPr/>
        </p:nvCxnSpPr>
        <p:spPr>
          <a:xfrm>
            <a:off x="6410974" y="935307"/>
            <a:ext cx="27338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3301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94</TotalTime>
  <Words>104</Words>
  <Application>Microsoft Office PowerPoint</Application>
  <PresentationFormat>ワイド画面</PresentationFormat>
  <Paragraphs>33</Paragraphs>
  <Slides>1</Slides>
  <Notes>0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埋め込まれた OLE サーバー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Worksheet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TED ECE2 Ishii Yohei</dc:creator>
  <cp:lastModifiedBy>TED ECE2 Ishii Yohei</cp:lastModifiedBy>
  <cp:revision>16</cp:revision>
  <dcterms:created xsi:type="dcterms:W3CDTF">2019-12-25T01:11:49Z</dcterms:created>
  <dcterms:modified xsi:type="dcterms:W3CDTF">2019-12-25T06:39:20Z</dcterms:modified>
</cp:coreProperties>
</file>