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B68062-D467-4F98-880E-E12901DB5FE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E933A7E-31CE-406C-A5CC-476FBD6925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0E417A-ED5B-4BA8-BF76-10D79F9D1DD8}"/>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5" name="フッター プレースホルダー 4">
            <a:extLst>
              <a:ext uri="{FF2B5EF4-FFF2-40B4-BE49-F238E27FC236}">
                <a16:creationId xmlns:a16="http://schemas.microsoft.com/office/drawing/2014/main" id="{B01F187C-A02E-443F-8F09-C8BEB36098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A83361-A5FC-46CD-8F3A-DB6684D3CFA2}"/>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73310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F6DD4F-286B-42E2-8C5D-DBFECBBC392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4A15F6-BFBB-4B96-8E97-A20686FDEF0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DE2182-FA68-4CD7-BC1C-7CD47F1DEBD8}"/>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5" name="フッター プレースホルダー 4">
            <a:extLst>
              <a:ext uri="{FF2B5EF4-FFF2-40B4-BE49-F238E27FC236}">
                <a16:creationId xmlns:a16="http://schemas.microsoft.com/office/drawing/2014/main" id="{A8376007-3A3A-493E-90E0-98BAE48AB0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B6DD6D-0F2D-43BB-8337-ECB66499B26B}"/>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354062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8BDC2B7-4FA3-4B13-8014-A08981D3256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4C1EF9-D152-4A15-A33A-A7CFBAC0B1E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261731-21EA-4124-AE21-336E0B9E53D0}"/>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5" name="フッター プレースホルダー 4">
            <a:extLst>
              <a:ext uri="{FF2B5EF4-FFF2-40B4-BE49-F238E27FC236}">
                <a16:creationId xmlns:a16="http://schemas.microsoft.com/office/drawing/2014/main" id="{9159988A-70E9-4B64-AB77-C96DBF8800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AF09F0-E473-476A-8B41-33D6406A38A9}"/>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137694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296B89-9928-4AA8-967E-7640510C96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92ADD5-5A87-4BD9-A797-27E4E12B70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2B03EC-BC10-4F02-9319-B8DAFE5C67C7}"/>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5" name="フッター プレースホルダー 4">
            <a:extLst>
              <a:ext uri="{FF2B5EF4-FFF2-40B4-BE49-F238E27FC236}">
                <a16:creationId xmlns:a16="http://schemas.microsoft.com/office/drawing/2014/main" id="{EF123A68-3E43-447C-9EA9-38C33AFC16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A48923-F569-488C-8A18-114858DA3504}"/>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203310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E0EC9-A69F-4939-B959-09F6E1E60E3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FB9C29-E67C-4FD9-8365-3421C79E0C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B215346-DDE3-4EFC-B629-4319393DB20E}"/>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5" name="フッター プレースホルダー 4">
            <a:extLst>
              <a:ext uri="{FF2B5EF4-FFF2-40B4-BE49-F238E27FC236}">
                <a16:creationId xmlns:a16="http://schemas.microsoft.com/office/drawing/2014/main" id="{D5A7F4F9-9459-4012-9FAE-8982280209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C48E66-6B13-49E6-A6B5-13B90335D84D}"/>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404336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1F078-AAEA-4615-9358-3CA5C420FD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FD3E3A-7C0E-48E6-B769-1B9BEBA0CE4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1FD0432-2B1C-49A9-8F0C-36FAF5FB39B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917D7E-2BE1-4801-A7F4-12846B0DB7E0}"/>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6" name="フッター プレースホルダー 5">
            <a:extLst>
              <a:ext uri="{FF2B5EF4-FFF2-40B4-BE49-F238E27FC236}">
                <a16:creationId xmlns:a16="http://schemas.microsoft.com/office/drawing/2014/main" id="{A39EFFA4-B6B8-4642-A7A8-AB2AB6CACD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751914-F368-430A-A516-278682C77E3F}"/>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351531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2F3AA-B764-41CE-A6B8-E4509ACE25D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798A54-F2A5-41C4-82D5-613DCC8A8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A2F903A-66B7-472B-9FFA-34224FF8845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67F4ACF-51AD-4CE5-967A-AB8A34F260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23AA4C7-C004-4A2B-9007-9413E55977F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3273FB-74A5-40C9-B1DC-4935AF5142BA}"/>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8" name="フッター プレースホルダー 7">
            <a:extLst>
              <a:ext uri="{FF2B5EF4-FFF2-40B4-BE49-F238E27FC236}">
                <a16:creationId xmlns:a16="http://schemas.microsoft.com/office/drawing/2014/main" id="{29E90449-3678-4545-ADB0-F318982E5AE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290E388-59CB-4872-9394-A451A0840680}"/>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156275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8CE3D-0E6C-45CC-A43C-45E3AC18CF0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E43B84-B3C1-48F8-BA30-A20C592DB677}"/>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4" name="フッター プレースホルダー 3">
            <a:extLst>
              <a:ext uri="{FF2B5EF4-FFF2-40B4-BE49-F238E27FC236}">
                <a16:creationId xmlns:a16="http://schemas.microsoft.com/office/drawing/2014/main" id="{1D0E21FF-0C77-4662-9D2B-B5CAA42B99D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C734B9C-C033-49E8-AB81-DECBB06BAD80}"/>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378216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B900DB9-C075-4D28-9686-00D92D2B880E}"/>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3" name="フッター プレースホルダー 2">
            <a:extLst>
              <a:ext uri="{FF2B5EF4-FFF2-40B4-BE49-F238E27FC236}">
                <a16:creationId xmlns:a16="http://schemas.microsoft.com/office/drawing/2014/main" id="{F71CD915-6563-4819-81E1-EA2DE257C3B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F21522D-E5A9-4364-97A2-51C7809787EB}"/>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247204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6B91A-913B-4F0B-B3A2-340CFE494E7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A6C072-6351-4FBD-9969-C18E88D64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73C666A-79D3-41A7-88A7-5E14B640F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82B7C03-110B-486F-AA08-759D5CC45AAF}"/>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6" name="フッター プレースホルダー 5">
            <a:extLst>
              <a:ext uri="{FF2B5EF4-FFF2-40B4-BE49-F238E27FC236}">
                <a16:creationId xmlns:a16="http://schemas.microsoft.com/office/drawing/2014/main" id="{E1FF334E-3488-4D58-9C70-FE2338FED0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4F6FB0-D37A-4CFB-A106-1BEC7BD8F127}"/>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266150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0D896-20A6-4B79-AD70-285273DC98F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20A6D6C-EF87-4F39-AF41-8A9AFD092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FE2CC81-F43E-469F-809C-BB7896EE1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0A358C-E065-4886-9505-EDD96AFB4874}"/>
              </a:ext>
            </a:extLst>
          </p:cNvPr>
          <p:cNvSpPr>
            <a:spLocks noGrp="1"/>
          </p:cNvSpPr>
          <p:nvPr>
            <p:ph type="dt" sz="half" idx="10"/>
          </p:nvPr>
        </p:nvSpPr>
        <p:spPr/>
        <p:txBody>
          <a:bodyPr/>
          <a:lstStyle/>
          <a:p>
            <a:fld id="{CFAD41BB-914F-47FD-918A-2D02232ED5F4}" type="datetimeFigureOut">
              <a:rPr kumimoji="1" lang="ja-JP" altLang="en-US" smtClean="0"/>
              <a:t>2021/9/22</a:t>
            </a:fld>
            <a:endParaRPr kumimoji="1" lang="ja-JP" altLang="en-US"/>
          </a:p>
        </p:txBody>
      </p:sp>
      <p:sp>
        <p:nvSpPr>
          <p:cNvPr id="6" name="フッター プレースホルダー 5">
            <a:extLst>
              <a:ext uri="{FF2B5EF4-FFF2-40B4-BE49-F238E27FC236}">
                <a16:creationId xmlns:a16="http://schemas.microsoft.com/office/drawing/2014/main" id="{F1588633-E801-45E7-AC0E-5A3F1673C8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4DD321-FB5F-4B50-8256-7489F4E8629B}"/>
              </a:ext>
            </a:extLst>
          </p:cNvPr>
          <p:cNvSpPr>
            <a:spLocks noGrp="1"/>
          </p:cNvSpPr>
          <p:nvPr>
            <p:ph type="sldNum" sz="quarter" idx="12"/>
          </p:nvPr>
        </p:nvSpPr>
        <p:spPr/>
        <p:txBody>
          <a:body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237593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94F4569-20F1-4D77-B518-7B3D233A55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6AA988-F547-42EC-9BE0-3EA0F3D2AE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9E38B0-9C5B-4F6C-BAA3-6B2B1F272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D41BB-914F-47FD-918A-2D02232ED5F4}" type="datetimeFigureOut">
              <a:rPr kumimoji="1" lang="ja-JP" altLang="en-US" smtClean="0"/>
              <a:t>2021/9/22</a:t>
            </a:fld>
            <a:endParaRPr kumimoji="1" lang="ja-JP" altLang="en-US"/>
          </a:p>
        </p:txBody>
      </p:sp>
      <p:sp>
        <p:nvSpPr>
          <p:cNvPr id="5" name="フッター プレースホルダー 4">
            <a:extLst>
              <a:ext uri="{FF2B5EF4-FFF2-40B4-BE49-F238E27FC236}">
                <a16:creationId xmlns:a16="http://schemas.microsoft.com/office/drawing/2014/main" id="{30C721FC-02C5-43ED-B8A9-5342E8869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7EBCB28-2DEB-46C6-8B92-0C7591475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6BEFF-7CC0-49C4-B8D4-4E96AB660668}" type="slidenum">
              <a:rPr kumimoji="1" lang="ja-JP" altLang="en-US" smtClean="0"/>
              <a:t>‹#›</a:t>
            </a:fld>
            <a:endParaRPr kumimoji="1" lang="ja-JP" altLang="en-US"/>
          </a:p>
        </p:txBody>
      </p:sp>
    </p:spTree>
    <p:extLst>
      <p:ext uri="{BB962C8B-B14F-4D97-AF65-F5344CB8AC3E}">
        <p14:creationId xmlns:p14="http://schemas.microsoft.com/office/powerpoint/2010/main" val="411703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BC9F826-2A94-4FE9-88C9-023F27246C2B}"/>
              </a:ext>
            </a:extLst>
          </p:cNvPr>
          <p:cNvSpPr>
            <a:spLocks noGrp="1"/>
          </p:cNvSpPr>
          <p:nvPr>
            <p:ph idx="1"/>
          </p:nvPr>
        </p:nvSpPr>
        <p:spPr>
          <a:xfrm>
            <a:off x="838200" y="1079237"/>
            <a:ext cx="10515600" cy="5413638"/>
          </a:xfrm>
        </p:spPr>
        <p:txBody>
          <a:bodyPr>
            <a:noAutofit/>
          </a:bodyPr>
          <a:lstStyle/>
          <a:p>
            <a:pPr marL="0" indent="0">
              <a:buNone/>
            </a:pPr>
            <a:r>
              <a:rPr lang="en-US" altLang="ja-JP" sz="1200" dirty="0">
                <a:latin typeface="Arial" panose="020B0604020202020204" pitchFamily="34" charset="0"/>
                <a:cs typeface="Arial" panose="020B0604020202020204" pitchFamily="34" charset="0"/>
              </a:rPr>
              <a:t>In the actual evaluation of TI's A / D converter ADS9224R, the conversion values ​​were as follows, so please give us some advice regarding problems in use.</a:t>
            </a:r>
          </a:p>
          <a:p>
            <a:pPr marL="0" indent="0">
              <a:buNone/>
            </a:pPr>
            <a:endParaRPr lang="en-US" altLang="ja-JP" sz="1200" dirty="0">
              <a:latin typeface="Arial" panose="020B0604020202020204" pitchFamily="34" charset="0"/>
              <a:cs typeface="Arial" panose="020B0604020202020204" pitchFamily="34" charset="0"/>
            </a:endParaRPr>
          </a:p>
          <a:p>
            <a:pPr marL="0" indent="0">
              <a:buNone/>
            </a:pPr>
            <a:r>
              <a:rPr lang="en-US" altLang="ja-JP" sz="1200" dirty="0">
                <a:latin typeface="Arial" panose="020B0604020202020204" pitchFamily="34" charset="0"/>
                <a:cs typeface="Arial" panose="020B0604020202020204" pitchFamily="34" charset="0"/>
              </a:rPr>
              <a:t>• Supply voltage 5V for both analog and digital</a:t>
            </a:r>
          </a:p>
          <a:p>
            <a:pPr marL="0" indent="0">
              <a:buNone/>
            </a:pPr>
            <a:r>
              <a:rPr lang="en-US" altLang="ja-JP" sz="1200" dirty="0">
                <a:latin typeface="Arial" panose="020B0604020202020204" pitchFamily="34" charset="0"/>
                <a:cs typeface="Arial" panose="020B0604020202020204" pitchFamily="34" charset="0"/>
              </a:rPr>
              <a:t>• READY / STROBE signal unused</a:t>
            </a:r>
          </a:p>
          <a:p>
            <a:pPr marL="0" indent="0">
              <a:buNone/>
            </a:pPr>
            <a:r>
              <a:rPr lang="en-US" altLang="ja-JP" sz="1200" dirty="0">
                <a:latin typeface="Arial" panose="020B0604020202020204" pitchFamily="34" charset="0"/>
                <a:cs typeface="Arial" panose="020B0604020202020204" pitchFamily="34" charset="0"/>
              </a:rPr>
              <a:t>• Sampling conditions</a:t>
            </a:r>
          </a:p>
          <a:p>
            <a:pPr marL="0" indent="0">
              <a:buNone/>
            </a:pPr>
            <a:r>
              <a:rPr lang="en-US" altLang="ja-JP" sz="1200" dirty="0">
                <a:latin typeface="Arial" panose="020B0604020202020204" pitchFamily="34" charset="0"/>
                <a:cs typeface="Arial" panose="020B0604020202020204" pitchFamily="34" charset="0"/>
              </a:rPr>
              <a:t>• Zone 2 Transfer / Protocol ︓ SPI-00-D-SDR / 2MSPS / SCLK ︓ 20M / 40MHz</a:t>
            </a:r>
          </a:p>
          <a:p>
            <a:pPr marL="0" indent="0">
              <a:buNone/>
            </a:pPr>
            <a:r>
              <a:rPr lang="en-US" altLang="ja-JP" sz="1200" dirty="0">
                <a:latin typeface="Arial" panose="020B0604020202020204" pitchFamily="34" charset="0"/>
                <a:cs typeface="Arial" panose="020B0604020202020204" pitchFamily="34" charset="0"/>
              </a:rPr>
              <a:t>• Registers were set with a standby time of 150 </a:t>
            </a:r>
            <a:r>
              <a:rPr lang="en-US" altLang="ja-JP" sz="1200" dirty="0" err="1">
                <a:latin typeface="Arial" panose="020B0604020202020204" pitchFamily="34" charset="0"/>
                <a:cs typeface="Arial" panose="020B0604020202020204" pitchFamily="34" charset="0"/>
              </a:rPr>
              <a:t>ms</a:t>
            </a:r>
            <a:r>
              <a:rPr lang="en-US" altLang="ja-JP" sz="1200" dirty="0">
                <a:latin typeface="Arial" panose="020B0604020202020204" pitchFamily="34" charset="0"/>
                <a:cs typeface="Arial" panose="020B0604020202020204" pitchFamily="34" charset="0"/>
              </a:rPr>
              <a:t> after power was turned on and after power down was restored.</a:t>
            </a:r>
          </a:p>
          <a:p>
            <a:pPr marL="0" indent="0">
              <a:buNone/>
            </a:pPr>
            <a:r>
              <a:rPr lang="en-US" altLang="ja-JP" sz="1200" dirty="0">
                <a:latin typeface="Arial" panose="020B0604020202020204" pitchFamily="34" charset="0"/>
                <a:cs typeface="Arial" panose="020B0604020202020204" pitchFamily="34" charset="0"/>
              </a:rPr>
              <a:t>• There is no problem with SPI data transmission / reception between ADS9224R and FPGA (CPU).</a:t>
            </a:r>
          </a:p>
          <a:p>
            <a:pPr marL="0" indent="0">
              <a:buNone/>
            </a:pPr>
            <a:r>
              <a:rPr lang="en-US" altLang="ja-JP" sz="1200" dirty="0">
                <a:latin typeface="Arial" panose="020B0604020202020204" pitchFamily="34" charset="0"/>
                <a:cs typeface="Arial" panose="020B0604020202020204" pitchFamily="34" charset="0"/>
              </a:rPr>
              <a:t>• A characteristic tendency can be seen in the acquisition and conversion of analog data of the ADS9224R.</a:t>
            </a:r>
          </a:p>
          <a:p>
            <a:pPr marL="0" indent="0">
              <a:buNone/>
            </a:pP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 When a DC difference voltage is applied to the ADS9224R, if the difference voltage is positive, the conversion value will decrease slightly with each   sampling, and if the difference voltage is negative, the conversion value will increase slightly with each sampling. However, it does not seem to increase or decrease forever.</a:t>
            </a:r>
          </a:p>
          <a:p>
            <a:pPr marL="0" indent="0">
              <a:buNone/>
            </a:pPr>
            <a:endParaRPr lang="en-US" altLang="ja-JP" sz="1200" dirty="0">
              <a:latin typeface="Arial" panose="020B0604020202020204" pitchFamily="34" charset="0"/>
              <a:cs typeface="Arial" panose="020B0604020202020204" pitchFamily="34" charset="0"/>
            </a:endParaRPr>
          </a:p>
          <a:p>
            <a:pPr marL="0" indent="0">
              <a:buNone/>
            </a:pPr>
            <a:r>
              <a:rPr lang="en-US" altLang="ja-JP" sz="1200" dirty="0">
                <a:latin typeface="Arial" panose="020B0604020202020204" pitchFamily="34" charset="0"/>
                <a:cs typeface="Arial" panose="020B0604020202020204" pitchFamily="34" charset="0"/>
              </a:rPr>
              <a:t>  - When a sinusoidal differential voltage is applied to the ADS9224R, the amplitude value of the sampling conversion value after power-on and power-down recovery gradually increases.</a:t>
            </a:r>
          </a:p>
          <a:p>
            <a:pPr marL="0" indent="0">
              <a:buNone/>
            </a:pPr>
            <a:endParaRPr lang="en-US" altLang="ja-JP" sz="1200" dirty="0">
              <a:latin typeface="Arial" panose="020B0604020202020204" pitchFamily="34" charset="0"/>
              <a:cs typeface="Arial" panose="020B0604020202020204" pitchFamily="34" charset="0"/>
            </a:endParaRPr>
          </a:p>
          <a:p>
            <a:pPr marL="0" indent="0">
              <a:buNone/>
            </a:pPr>
            <a:r>
              <a:rPr lang="en-US" altLang="ja-JP" sz="1200" dirty="0">
                <a:latin typeface="Arial" panose="020B0604020202020204" pitchFamily="34" charset="0"/>
                <a:cs typeface="Arial" panose="020B0604020202020204" pitchFamily="34" charset="0"/>
              </a:rPr>
              <a:t>Note.</a:t>
            </a:r>
          </a:p>
          <a:p>
            <a:pPr marL="0" indent="0">
              <a:buNone/>
            </a:pPr>
            <a:r>
              <a:rPr lang="en-US" altLang="ja-JP" sz="1200" dirty="0">
                <a:latin typeface="Arial" panose="020B0604020202020204" pitchFamily="34" charset="0"/>
                <a:cs typeface="Arial" panose="020B0604020202020204" pitchFamily="34" charset="0"/>
              </a:rPr>
              <a:t>The constant of Kickback Filter is set to 1/10 of the value described in the data sheet, and the specification is not satisfied, but we have not confirmed whether this is the cause of this result.</a:t>
            </a:r>
            <a:endParaRPr kumimoji="1" lang="ja-JP" altLang="en-US" sz="1200" dirty="0">
              <a:latin typeface="Arial" panose="020B0604020202020204" pitchFamily="34" charset="0"/>
              <a:cs typeface="Arial" panose="020B0604020202020204" pitchFamily="34" charset="0"/>
            </a:endParaRPr>
          </a:p>
        </p:txBody>
      </p:sp>
      <p:sp>
        <p:nvSpPr>
          <p:cNvPr id="4" name="タイトル 1">
            <a:extLst>
              <a:ext uri="{FF2B5EF4-FFF2-40B4-BE49-F238E27FC236}">
                <a16:creationId xmlns:a16="http://schemas.microsoft.com/office/drawing/2014/main" id="{4686DEB2-7461-4CB6-93E0-343F5ABCD8EB}"/>
              </a:ext>
            </a:extLst>
          </p:cNvPr>
          <p:cNvSpPr>
            <a:spLocks noGrp="1"/>
          </p:cNvSpPr>
          <p:nvPr>
            <p:ph type="title"/>
          </p:nvPr>
        </p:nvSpPr>
        <p:spPr>
          <a:xfrm>
            <a:off x="838200" y="365125"/>
            <a:ext cx="10515600" cy="620837"/>
          </a:xfrm>
        </p:spPr>
        <p:txBody>
          <a:bodyPr>
            <a:normAutofit/>
          </a:bodyPr>
          <a:lstStyle/>
          <a:p>
            <a:r>
              <a:rPr kumimoji="1" lang="en-US" altLang="ja-JP" sz="2000" dirty="0">
                <a:latin typeface="Arial" panose="020B0604020202020204" pitchFamily="34" charset="0"/>
                <a:cs typeface="Arial" panose="020B0604020202020204" pitchFamily="34" charset="0"/>
              </a:rPr>
              <a:t>Overview : ADS9224R Data acquisition issue </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71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17504-91E4-4A61-92E3-A3048B21EA04}"/>
              </a:ext>
            </a:extLst>
          </p:cNvPr>
          <p:cNvSpPr>
            <a:spLocks noGrp="1"/>
          </p:cNvSpPr>
          <p:nvPr>
            <p:ph type="title"/>
          </p:nvPr>
        </p:nvSpPr>
        <p:spPr/>
        <p:txBody>
          <a:bodyPr>
            <a:normAutofit/>
          </a:bodyPr>
          <a:lstStyle/>
          <a:p>
            <a:r>
              <a:rPr lang="en-US" altLang="ja-JP" sz="2000" dirty="0">
                <a:latin typeface="Arial" panose="020B0604020202020204" pitchFamily="34" charset="0"/>
                <a:cs typeface="Arial" panose="020B0604020202020204" pitchFamily="34" charset="0"/>
              </a:rPr>
              <a:t>Sine wave input result 2</a:t>
            </a:r>
            <a:endParaRPr kumimoji="1" lang="ja-JP" altLang="en-US" sz="2000"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686F31D5-DB26-480B-AD27-3522E6D3DC37}"/>
              </a:ext>
            </a:extLst>
          </p:cNvPr>
          <p:cNvSpPr>
            <a:spLocks noGrp="1"/>
          </p:cNvSpPr>
          <p:nvPr>
            <p:ph idx="1"/>
          </p:nvPr>
        </p:nvSpPr>
        <p:spPr>
          <a:xfrm>
            <a:off x="452284" y="1825625"/>
            <a:ext cx="6400800" cy="4351338"/>
          </a:xfrm>
        </p:spPr>
        <p:txBody>
          <a:bodyPr>
            <a:normAutofit/>
          </a:bodyPr>
          <a:lstStyle/>
          <a:p>
            <a:pPr marL="0" indent="0">
              <a:buNone/>
            </a:pPr>
            <a:r>
              <a:rPr lang="en-US" altLang="ja-JP" sz="2000" dirty="0">
                <a:latin typeface="Arial" panose="020B0604020202020204" pitchFamily="34" charset="0"/>
                <a:cs typeface="Arial" panose="020B0604020202020204" pitchFamily="34" charset="0"/>
              </a:rPr>
              <a:t>Second sampling result after power is turned on (1501-3000 sampling)</a:t>
            </a:r>
          </a:p>
          <a:p>
            <a:pPr marL="0" indent="0">
              <a:buNone/>
            </a:pPr>
            <a:r>
              <a:rPr lang="en-US" altLang="ja-JP" sz="2000" dirty="0">
                <a:latin typeface="Arial" panose="020B0604020202020204" pitchFamily="34" charset="0"/>
                <a:cs typeface="Arial" panose="020B0604020202020204" pitchFamily="34" charset="0"/>
              </a:rPr>
              <a:t>• The interval between the 1st and 2nd batches is the same regardless of whether it is about 1 second, about 10 seconds, or 30 minutes, and the conversion result corresponds to the amplitude value of the sine wave amplitude supplied from FG. bottom.</a:t>
            </a:r>
          </a:p>
          <a:p>
            <a:pPr marL="0" indent="0">
              <a:buNone/>
            </a:pPr>
            <a:endParaRPr lang="en-US" altLang="ja-JP" sz="2000" dirty="0">
              <a:latin typeface="Arial" panose="020B0604020202020204" pitchFamily="34" charset="0"/>
              <a:cs typeface="Arial" panose="020B0604020202020204" pitchFamily="34" charset="0"/>
            </a:endParaRPr>
          </a:p>
          <a:p>
            <a:pPr marL="0" indent="0">
              <a:buNone/>
            </a:pPr>
            <a:r>
              <a:rPr lang="en-US" altLang="ja-JP" sz="2000" dirty="0">
                <a:latin typeface="Arial" panose="020B0604020202020204" pitchFamily="34" charset="0"/>
                <a:cs typeface="Arial" panose="020B0604020202020204" pitchFamily="34" charset="0"/>
              </a:rPr>
              <a:t>• The Excel graph is clogged and cannot be discriminated, but when partially expanded, the values obtained by sampling the sine wave correctly at 2 MSPS are continuous.</a:t>
            </a:r>
            <a:endParaRPr kumimoji="1" lang="ja-JP" altLang="en-US" sz="2000" dirty="0">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19D3D115-7E6F-400E-8AFD-C5B788F05552}"/>
              </a:ext>
            </a:extLst>
          </p:cNvPr>
          <p:cNvPicPr>
            <a:picLocks noChangeAspect="1"/>
          </p:cNvPicPr>
          <p:nvPr/>
        </p:nvPicPr>
        <p:blipFill>
          <a:blip r:embed="rId2"/>
          <a:stretch>
            <a:fillRect/>
          </a:stretch>
        </p:blipFill>
        <p:spPr>
          <a:xfrm>
            <a:off x="6853084" y="559117"/>
            <a:ext cx="5191125" cy="6105525"/>
          </a:xfrm>
          <a:prstGeom prst="rect">
            <a:avLst/>
          </a:prstGeom>
        </p:spPr>
      </p:pic>
    </p:spTree>
    <p:extLst>
      <p:ext uri="{BB962C8B-B14F-4D97-AF65-F5344CB8AC3E}">
        <p14:creationId xmlns:p14="http://schemas.microsoft.com/office/powerpoint/2010/main" val="110172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17504-91E4-4A61-92E3-A3048B21EA04}"/>
              </a:ext>
            </a:extLst>
          </p:cNvPr>
          <p:cNvSpPr>
            <a:spLocks noGrp="1"/>
          </p:cNvSpPr>
          <p:nvPr>
            <p:ph type="title"/>
          </p:nvPr>
        </p:nvSpPr>
        <p:spPr/>
        <p:txBody>
          <a:bodyPr>
            <a:normAutofit/>
          </a:bodyPr>
          <a:lstStyle/>
          <a:p>
            <a:r>
              <a:rPr lang="en-US" altLang="ja-JP" sz="2000" dirty="0">
                <a:latin typeface="Arial" panose="020B0604020202020204" pitchFamily="34" charset="0"/>
                <a:cs typeface="Arial" panose="020B0604020202020204" pitchFamily="34" charset="0"/>
              </a:rPr>
              <a:t>Sine wave input result 3</a:t>
            </a:r>
            <a:endParaRPr kumimoji="1" lang="ja-JP" altLang="en-US" sz="2000"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686F31D5-DB26-480B-AD27-3522E6D3DC37}"/>
              </a:ext>
            </a:extLst>
          </p:cNvPr>
          <p:cNvSpPr>
            <a:spLocks noGrp="1"/>
          </p:cNvSpPr>
          <p:nvPr>
            <p:ph idx="1"/>
          </p:nvPr>
        </p:nvSpPr>
        <p:spPr>
          <a:xfrm>
            <a:off x="452284" y="1825625"/>
            <a:ext cx="6400800" cy="4351338"/>
          </a:xfrm>
        </p:spPr>
        <p:txBody>
          <a:bodyPr>
            <a:normAutofit/>
          </a:bodyPr>
          <a:lstStyle/>
          <a:p>
            <a:pPr marL="0" indent="0">
              <a:buNone/>
            </a:pPr>
            <a:r>
              <a:rPr lang="en-US" altLang="ja-JP" sz="2000" dirty="0">
                <a:latin typeface="Arial" panose="020B0604020202020204" pitchFamily="34" charset="0"/>
                <a:cs typeface="Arial" panose="020B0604020202020204" pitchFamily="34" charset="0"/>
              </a:rPr>
              <a:t>• Power ON-&gt; Sampling several times-&gt; HW reset &amp; register initialization-&gt; Resampling</a:t>
            </a:r>
          </a:p>
          <a:p>
            <a:pPr marL="0" indent="0">
              <a:buNone/>
            </a:pPr>
            <a:endParaRPr lang="en-US" altLang="ja-JP" sz="2000" dirty="0">
              <a:latin typeface="Arial" panose="020B0604020202020204" pitchFamily="34" charset="0"/>
              <a:cs typeface="Arial" panose="020B0604020202020204" pitchFamily="34" charset="0"/>
            </a:endParaRPr>
          </a:p>
          <a:p>
            <a:pPr marL="0" indent="0">
              <a:buNone/>
            </a:pPr>
            <a:r>
              <a:rPr lang="en-US" altLang="ja-JP" sz="2000" dirty="0">
                <a:latin typeface="Arial" panose="020B0604020202020204" pitchFamily="34" charset="0"/>
                <a:cs typeface="Arial" panose="020B0604020202020204" pitchFamily="34" charset="0"/>
              </a:rPr>
              <a:t>• Although not as much as immediately after the power is turned on, the conversion result immediately after the start of sampling is converted as a small amplitude value, and the amplitude increases sharply.</a:t>
            </a:r>
            <a:endParaRPr kumimoji="1" lang="ja-JP" altLang="en-US" sz="2000"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AA0940E6-6B21-465F-9EDF-1F7A5698A688}"/>
              </a:ext>
            </a:extLst>
          </p:cNvPr>
          <p:cNvPicPr>
            <a:picLocks noChangeAspect="1"/>
          </p:cNvPicPr>
          <p:nvPr/>
        </p:nvPicPr>
        <p:blipFill>
          <a:blip r:embed="rId2"/>
          <a:stretch>
            <a:fillRect/>
          </a:stretch>
        </p:blipFill>
        <p:spPr>
          <a:xfrm>
            <a:off x="6983290" y="590400"/>
            <a:ext cx="4676134" cy="5586563"/>
          </a:xfrm>
          <a:prstGeom prst="rect">
            <a:avLst/>
          </a:prstGeom>
        </p:spPr>
      </p:pic>
    </p:spTree>
    <p:extLst>
      <p:ext uri="{BB962C8B-B14F-4D97-AF65-F5344CB8AC3E}">
        <p14:creationId xmlns:p14="http://schemas.microsoft.com/office/powerpoint/2010/main" val="135524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17504-91E4-4A61-92E3-A3048B21EA04}"/>
              </a:ext>
            </a:extLst>
          </p:cNvPr>
          <p:cNvSpPr>
            <a:spLocks noGrp="1"/>
          </p:cNvSpPr>
          <p:nvPr>
            <p:ph type="title"/>
          </p:nvPr>
        </p:nvSpPr>
        <p:spPr/>
        <p:txBody>
          <a:bodyPr>
            <a:normAutofit/>
          </a:bodyPr>
          <a:lstStyle/>
          <a:p>
            <a:r>
              <a:rPr lang="en-US" altLang="ja-JP" sz="2000" dirty="0">
                <a:latin typeface="Arial" panose="020B0604020202020204" pitchFamily="34" charset="0"/>
                <a:cs typeface="Arial" panose="020B0604020202020204" pitchFamily="34" charset="0"/>
              </a:rPr>
              <a:t>Sine wave input result </a:t>
            </a:r>
            <a:endParaRPr kumimoji="1" lang="ja-JP" altLang="en-US" sz="2000"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686F31D5-DB26-480B-AD27-3522E6D3DC37}"/>
              </a:ext>
            </a:extLst>
          </p:cNvPr>
          <p:cNvSpPr>
            <a:spLocks noGrp="1"/>
          </p:cNvSpPr>
          <p:nvPr>
            <p:ph idx="1"/>
          </p:nvPr>
        </p:nvSpPr>
        <p:spPr>
          <a:xfrm>
            <a:off x="452283" y="1825625"/>
            <a:ext cx="11379257" cy="1895585"/>
          </a:xfrm>
        </p:spPr>
        <p:txBody>
          <a:bodyPr>
            <a:normAutofit/>
          </a:bodyPr>
          <a:lstStyle/>
          <a:p>
            <a:pPr marL="0" indent="0">
              <a:buNone/>
            </a:pPr>
            <a:r>
              <a:rPr lang="en-US" altLang="ja-JP" sz="2000" dirty="0">
                <a:latin typeface="Arial" panose="020B0604020202020204" pitchFamily="34" charset="0"/>
                <a:cs typeface="Arial" panose="020B0604020202020204" pitchFamily="34" charset="0"/>
              </a:rPr>
              <a:t>This is an image of evaluation that samples a sine wave signal and acquires data.</a:t>
            </a:r>
          </a:p>
          <a:p>
            <a:pPr marL="0" indent="0">
              <a:buNone/>
            </a:pPr>
            <a:r>
              <a:rPr lang="en-US" altLang="ja-JP" sz="2000" dirty="0">
                <a:latin typeface="Arial" panose="020B0604020202020204" pitchFamily="34" charset="0"/>
                <a:cs typeface="Arial" panose="020B0604020202020204" pitchFamily="34" charset="0"/>
              </a:rPr>
              <a:t>The data on the left is the first time immediately after the power is turned on, and the data on the right side is the second and third times.</a:t>
            </a:r>
          </a:p>
          <a:p>
            <a:pPr marL="0" indent="0">
              <a:buNone/>
            </a:pPr>
            <a:r>
              <a:rPr lang="en-US" altLang="ja-JP" sz="2000" dirty="0">
                <a:latin typeface="Arial" panose="020B0604020202020204" pitchFamily="34" charset="0"/>
                <a:cs typeface="Arial" panose="020B0604020202020204" pitchFamily="34" charset="0"/>
              </a:rPr>
              <a:t>It is not clear how many times a single batch of samples should be sampled to reach the steady state (the expected conversion value) because the number of data that can be acquired is limited.</a:t>
            </a:r>
            <a:endParaRPr kumimoji="1" lang="ja-JP" altLang="en-US" sz="2000" dirty="0">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A5C60038-D78F-4C61-ADBA-1505995234B6}"/>
              </a:ext>
            </a:extLst>
          </p:cNvPr>
          <p:cNvPicPr>
            <a:picLocks noChangeAspect="1"/>
          </p:cNvPicPr>
          <p:nvPr/>
        </p:nvPicPr>
        <p:blipFill>
          <a:blip r:embed="rId2"/>
          <a:stretch>
            <a:fillRect/>
          </a:stretch>
        </p:blipFill>
        <p:spPr>
          <a:xfrm>
            <a:off x="1434545" y="4161919"/>
            <a:ext cx="9539317" cy="1812791"/>
          </a:xfrm>
          <a:prstGeom prst="rect">
            <a:avLst/>
          </a:prstGeom>
        </p:spPr>
      </p:pic>
      <p:sp>
        <p:nvSpPr>
          <p:cNvPr id="6" name="正方形/長方形 5">
            <a:extLst>
              <a:ext uri="{FF2B5EF4-FFF2-40B4-BE49-F238E27FC236}">
                <a16:creationId xmlns:a16="http://schemas.microsoft.com/office/drawing/2014/main" id="{7469FA74-C644-4A0D-8BB3-5DDF0A08528C}"/>
              </a:ext>
            </a:extLst>
          </p:cNvPr>
          <p:cNvSpPr/>
          <p:nvPr/>
        </p:nvSpPr>
        <p:spPr>
          <a:xfrm>
            <a:off x="946205" y="4635610"/>
            <a:ext cx="1574358" cy="76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Conversion</a:t>
            </a:r>
          </a:p>
          <a:p>
            <a:pPr algn="ctr"/>
            <a:r>
              <a:rPr lang="en-US" altLang="ja-JP" dirty="0">
                <a:solidFill>
                  <a:schemeClr val="tx1"/>
                </a:solidFill>
                <a:latin typeface="Arial" panose="020B0604020202020204" pitchFamily="34" charset="0"/>
                <a:cs typeface="Arial" panose="020B0604020202020204" pitchFamily="34" charset="0"/>
              </a:rPr>
              <a:t>Result</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7" name="正方形/長方形 6">
            <a:extLst>
              <a:ext uri="{FF2B5EF4-FFF2-40B4-BE49-F238E27FC236}">
                <a16:creationId xmlns:a16="http://schemas.microsoft.com/office/drawing/2014/main" id="{07164798-E441-4EA9-AFF6-AB04FDD956AC}"/>
              </a:ext>
            </a:extLst>
          </p:cNvPr>
          <p:cNvSpPr/>
          <p:nvPr/>
        </p:nvSpPr>
        <p:spPr>
          <a:xfrm>
            <a:off x="1830125" y="5932225"/>
            <a:ext cx="1574358" cy="76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Power on</a:t>
            </a:r>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46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A2EA607-1B72-48AE-83EB-AEF763800C93}"/>
              </a:ext>
            </a:extLst>
          </p:cNvPr>
          <p:cNvSpPr>
            <a:spLocks noGrp="1"/>
          </p:cNvSpPr>
          <p:nvPr>
            <p:ph idx="1"/>
          </p:nvPr>
        </p:nvSpPr>
        <p:spPr>
          <a:xfrm>
            <a:off x="838200" y="1086153"/>
            <a:ext cx="10260702" cy="814209"/>
          </a:xfrm>
        </p:spPr>
        <p:txBody>
          <a:bodyPr>
            <a:normAutofit lnSpcReduction="10000"/>
          </a:bodyPr>
          <a:lstStyle/>
          <a:p>
            <a:pPr marL="0" indent="0">
              <a:buNone/>
            </a:pPr>
            <a:r>
              <a:rPr lang="en-US" altLang="ja-JP" sz="1600" dirty="0">
                <a:latin typeface="Arial" panose="020B0604020202020204" pitchFamily="34" charset="0"/>
                <a:cs typeface="Arial" panose="020B0604020202020204" pitchFamily="34" charset="0"/>
              </a:rPr>
              <a:t>• Both analog and digital voltages are supplied from VCC (5V) through a filter.</a:t>
            </a:r>
          </a:p>
          <a:p>
            <a:pPr marL="0" indent="0">
              <a:buNone/>
            </a:pPr>
            <a:r>
              <a:rPr lang="en-US" altLang="ja-JP" sz="1600" dirty="0">
                <a:latin typeface="Arial" panose="020B0604020202020204" pitchFamily="34" charset="0"/>
                <a:cs typeface="Arial" panose="020B0604020202020204" pitchFamily="34" charset="0"/>
              </a:rPr>
              <a:t>• Since it is a separate board from the FPGA (CPU) board, a buffer is provided for the control signal.• The CFLT of the Kickback Filter has been set to a small value in relation to the UGB.</a:t>
            </a:r>
            <a:endParaRPr kumimoji="1" lang="ja-JP" altLang="en-US" sz="1600" dirty="0">
              <a:latin typeface="Arial" panose="020B0604020202020204" pitchFamily="34" charset="0"/>
              <a:cs typeface="Arial" panose="020B0604020202020204" pitchFamily="34" charset="0"/>
            </a:endParaRPr>
          </a:p>
        </p:txBody>
      </p:sp>
      <p:sp>
        <p:nvSpPr>
          <p:cNvPr id="4" name="タイトル 1">
            <a:extLst>
              <a:ext uri="{FF2B5EF4-FFF2-40B4-BE49-F238E27FC236}">
                <a16:creationId xmlns:a16="http://schemas.microsoft.com/office/drawing/2014/main" id="{C6846D39-7E09-4E35-9A79-4B6C1F969D0E}"/>
              </a:ext>
            </a:extLst>
          </p:cNvPr>
          <p:cNvSpPr>
            <a:spLocks noGrp="1"/>
          </p:cNvSpPr>
          <p:nvPr>
            <p:ph type="title"/>
          </p:nvPr>
        </p:nvSpPr>
        <p:spPr>
          <a:xfrm>
            <a:off x="838200" y="365125"/>
            <a:ext cx="10515600" cy="620837"/>
          </a:xfrm>
        </p:spPr>
        <p:txBody>
          <a:bodyPr>
            <a:normAutofit/>
          </a:bodyPr>
          <a:lstStyle/>
          <a:p>
            <a:r>
              <a:rPr kumimoji="1" lang="en-US" altLang="ja-JP" sz="2000" dirty="0">
                <a:latin typeface="Arial" panose="020B0604020202020204" pitchFamily="34" charset="0"/>
                <a:cs typeface="Arial" panose="020B0604020202020204" pitchFamily="34" charset="0"/>
              </a:rPr>
              <a:t>Circuit</a:t>
            </a:r>
            <a:endParaRPr kumimoji="1" lang="ja-JP" altLang="en-US" sz="2000"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03CEB417-9A6A-415D-9DF0-F870DDBF6E71}"/>
              </a:ext>
            </a:extLst>
          </p:cNvPr>
          <p:cNvPicPr>
            <a:picLocks noChangeAspect="1"/>
          </p:cNvPicPr>
          <p:nvPr/>
        </p:nvPicPr>
        <p:blipFill>
          <a:blip r:embed="rId2"/>
          <a:stretch>
            <a:fillRect/>
          </a:stretch>
        </p:blipFill>
        <p:spPr>
          <a:xfrm>
            <a:off x="1705347" y="2000553"/>
            <a:ext cx="9210675" cy="4524375"/>
          </a:xfrm>
          <a:prstGeom prst="rect">
            <a:avLst/>
          </a:prstGeom>
        </p:spPr>
      </p:pic>
    </p:spTree>
    <p:extLst>
      <p:ext uri="{BB962C8B-B14F-4D97-AF65-F5344CB8AC3E}">
        <p14:creationId xmlns:p14="http://schemas.microsoft.com/office/powerpoint/2010/main" val="87443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A2EA607-1B72-48AE-83EB-AEF763800C93}"/>
              </a:ext>
            </a:extLst>
          </p:cNvPr>
          <p:cNvSpPr>
            <a:spLocks noGrp="1"/>
          </p:cNvSpPr>
          <p:nvPr>
            <p:ph idx="1"/>
          </p:nvPr>
        </p:nvSpPr>
        <p:spPr>
          <a:xfrm>
            <a:off x="838200" y="1086153"/>
            <a:ext cx="10260702" cy="814209"/>
          </a:xfrm>
        </p:spPr>
        <p:txBody>
          <a:bodyPr>
            <a:normAutofit lnSpcReduction="10000"/>
          </a:bodyPr>
          <a:lstStyle/>
          <a:p>
            <a:pPr marL="0" indent="0">
              <a:buNone/>
            </a:pPr>
            <a:r>
              <a:rPr lang="en-US" altLang="ja-JP" sz="1600" dirty="0">
                <a:latin typeface="Arial" panose="020B0604020202020204" pitchFamily="34" charset="0"/>
                <a:cs typeface="Arial" panose="020B0604020202020204" pitchFamily="34" charset="0"/>
              </a:rPr>
              <a:t>The differential AMP in the previous stage of ADS9224R is the same for both CH-A / B.</a:t>
            </a:r>
          </a:p>
          <a:p>
            <a:pPr marL="0" indent="0">
              <a:buNone/>
            </a:pPr>
            <a:r>
              <a:rPr lang="en-US" altLang="ja-JP" sz="1600" dirty="0">
                <a:latin typeface="Arial" panose="020B0604020202020204" pitchFamily="34" charset="0"/>
                <a:cs typeface="Arial" panose="020B0604020202020204" pitchFamily="34" charset="0"/>
              </a:rPr>
              <a:t>• By diverting from the old circuit, the series resistance between the differential AMP and the ADS9224R (corresponding to the RFLT of the Kickback Filter) was designed as 22Ω.</a:t>
            </a:r>
            <a:endParaRPr kumimoji="1" lang="ja-JP" altLang="en-US" sz="1600" dirty="0">
              <a:latin typeface="Arial" panose="020B0604020202020204" pitchFamily="34" charset="0"/>
              <a:cs typeface="Arial" panose="020B0604020202020204" pitchFamily="34" charset="0"/>
            </a:endParaRPr>
          </a:p>
        </p:txBody>
      </p:sp>
      <p:sp>
        <p:nvSpPr>
          <p:cNvPr id="4" name="タイトル 1">
            <a:extLst>
              <a:ext uri="{FF2B5EF4-FFF2-40B4-BE49-F238E27FC236}">
                <a16:creationId xmlns:a16="http://schemas.microsoft.com/office/drawing/2014/main" id="{C6846D39-7E09-4E35-9A79-4B6C1F969D0E}"/>
              </a:ext>
            </a:extLst>
          </p:cNvPr>
          <p:cNvSpPr>
            <a:spLocks noGrp="1"/>
          </p:cNvSpPr>
          <p:nvPr>
            <p:ph type="title"/>
          </p:nvPr>
        </p:nvSpPr>
        <p:spPr>
          <a:xfrm>
            <a:off x="838200" y="365125"/>
            <a:ext cx="10515600" cy="620837"/>
          </a:xfrm>
        </p:spPr>
        <p:txBody>
          <a:bodyPr>
            <a:normAutofit/>
          </a:bodyPr>
          <a:lstStyle/>
          <a:p>
            <a:r>
              <a:rPr kumimoji="1" lang="en-US" altLang="ja-JP" sz="2000" dirty="0">
                <a:latin typeface="Arial" panose="020B0604020202020204" pitchFamily="34" charset="0"/>
                <a:cs typeface="Arial" panose="020B0604020202020204" pitchFamily="34" charset="0"/>
              </a:rPr>
              <a:t>Circuit (differential AMP)</a:t>
            </a:r>
            <a:endParaRPr kumimoji="1" lang="ja-JP" altLang="en-US" sz="2000" dirty="0">
              <a:latin typeface="Arial" panose="020B0604020202020204" pitchFamily="34" charset="0"/>
              <a:cs typeface="Arial" panose="020B0604020202020204" pitchFamily="34" charset="0"/>
            </a:endParaRPr>
          </a:p>
        </p:txBody>
      </p:sp>
      <p:pic>
        <p:nvPicPr>
          <p:cNvPr id="2" name="図 1">
            <a:extLst>
              <a:ext uri="{FF2B5EF4-FFF2-40B4-BE49-F238E27FC236}">
                <a16:creationId xmlns:a16="http://schemas.microsoft.com/office/drawing/2014/main" id="{C2E5B2BE-5E85-4612-BD6D-C788AD58A9A4}"/>
              </a:ext>
            </a:extLst>
          </p:cNvPr>
          <p:cNvPicPr>
            <a:picLocks noChangeAspect="1"/>
          </p:cNvPicPr>
          <p:nvPr/>
        </p:nvPicPr>
        <p:blipFill>
          <a:blip r:embed="rId2"/>
          <a:stretch>
            <a:fillRect/>
          </a:stretch>
        </p:blipFill>
        <p:spPr>
          <a:xfrm>
            <a:off x="3323645" y="2296476"/>
            <a:ext cx="5103578" cy="3781882"/>
          </a:xfrm>
          <a:prstGeom prst="rect">
            <a:avLst/>
          </a:prstGeom>
        </p:spPr>
      </p:pic>
    </p:spTree>
    <p:extLst>
      <p:ext uri="{BB962C8B-B14F-4D97-AF65-F5344CB8AC3E}">
        <p14:creationId xmlns:p14="http://schemas.microsoft.com/office/powerpoint/2010/main" val="78561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A2EA607-1B72-48AE-83EB-AEF763800C93}"/>
              </a:ext>
            </a:extLst>
          </p:cNvPr>
          <p:cNvSpPr>
            <a:spLocks noGrp="1"/>
          </p:cNvSpPr>
          <p:nvPr>
            <p:ph idx="1"/>
          </p:nvPr>
        </p:nvSpPr>
        <p:spPr>
          <a:xfrm>
            <a:off x="838199" y="1086152"/>
            <a:ext cx="8655657" cy="1804531"/>
          </a:xfrm>
        </p:spPr>
        <p:txBody>
          <a:bodyPr>
            <a:normAutofit/>
          </a:bodyPr>
          <a:lstStyle/>
          <a:p>
            <a:pPr marL="0" indent="0">
              <a:buNone/>
            </a:pPr>
            <a:r>
              <a:rPr lang="en-US" altLang="ja-JP" sz="1600" dirty="0">
                <a:latin typeface="Arial" panose="020B0604020202020204" pitchFamily="34" charset="0"/>
                <a:cs typeface="Arial" panose="020B0604020202020204" pitchFamily="34" charset="0"/>
              </a:rPr>
              <a:t>• In order to confirm the sampling result when a constant voltage is applied, the following circuit was used for evaluation.</a:t>
            </a:r>
          </a:p>
          <a:p>
            <a:pPr marL="0" indent="0">
              <a:buNone/>
            </a:pPr>
            <a:r>
              <a:rPr lang="en-US" altLang="ja-JP" sz="1600" dirty="0">
                <a:latin typeface="Arial" panose="020B0604020202020204" pitchFamily="34" charset="0"/>
                <a:cs typeface="Arial" panose="020B0604020202020204" pitchFamily="34" charset="0"/>
              </a:rPr>
              <a:t>• Connect either 1/3 or 2/3 of the 1kΩ resistor to the ADC P/N and apply a constant voltage.</a:t>
            </a:r>
          </a:p>
          <a:p>
            <a:pPr marL="0" indent="0">
              <a:buNone/>
            </a:pPr>
            <a:r>
              <a:rPr lang="en-US" altLang="ja-JP" sz="1600" dirty="0">
                <a:latin typeface="Arial" panose="020B0604020202020204" pitchFamily="34" charset="0"/>
                <a:cs typeface="Arial" panose="020B0604020202020204" pitchFamily="34" charset="0"/>
              </a:rPr>
              <a:t>• However, in the case of input with the same potential, the 2/3 partial pressure point on the Japanese side was connected to the P/N.</a:t>
            </a:r>
            <a:endParaRPr kumimoji="1" lang="ja-JP" altLang="en-US" sz="1600" dirty="0">
              <a:latin typeface="Arial" panose="020B0604020202020204" pitchFamily="34" charset="0"/>
              <a:cs typeface="Arial" panose="020B0604020202020204" pitchFamily="34" charset="0"/>
            </a:endParaRPr>
          </a:p>
        </p:txBody>
      </p:sp>
      <p:sp>
        <p:nvSpPr>
          <p:cNvPr id="4" name="タイトル 1">
            <a:extLst>
              <a:ext uri="{FF2B5EF4-FFF2-40B4-BE49-F238E27FC236}">
                <a16:creationId xmlns:a16="http://schemas.microsoft.com/office/drawing/2014/main" id="{C6846D39-7E09-4E35-9A79-4B6C1F969D0E}"/>
              </a:ext>
            </a:extLst>
          </p:cNvPr>
          <p:cNvSpPr>
            <a:spLocks noGrp="1"/>
          </p:cNvSpPr>
          <p:nvPr>
            <p:ph type="title"/>
          </p:nvPr>
        </p:nvSpPr>
        <p:spPr>
          <a:xfrm>
            <a:off x="838200" y="310644"/>
            <a:ext cx="10515600" cy="620837"/>
          </a:xfrm>
        </p:spPr>
        <p:txBody>
          <a:bodyPr>
            <a:normAutofit/>
          </a:bodyPr>
          <a:lstStyle/>
          <a:p>
            <a:r>
              <a:rPr kumimoji="1" lang="en-US" altLang="ja-JP" sz="2000" dirty="0">
                <a:latin typeface="Arial" panose="020B0604020202020204" pitchFamily="34" charset="0"/>
                <a:cs typeface="Arial" panose="020B0604020202020204" pitchFamily="34" charset="0"/>
              </a:rPr>
              <a:t>DC input </a:t>
            </a:r>
            <a:r>
              <a:rPr lang="en-US" altLang="ja-JP" sz="2000" dirty="0">
                <a:latin typeface="Arial" panose="020B0604020202020204" pitchFamily="34" charset="0"/>
                <a:cs typeface="Arial" panose="020B0604020202020204" pitchFamily="34" charset="0"/>
              </a:rPr>
              <a:t>c</a:t>
            </a:r>
            <a:r>
              <a:rPr kumimoji="1" lang="en-US" altLang="ja-JP" sz="2000" dirty="0">
                <a:latin typeface="Arial" panose="020B0604020202020204" pitchFamily="34" charset="0"/>
                <a:cs typeface="Arial" panose="020B0604020202020204" pitchFamily="34" charset="0"/>
              </a:rPr>
              <a:t>ircuit</a:t>
            </a:r>
            <a:endParaRPr kumimoji="1" lang="ja-JP" altLang="en-US" sz="2000"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AFC1893C-3029-4DC5-83EF-23B97DB52BD4}"/>
              </a:ext>
            </a:extLst>
          </p:cNvPr>
          <p:cNvPicPr>
            <a:picLocks noChangeAspect="1"/>
          </p:cNvPicPr>
          <p:nvPr/>
        </p:nvPicPr>
        <p:blipFill>
          <a:blip r:embed="rId2"/>
          <a:stretch>
            <a:fillRect/>
          </a:stretch>
        </p:blipFill>
        <p:spPr>
          <a:xfrm>
            <a:off x="1225536" y="2890683"/>
            <a:ext cx="7409580" cy="3233695"/>
          </a:xfrm>
          <a:prstGeom prst="rect">
            <a:avLst/>
          </a:prstGeom>
        </p:spPr>
      </p:pic>
    </p:spTree>
    <p:extLst>
      <p:ext uri="{BB962C8B-B14F-4D97-AF65-F5344CB8AC3E}">
        <p14:creationId xmlns:p14="http://schemas.microsoft.com/office/powerpoint/2010/main" val="85845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CB6E40AC-E8CB-4258-9544-1EE30698297B}"/>
              </a:ext>
            </a:extLst>
          </p:cNvPr>
          <p:cNvSpPr txBox="1">
            <a:spLocks/>
          </p:cNvSpPr>
          <p:nvPr/>
        </p:nvSpPr>
        <p:spPr>
          <a:xfrm>
            <a:off x="572329" y="1945988"/>
            <a:ext cx="6574085" cy="2019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latin typeface="Arial" panose="020B0604020202020204" pitchFamily="34" charset="0"/>
                <a:cs typeface="Arial" panose="020B0604020202020204" pitchFamily="34" charset="0"/>
              </a:rPr>
              <a:t>Sampling result when the same potential (difference voltage 0V) is applied to the P / N input of both channels of the ADC</a:t>
            </a:r>
          </a:p>
          <a:p>
            <a:pPr marL="0" indent="0">
              <a:buNone/>
            </a:pPr>
            <a:r>
              <a:rPr lang="en-US" altLang="ja-JP" sz="1600" dirty="0">
                <a:latin typeface="Arial" panose="020B0604020202020204" pitchFamily="34" charset="0"/>
                <a:cs typeface="Arial" panose="020B0604020202020204" pitchFamily="34" charset="0"/>
              </a:rPr>
              <a:t>The vertical axis is the decimal notation of the reading, and the following values were obtained.</a:t>
            </a:r>
          </a:p>
          <a:p>
            <a:pPr marL="0" indent="0">
              <a:buNone/>
            </a:pPr>
            <a:r>
              <a:rPr lang="en-US" altLang="ja-JP" sz="1600" dirty="0">
                <a:latin typeface="Arial" panose="020B0604020202020204" pitchFamily="34" charset="0"/>
                <a:cs typeface="Arial" panose="020B0604020202020204" pitchFamily="34" charset="0"/>
              </a:rPr>
              <a:t>CH-A︓27.375mV ± 1LSB</a:t>
            </a:r>
          </a:p>
          <a:p>
            <a:pPr marL="0" indent="0">
              <a:buNone/>
            </a:pPr>
            <a:r>
              <a:rPr lang="en-US" altLang="ja-JP" sz="1600" dirty="0">
                <a:latin typeface="Arial" panose="020B0604020202020204" pitchFamily="34" charset="0"/>
                <a:cs typeface="Arial" panose="020B0604020202020204" pitchFamily="34" charset="0"/>
              </a:rPr>
              <a:t>CH-B︓38.75mV ± 1LSB</a:t>
            </a:r>
            <a:endParaRPr lang="ja-JP" altLang="en-US" sz="1600"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5875B6EA-A97A-42DB-930B-26BC6D587F09}"/>
              </a:ext>
            </a:extLst>
          </p:cNvPr>
          <p:cNvPicPr>
            <a:picLocks noChangeAspect="1"/>
          </p:cNvPicPr>
          <p:nvPr/>
        </p:nvPicPr>
        <p:blipFill>
          <a:blip r:embed="rId2"/>
          <a:stretch>
            <a:fillRect/>
          </a:stretch>
        </p:blipFill>
        <p:spPr>
          <a:xfrm>
            <a:off x="7968879" y="1690688"/>
            <a:ext cx="3117533" cy="3956869"/>
          </a:xfrm>
          <a:prstGeom prst="rect">
            <a:avLst/>
          </a:prstGeom>
        </p:spPr>
      </p:pic>
      <p:pic>
        <p:nvPicPr>
          <p:cNvPr id="6" name="図 5">
            <a:extLst>
              <a:ext uri="{FF2B5EF4-FFF2-40B4-BE49-F238E27FC236}">
                <a16:creationId xmlns:a16="http://schemas.microsoft.com/office/drawing/2014/main" id="{77F0A398-B485-480D-AF12-130CF1A67EDD}"/>
              </a:ext>
            </a:extLst>
          </p:cNvPr>
          <p:cNvPicPr>
            <a:picLocks noChangeAspect="1"/>
          </p:cNvPicPr>
          <p:nvPr/>
        </p:nvPicPr>
        <p:blipFill>
          <a:blip r:embed="rId3"/>
          <a:stretch>
            <a:fillRect/>
          </a:stretch>
        </p:blipFill>
        <p:spPr>
          <a:xfrm>
            <a:off x="4782105" y="3533483"/>
            <a:ext cx="3137258" cy="2019719"/>
          </a:xfrm>
          <a:prstGeom prst="rect">
            <a:avLst/>
          </a:prstGeom>
        </p:spPr>
      </p:pic>
      <p:cxnSp>
        <p:nvCxnSpPr>
          <p:cNvPr id="7" name="直線矢印コネクタ 6">
            <a:extLst>
              <a:ext uri="{FF2B5EF4-FFF2-40B4-BE49-F238E27FC236}">
                <a16:creationId xmlns:a16="http://schemas.microsoft.com/office/drawing/2014/main" id="{89B73383-984D-49CB-922B-291A4C9E489A}"/>
              </a:ext>
            </a:extLst>
          </p:cNvPr>
          <p:cNvCxnSpPr>
            <a:cxnSpLocks/>
          </p:cNvCxnSpPr>
          <p:nvPr/>
        </p:nvCxnSpPr>
        <p:spPr>
          <a:xfrm flipH="1">
            <a:off x="7313832" y="2722622"/>
            <a:ext cx="965284" cy="1528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194AF26F-F035-492B-9E9A-CFA60FCA1A30}"/>
              </a:ext>
            </a:extLst>
          </p:cNvPr>
          <p:cNvCxnSpPr>
            <a:cxnSpLocks/>
          </p:cNvCxnSpPr>
          <p:nvPr/>
        </p:nvCxnSpPr>
        <p:spPr>
          <a:xfrm flipH="1" flipV="1">
            <a:off x="7195930" y="3893286"/>
            <a:ext cx="1083186" cy="643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BBBC222E-F02B-4685-B935-67C62F756CFE}"/>
              </a:ext>
            </a:extLst>
          </p:cNvPr>
          <p:cNvSpPr>
            <a:spLocks noGrp="1"/>
          </p:cNvSpPr>
          <p:nvPr>
            <p:ph type="title"/>
          </p:nvPr>
        </p:nvSpPr>
        <p:spPr>
          <a:xfrm>
            <a:off x="838200" y="365125"/>
            <a:ext cx="10515600" cy="1325563"/>
          </a:xfrm>
        </p:spPr>
        <p:txBody>
          <a:bodyPr>
            <a:normAutofit/>
          </a:bodyPr>
          <a:lstStyle/>
          <a:p>
            <a:r>
              <a:rPr kumimoji="1" lang="en-US" altLang="ja-JP" sz="2000" dirty="0">
                <a:latin typeface="Arial" panose="020B0604020202020204" pitchFamily="34" charset="0"/>
                <a:cs typeface="Arial" panose="020B0604020202020204" pitchFamily="34" charset="0"/>
              </a:rPr>
              <a:t>Case1 : DC </a:t>
            </a:r>
            <a:r>
              <a:rPr kumimoji="1" lang="en-US" altLang="ja-JP" sz="2000" dirty="0" err="1">
                <a:latin typeface="Arial" panose="020B0604020202020204" pitchFamily="34" charset="0"/>
                <a:cs typeface="Arial" panose="020B0604020202020204" pitchFamily="34" charset="0"/>
              </a:rPr>
              <a:t>diffrential</a:t>
            </a:r>
            <a:r>
              <a:rPr kumimoji="1" lang="en-US" altLang="ja-JP" sz="2000" dirty="0">
                <a:latin typeface="Arial" panose="020B0604020202020204" pitchFamily="34" charset="0"/>
                <a:cs typeface="Arial" panose="020B0604020202020204" pitchFamily="34" charset="0"/>
              </a:rPr>
              <a:t> Input (same voltage)</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82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CB6E40AC-E8CB-4258-9544-1EE30698297B}"/>
              </a:ext>
            </a:extLst>
          </p:cNvPr>
          <p:cNvSpPr txBox="1">
            <a:spLocks/>
          </p:cNvSpPr>
          <p:nvPr/>
        </p:nvSpPr>
        <p:spPr>
          <a:xfrm>
            <a:off x="572329" y="1945988"/>
            <a:ext cx="6574085" cy="2019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latin typeface="Arial" panose="020B0604020202020204" pitchFamily="34" charset="0"/>
                <a:cs typeface="Arial" panose="020B0604020202020204" pitchFamily="34" charset="0"/>
              </a:rPr>
              <a:t>Sampling result when a difference voltage of 1.684V is applied to CH-A of the ADC and a difference voltage of 1.669V is applied to CH-B.</a:t>
            </a:r>
          </a:p>
          <a:p>
            <a:pPr marL="0" indent="0">
              <a:buNone/>
            </a:pPr>
            <a:r>
              <a:rPr lang="en-US" altLang="ja-JP" sz="1600" dirty="0">
                <a:latin typeface="Arial" panose="020B0604020202020204" pitchFamily="34" charset="0"/>
                <a:cs typeface="Arial" panose="020B0604020202020204" pitchFamily="34" charset="0"/>
              </a:rPr>
              <a:t>The vertical axis is the decimal notation of the reading, and the following values were obtained.</a:t>
            </a:r>
          </a:p>
          <a:p>
            <a:pPr marL="0" indent="0">
              <a:buNone/>
            </a:pPr>
            <a:r>
              <a:rPr lang="en-US" altLang="ja-JP" sz="1600" dirty="0">
                <a:latin typeface="Arial" panose="020B0604020202020204" pitchFamily="34" charset="0"/>
                <a:cs typeface="Arial" panose="020B0604020202020204" pitchFamily="34" charset="0"/>
              </a:rPr>
              <a:t>CH-A︓ Approximately 1671.25 mV ± 5.5 LSB</a:t>
            </a:r>
          </a:p>
          <a:p>
            <a:pPr marL="0" indent="0">
              <a:buNone/>
            </a:pPr>
            <a:r>
              <a:rPr lang="en-US" altLang="ja-JP" sz="1600" dirty="0">
                <a:latin typeface="Arial" panose="020B0604020202020204" pitchFamily="34" charset="0"/>
                <a:cs typeface="Arial" panose="020B0604020202020204" pitchFamily="34" charset="0"/>
              </a:rPr>
              <a:t>CH-B︓ Approximately -166.25 mV ± 7 LSB</a:t>
            </a:r>
            <a:endParaRPr lang="ja-JP" altLang="en-US" sz="1600" dirty="0">
              <a:latin typeface="Arial" panose="020B0604020202020204" pitchFamily="34" charset="0"/>
              <a:cs typeface="Arial" panose="020B0604020202020204" pitchFamily="34" charset="0"/>
            </a:endParaRPr>
          </a:p>
        </p:txBody>
      </p:sp>
      <p:sp>
        <p:nvSpPr>
          <p:cNvPr id="9" name="タイトル 1">
            <a:extLst>
              <a:ext uri="{FF2B5EF4-FFF2-40B4-BE49-F238E27FC236}">
                <a16:creationId xmlns:a16="http://schemas.microsoft.com/office/drawing/2014/main" id="{BBBC222E-F02B-4685-B935-67C62F756CFE}"/>
              </a:ext>
            </a:extLst>
          </p:cNvPr>
          <p:cNvSpPr>
            <a:spLocks noGrp="1"/>
          </p:cNvSpPr>
          <p:nvPr>
            <p:ph type="title"/>
          </p:nvPr>
        </p:nvSpPr>
        <p:spPr>
          <a:xfrm>
            <a:off x="838200" y="365125"/>
            <a:ext cx="10515600" cy="1325563"/>
          </a:xfrm>
        </p:spPr>
        <p:txBody>
          <a:bodyPr>
            <a:normAutofit/>
          </a:bodyPr>
          <a:lstStyle/>
          <a:p>
            <a:r>
              <a:rPr kumimoji="1" lang="en-US" altLang="ja-JP" sz="2000" dirty="0">
                <a:latin typeface="Arial" panose="020B0604020202020204" pitchFamily="34" charset="0"/>
                <a:cs typeface="Arial" panose="020B0604020202020204" pitchFamily="34" charset="0"/>
              </a:rPr>
              <a:t>Case2 : differential Input voltage </a:t>
            </a:r>
            <a:r>
              <a:rPr kumimoji="1" lang="ja-JP" altLang="en-US" sz="2000" dirty="0">
                <a:latin typeface="Arial" panose="020B0604020202020204" pitchFamily="34" charset="0"/>
                <a:cs typeface="Arial" panose="020B0604020202020204" pitchFamily="34" charset="0"/>
              </a:rPr>
              <a:t>≠ </a:t>
            </a:r>
            <a:r>
              <a:rPr kumimoji="1" lang="en-US" altLang="ja-JP" sz="2000" dirty="0">
                <a:latin typeface="Arial" panose="020B0604020202020204" pitchFamily="34" charset="0"/>
                <a:cs typeface="Arial" panose="020B0604020202020204" pitchFamily="34" charset="0"/>
              </a:rPr>
              <a:t>0 </a:t>
            </a:r>
            <a:endParaRPr kumimoji="1" lang="ja-JP" altLang="en-US" sz="2000" dirty="0">
              <a:latin typeface="Arial" panose="020B0604020202020204" pitchFamily="34" charset="0"/>
              <a:cs typeface="Arial" panose="020B0604020202020204" pitchFamily="34" charset="0"/>
            </a:endParaRPr>
          </a:p>
        </p:txBody>
      </p:sp>
      <p:pic>
        <p:nvPicPr>
          <p:cNvPr id="2" name="図 1">
            <a:extLst>
              <a:ext uri="{FF2B5EF4-FFF2-40B4-BE49-F238E27FC236}">
                <a16:creationId xmlns:a16="http://schemas.microsoft.com/office/drawing/2014/main" id="{9DE9B662-FD2F-456F-A358-A6B7D4FBF3C6}"/>
              </a:ext>
            </a:extLst>
          </p:cNvPr>
          <p:cNvPicPr>
            <a:picLocks noChangeAspect="1"/>
          </p:cNvPicPr>
          <p:nvPr/>
        </p:nvPicPr>
        <p:blipFill>
          <a:blip r:embed="rId2"/>
          <a:stretch>
            <a:fillRect/>
          </a:stretch>
        </p:blipFill>
        <p:spPr>
          <a:xfrm>
            <a:off x="863054" y="3893286"/>
            <a:ext cx="4205412" cy="2731983"/>
          </a:xfrm>
          <a:prstGeom prst="rect">
            <a:avLst/>
          </a:prstGeom>
        </p:spPr>
      </p:pic>
      <p:pic>
        <p:nvPicPr>
          <p:cNvPr id="3" name="図 2">
            <a:extLst>
              <a:ext uri="{FF2B5EF4-FFF2-40B4-BE49-F238E27FC236}">
                <a16:creationId xmlns:a16="http://schemas.microsoft.com/office/drawing/2014/main" id="{F9F9DE38-AC27-46B9-AF80-12A105B906A3}"/>
              </a:ext>
            </a:extLst>
          </p:cNvPr>
          <p:cNvPicPr>
            <a:picLocks noChangeAspect="1"/>
          </p:cNvPicPr>
          <p:nvPr/>
        </p:nvPicPr>
        <p:blipFill>
          <a:blip r:embed="rId3"/>
          <a:stretch>
            <a:fillRect/>
          </a:stretch>
        </p:blipFill>
        <p:spPr>
          <a:xfrm>
            <a:off x="7437139" y="1690688"/>
            <a:ext cx="4067381" cy="5098210"/>
          </a:xfrm>
          <a:prstGeom prst="rect">
            <a:avLst/>
          </a:prstGeom>
        </p:spPr>
      </p:pic>
    </p:spTree>
    <p:extLst>
      <p:ext uri="{BB962C8B-B14F-4D97-AF65-F5344CB8AC3E}">
        <p14:creationId xmlns:p14="http://schemas.microsoft.com/office/powerpoint/2010/main" val="1848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17504-91E4-4A61-92E3-A3048B21EA04}"/>
              </a:ext>
            </a:extLst>
          </p:cNvPr>
          <p:cNvSpPr>
            <a:spLocks noGrp="1"/>
          </p:cNvSpPr>
          <p:nvPr>
            <p:ph type="title"/>
          </p:nvPr>
        </p:nvSpPr>
        <p:spPr/>
        <p:txBody>
          <a:bodyPr>
            <a:normAutofit/>
          </a:bodyPr>
          <a:lstStyle/>
          <a:p>
            <a:r>
              <a:rPr lang="en-US" altLang="ja-JP" sz="2000" dirty="0">
                <a:latin typeface="Arial" panose="020B0604020202020204" pitchFamily="34" charset="0"/>
                <a:cs typeface="Arial" panose="020B0604020202020204" pitchFamily="34" charset="0"/>
              </a:rPr>
              <a:t>Sine wave input circuit</a:t>
            </a:r>
            <a:endParaRPr kumimoji="1" lang="ja-JP" altLang="en-US" sz="2000"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686F31D5-DB26-480B-AD27-3522E6D3DC37}"/>
              </a:ext>
            </a:extLst>
          </p:cNvPr>
          <p:cNvSpPr>
            <a:spLocks noGrp="1"/>
          </p:cNvSpPr>
          <p:nvPr>
            <p:ph idx="1"/>
          </p:nvPr>
        </p:nvSpPr>
        <p:spPr/>
        <p:txBody>
          <a:bodyPr>
            <a:normAutofit/>
          </a:bodyPr>
          <a:lstStyle/>
          <a:p>
            <a:pPr marL="0" indent="0">
              <a:buNone/>
            </a:pPr>
            <a:r>
              <a:rPr lang="en-US" altLang="ja-JP" sz="1600" dirty="0">
                <a:latin typeface="Arial" panose="020B0604020202020204" pitchFamily="34" charset="0"/>
                <a:cs typeface="Arial" panose="020B0604020202020204" pitchFamily="34" charset="0"/>
              </a:rPr>
              <a:t>The sine wave signal was input from the function generator to the designed board, and the sampling result was acquired.</a:t>
            </a:r>
          </a:p>
          <a:p>
            <a:pPr marL="0" indent="0">
              <a:buNone/>
            </a:pPr>
            <a:r>
              <a:rPr lang="en-US" altLang="ja-JP" sz="1600" dirty="0">
                <a:latin typeface="Arial" panose="020B0604020202020204" pitchFamily="34" charset="0"/>
                <a:cs typeface="Arial" panose="020B0604020202020204" pitchFamily="34" charset="0"/>
              </a:rPr>
              <a:t>When a certain number of samplings (</a:t>
            </a:r>
            <a:r>
              <a:rPr lang="en-US" altLang="ja-JP" sz="1600" dirty="0" err="1">
                <a:latin typeface="Arial" panose="020B0604020202020204" pitchFamily="34" charset="0"/>
                <a:cs typeface="Arial" panose="020B0604020202020204" pitchFamily="34" charset="0"/>
              </a:rPr>
              <a:t>eg</a:t>
            </a:r>
            <a:r>
              <a:rPr lang="en-US" altLang="ja-JP" sz="1600" dirty="0">
                <a:latin typeface="Arial" panose="020B0604020202020204" pitchFamily="34" charset="0"/>
                <a:cs typeface="Arial" panose="020B0604020202020204" pitchFamily="34" charset="0"/>
              </a:rPr>
              <a:t> 5000 points) is grouped and the group is executed at a certain interval, the sampling results will be different after the first and second times.</a:t>
            </a:r>
            <a:endParaRPr kumimoji="1" lang="ja-JP" altLang="en-US" sz="1600" dirty="0">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EFC7CF24-99EB-4AA9-8D3E-082F98EB1C12}"/>
              </a:ext>
            </a:extLst>
          </p:cNvPr>
          <p:cNvPicPr>
            <a:picLocks noChangeAspect="1"/>
          </p:cNvPicPr>
          <p:nvPr/>
        </p:nvPicPr>
        <p:blipFill>
          <a:blip r:embed="rId2"/>
          <a:stretch>
            <a:fillRect/>
          </a:stretch>
        </p:blipFill>
        <p:spPr>
          <a:xfrm>
            <a:off x="2056115" y="3234565"/>
            <a:ext cx="8429625" cy="3171825"/>
          </a:xfrm>
          <a:prstGeom prst="rect">
            <a:avLst/>
          </a:prstGeom>
        </p:spPr>
      </p:pic>
      <p:sp>
        <p:nvSpPr>
          <p:cNvPr id="5" name="正方形/長方形 4">
            <a:extLst>
              <a:ext uri="{FF2B5EF4-FFF2-40B4-BE49-F238E27FC236}">
                <a16:creationId xmlns:a16="http://schemas.microsoft.com/office/drawing/2014/main" id="{3FDBF750-DBC4-414F-BACE-92E39E53CF9B}"/>
              </a:ext>
            </a:extLst>
          </p:cNvPr>
          <p:cNvSpPr/>
          <p:nvPr/>
        </p:nvSpPr>
        <p:spPr>
          <a:xfrm>
            <a:off x="1188055" y="4287739"/>
            <a:ext cx="1757879" cy="106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differential</a:t>
            </a:r>
          </a:p>
          <a:p>
            <a:pPr algn="ctr"/>
            <a:r>
              <a:rPr kumimoji="1" lang="en-US" altLang="ja-JP" dirty="0">
                <a:solidFill>
                  <a:schemeClr val="tx1"/>
                </a:solidFill>
                <a:latin typeface="Arial" panose="020B0604020202020204" pitchFamily="34" charset="0"/>
                <a:cs typeface="Arial" panose="020B0604020202020204" pitchFamily="34" charset="0"/>
              </a:rPr>
              <a:t>Sin</a:t>
            </a:r>
            <a:r>
              <a:rPr kumimoji="1" lang="ja-JP" altLang="en-US" dirty="0">
                <a:solidFill>
                  <a:schemeClr val="tx1"/>
                </a:solidFill>
                <a:latin typeface="Arial" panose="020B0604020202020204" pitchFamily="34" charset="0"/>
                <a:cs typeface="Arial" panose="020B0604020202020204" pitchFamily="34" charset="0"/>
              </a:rPr>
              <a:t> </a:t>
            </a:r>
            <a:r>
              <a:rPr kumimoji="1" lang="en-US" altLang="ja-JP" dirty="0">
                <a:solidFill>
                  <a:schemeClr val="tx1"/>
                </a:solidFill>
                <a:latin typeface="Arial" panose="020B0604020202020204" pitchFamily="34" charset="0"/>
                <a:cs typeface="Arial" panose="020B0604020202020204" pitchFamily="34" charset="0"/>
              </a:rPr>
              <a:t>wave</a:t>
            </a:r>
          </a:p>
          <a:p>
            <a:pPr algn="ctr"/>
            <a:r>
              <a:rPr lang="en-US" altLang="ja-JP" dirty="0">
                <a:solidFill>
                  <a:schemeClr val="tx1"/>
                </a:solidFill>
                <a:latin typeface="Arial" panose="020B0604020202020204" pitchFamily="34" charset="0"/>
                <a:cs typeface="Arial" panose="020B0604020202020204" pitchFamily="34" charset="0"/>
              </a:rPr>
              <a:t>Input</a:t>
            </a:r>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82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17504-91E4-4A61-92E3-A3048B21EA04}"/>
              </a:ext>
            </a:extLst>
          </p:cNvPr>
          <p:cNvSpPr>
            <a:spLocks noGrp="1"/>
          </p:cNvSpPr>
          <p:nvPr>
            <p:ph type="title"/>
          </p:nvPr>
        </p:nvSpPr>
        <p:spPr/>
        <p:txBody>
          <a:bodyPr>
            <a:normAutofit/>
          </a:bodyPr>
          <a:lstStyle/>
          <a:p>
            <a:r>
              <a:rPr lang="en-US" altLang="ja-JP" sz="2000" dirty="0">
                <a:latin typeface="Arial" panose="020B0604020202020204" pitchFamily="34" charset="0"/>
                <a:cs typeface="Arial" panose="020B0604020202020204" pitchFamily="34" charset="0"/>
              </a:rPr>
              <a:t>Sine wave input circuit</a:t>
            </a:r>
            <a:endParaRPr kumimoji="1" lang="ja-JP" altLang="en-US" sz="2000"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686F31D5-DB26-480B-AD27-3522E6D3DC37}"/>
              </a:ext>
            </a:extLst>
          </p:cNvPr>
          <p:cNvSpPr>
            <a:spLocks noGrp="1"/>
          </p:cNvSpPr>
          <p:nvPr>
            <p:ph idx="1"/>
          </p:nvPr>
        </p:nvSpPr>
        <p:spPr>
          <a:xfrm>
            <a:off x="838200" y="1412670"/>
            <a:ext cx="10515600" cy="4351338"/>
          </a:xfrm>
        </p:spPr>
        <p:txBody>
          <a:bodyPr>
            <a:normAutofit/>
          </a:bodyPr>
          <a:lstStyle/>
          <a:p>
            <a:pPr marL="0" indent="0">
              <a:buNone/>
            </a:pPr>
            <a:r>
              <a:rPr lang="en-US" altLang="ja-JP" sz="1600" dirty="0">
                <a:latin typeface="Arial" panose="020B0604020202020204" pitchFamily="34" charset="0"/>
                <a:cs typeface="Arial" panose="020B0604020202020204" pitchFamily="34" charset="0"/>
              </a:rPr>
              <a:t>The sine wave signal was input from the function generator to the designed board, and the sampling result was acquired.</a:t>
            </a:r>
          </a:p>
          <a:p>
            <a:pPr marL="0" indent="0">
              <a:buNone/>
            </a:pPr>
            <a:r>
              <a:rPr lang="en-US" altLang="ja-JP" sz="1600" dirty="0">
                <a:latin typeface="Arial" panose="020B0604020202020204" pitchFamily="34" charset="0"/>
                <a:cs typeface="Arial" panose="020B0604020202020204" pitchFamily="34" charset="0"/>
              </a:rPr>
              <a:t>When a certain number of samplings (</a:t>
            </a:r>
            <a:r>
              <a:rPr lang="en-US" altLang="ja-JP" sz="1600" dirty="0" err="1">
                <a:latin typeface="Arial" panose="020B0604020202020204" pitchFamily="34" charset="0"/>
                <a:cs typeface="Arial" panose="020B0604020202020204" pitchFamily="34" charset="0"/>
              </a:rPr>
              <a:t>eg</a:t>
            </a:r>
            <a:r>
              <a:rPr lang="en-US" altLang="ja-JP" sz="1600" dirty="0">
                <a:latin typeface="Arial" panose="020B0604020202020204" pitchFamily="34" charset="0"/>
                <a:cs typeface="Arial" panose="020B0604020202020204" pitchFamily="34" charset="0"/>
              </a:rPr>
              <a:t> 5000 points) is grouped and the group is executed at a certain interval, the sampling results will be different after the first and second times.</a:t>
            </a:r>
          </a:p>
          <a:p>
            <a:pPr marL="0" indent="0">
              <a:buNone/>
            </a:pPr>
            <a:r>
              <a:rPr lang="en-US" altLang="ja-JP" sz="1600" dirty="0">
                <a:latin typeface="Arial" panose="020B0604020202020204" pitchFamily="34" charset="0"/>
                <a:cs typeface="Arial" panose="020B0604020202020204" pitchFamily="34" charset="0"/>
              </a:rPr>
              <a:t>The waveform below is the differential input waveform of the ADS9224R. However, it is not the one when the sampling result is acquired, which will be posted after the next one. The amplitude is small.• This is the waveform acquired when the input status was confirmed prior to the sampling acquired for a series of evaluations.</a:t>
            </a:r>
            <a:endParaRPr kumimoji="1" lang="ja-JP" altLang="en-US" sz="1600" dirty="0">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EFC7CF24-99EB-4AA9-8D3E-082F98EB1C12}"/>
              </a:ext>
            </a:extLst>
          </p:cNvPr>
          <p:cNvPicPr>
            <a:picLocks noChangeAspect="1"/>
          </p:cNvPicPr>
          <p:nvPr/>
        </p:nvPicPr>
        <p:blipFill>
          <a:blip r:embed="rId2"/>
          <a:stretch>
            <a:fillRect/>
          </a:stretch>
        </p:blipFill>
        <p:spPr>
          <a:xfrm>
            <a:off x="1073882" y="3546987"/>
            <a:ext cx="7017904" cy="2640635"/>
          </a:xfrm>
          <a:prstGeom prst="rect">
            <a:avLst/>
          </a:prstGeom>
        </p:spPr>
      </p:pic>
      <p:sp>
        <p:nvSpPr>
          <p:cNvPr id="5" name="正方形/長方形 4">
            <a:extLst>
              <a:ext uri="{FF2B5EF4-FFF2-40B4-BE49-F238E27FC236}">
                <a16:creationId xmlns:a16="http://schemas.microsoft.com/office/drawing/2014/main" id="{3FDBF750-DBC4-414F-BACE-92E39E53CF9B}"/>
              </a:ext>
            </a:extLst>
          </p:cNvPr>
          <p:cNvSpPr/>
          <p:nvPr/>
        </p:nvSpPr>
        <p:spPr>
          <a:xfrm>
            <a:off x="488235" y="4334566"/>
            <a:ext cx="1757879" cy="106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differential</a:t>
            </a:r>
          </a:p>
          <a:p>
            <a:pPr algn="ctr"/>
            <a:r>
              <a:rPr kumimoji="1" lang="en-US" altLang="ja-JP" dirty="0">
                <a:solidFill>
                  <a:schemeClr val="tx1"/>
                </a:solidFill>
                <a:latin typeface="Arial" panose="020B0604020202020204" pitchFamily="34" charset="0"/>
                <a:cs typeface="Arial" panose="020B0604020202020204" pitchFamily="34" charset="0"/>
              </a:rPr>
              <a:t>Sin</a:t>
            </a:r>
            <a:r>
              <a:rPr kumimoji="1" lang="ja-JP" altLang="en-US" dirty="0">
                <a:solidFill>
                  <a:schemeClr val="tx1"/>
                </a:solidFill>
                <a:latin typeface="Arial" panose="020B0604020202020204" pitchFamily="34" charset="0"/>
                <a:cs typeface="Arial" panose="020B0604020202020204" pitchFamily="34" charset="0"/>
              </a:rPr>
              <a:t> </a:t>
            </a:r>
            <a:r>
              <a:rPr kumimoji="1" lang="en-US" altLang="ja-JP" dirty="0">
                <a:solidFill>
                  <a:schemeClr val="tx1"/>
                </a:solidFill>
                <a:latin typeface="Arial" panose="020B0604020202020204" pitchFamily="34" charset="0"/>
                <a:cs typeface="Arial" panose="020B0604020202020204" pitchFamily="34" charset="0"/>
              </a:rPr>
              <a:t>wave</a:t>
            </a:r>
          </a:p>
          <a:p>
            <a:pPr algn="ctr"/>
            <a:r>
              <a:rPr lang="en-US" altLang="ja-JP" dirty="0">
                <a:solidFill>
                  <a:schemeClr val="tx1"/>
                </a:solidFill>
                <a:latin typeface="Arial" panose="020B0604020202020204" pitchFamily="34" charset="0"/>
                <a:cs typeface="Arial" panose="020B0604020202020204" pitchFamily="34" charset="0"/>
              </a:rPr>
              <a:t>Input</a:t>
            </a:r>
            <a:endParaRPr kumimoji="1" lang="ja-JP" altLang="en-US" dirty="0">
              <a:solidFill>
                <a:schemeClr val="tx1"/>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6A06FDBC-1F42-4EA6-AFDE-8F9D6C42FBC8}"/>
              </a:ext>
            </a:extLst>
          </p:cNvPr>
          <p:cNvPicPr>
            <a:picLocks noChangeAspect="1"/>
          </p:cNvPicPr>
          <p:nvPr/>
        </p:nvPicPr>
        <p:blipFill>
          <a:blip r:embed="rId3"/>
          <a:stretch>
            <a:fillRect/>
          </a:stretch>
        </p:blipFill>
        <p:spPr>
          <a:xfrm>
            <a:off x="8288139" y="3668389"/>
            <a:ext cx="3425353" cy="2640635"/>
          </a:xfrm>
          <a:prstGeom prst="rect">
            <a:avLst/>
          </a:prstGeom>
        </p:spPr>
      </p:pic>
      <p:sp>
        <p:nvSpPr>
          <p:cNvPr id="9" name="正方形/長方形 8">
            <a:extLst>
              <a:ext uri="{FF2B5EF4-FFF2-40B4-BE49-F238E27FC236}">
                <a16:creationId xmlns:a16="http://schemas.microsoft.com/office/drawing/2014/main" id="{C5878787-87E1-4ECE-92B5-9E66DFE75CD1}"/>
              </a:ext>
            </a:extLst>
          </p:cNvPr>
          <p:cNvSpPr/>
          <p:nvPr/>
        </p:nvSpPr>
        <p:spPr>
          <a:xfrm>
            <a:off x="8527838" y="5231270"/>
            <a:ext cx="1757879" cy="46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AINM/P</a:t>
            </a:r>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13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17504-91E4-4A61-92E3-A3048B21EA04}"/>
              </a:ext>
            </a:extLst>
          </p:cNvPr>
          <p:cNvSpPr>
            <a:spLocks noGrp="1"/>
          </p:cNvSpPr>
          <p:nvPr>
            <p:ph type="title"/>
          </p:nvPr>
        </p:nvSpPr>
        <p:spPr/>
        <p:txBody>
          <a:bodyPr>
            <a:normAutofit/>
          </a:bodyPr>
          <a:lstStyle/>
          <a:p>
            <a:r>
              <a:rPr lang="en-US" altLang="ja-JP" sz="2000" dirty="0">
                <a:latin typeface="Arial" panose="020B0604020202020204" pitchFamily="34" charset="0"/>
                <a:cs typeface="Arial" panose="020B0604020202020204" pitchFamily="34" charset="0"/>
              </a:rPr>
              <a:t>Sine wave input result 1</a:t>
            </a:r>
            <a:endParaRPr kumimoji="1" lang="ja-JP" altLang="en-US" sz="2000"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686F31D5-DB26-480B-AD27-3522E6D3DC37}"/>
              </a:ext>
            </a:extLst>
          </p:cNvPr>
          <p:cNvSpPr>
            <a:spLocks noGrp="1"/>
          </p:cNvSpPr>
          <p:nvPr>
            <p:ph idx="1"/>
          </p:nvPr>
        </p:nvSpPr>
        <p:spPr>
          <a:xfrm>
            <a:off x="452284" y="1825625"/>
            <a:ext cx="6400800" cy="4351338"/>
          </a:xfrm>
        </p:spPr>
        <p:txBody>
          <a:bodyPr>
            <a:normAutofit/>
          </a:bodyPr>
          <a:lstStyle/>
          <a:p>
            <a:pPr marL="0" indent="0">
              <a:buNone/>
            </a:pPr>
            <a:r>
              <a:rPr lang="en-US" altLang="ja-JP" sz="2000" dirty="0">
                <a:latin typeface="Arial" panose="020B0604020202020204" pitchFamily="34" charset="0"/>
                <a:cs typeface="Arial" panose="020B0604020202020204" pitchFamily="34" charset="0"/>
              </a:rPr>
              <a:t>First sampling result after power-on (1-1499 sampling)</a:t>
            </a:r>
          </a:p>
          <a:p>
            <a:pPr marL="0" indent="0">
              <a:buNone/>
            </a:pPr>
            <a:r>
              <a:rPr lang="en-US" altLang="ja-JP" sz="2000" dirty="0">
                <a:latin typeface="Arial" panose="020B0604020202020204" pitchFamily="34" charset="0"/>
                <a:cs typeface="Arial" panose="020B0604020202020204" pitchFamily="34" charset="0"/>
              </a:rPr>
              <a:t> Although there is some fluctuation from FG, sampling is performed with a stable sine wave of a fixed amplitude input, but the conversion result is such that the amplitude gradually increases as shown in the figure on the right.</a:t>
            </a:r>
            <a:br>
              <a:rPr lang="en-US" altLang="ja-JP" sz="2000" dirty="0">
                <a:latin typeface="Arial" panose="020B0604020202020204" pitchFamily="34" charset="0"/>
                <a:cs typeface="Arial" panose="020B0604020202020204" pitchFamily="34" charset="0"/>
              </a:rPr>
            </a:br>
            <a:br>
              <a:rPr lang="en-US" altLang="ja-JP" sz="2000" dirty="0">
                <a:latin typeface="Arial" panose="020B0604020202020204" pitchFamily="34" charset="0"/>
                <a:cs typeface="Arial" panose="020B0604020202020204" pitchFamily="34" charset="0"/>
              </a:rPr>
            </a:br>
            <a:r>
              <a:rPr lang="en-US" altLang="ja-JP" sz="2000" dirty="0">
                <a:latin typeface="Arial" panose="020B0604020202020204" pitchFamily="34" charset="0"/>
                <a:cs typeface="Arial" panose="020B0604020202020204" pitchFamily="34" charset="0"/>
              </a:rPr>
              <a:t>This is an unintended result.</a:t>
            </a:r>
            <a:endParaRPr kumimoji="1" lang="ja-JP" altLang="en-US" sz="2000"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1656FBB7-2BEC-453D-B74C-69D2A572E6B1}"/>
              </a:ext>
            </a:extLst>
          </p:cNvPr>
          <p:cNvPicPr>
            <a:picLocks noChangeAspect="1"/>
          </p:cNvPicPr>
          <p:nvPr/>
        </p:nvPicPr>
        <p:blipFill>
          <a:blip r:embed="rId2"/>
          <a:stretch>
            <a:fillRect/>
          </a:stretch>
        </p:blipFill>
        <p:spPr>
          <a:xfrm>
            <a:off x="7246373" y="1287924"/>
            <a:ext cx="4361221" cy="5144626"/>
          </a:xfrm>
          <a:prstGeom prst="rect">
            <a:avLst/>
          </a:prstGeom>
        </p:spPr>
      </p:pic>
    </p:spTree>
    <p:extLst>
      <p:ext uri="{BB962C8B-B14F-4D97-AF65-F5344CB8AC3E}">
        <p14:creationId xmlns:p14="http://schemas.microsoft.com/office/powerpoint/2010/main" val="20227252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1095</Words>
  <Application>Microsoft Office PowerPoint</Application>
  <PresentationFormat>ワイド画面</PresentationFormat>
  <Paragraphs>69</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Overview : ADS9224R Data acquisition issue </vt:lpstr>
      <vt:lpstr>Circuit</vt:lpstr>
      <vt:lpstr>Circuit (differential AMP)</vt:lpstr>
      <vt:lpstr>DC input circuit</vt:lpstr>
      <vt:lpstr>Case1 : DC diffrential Input (same voltage)</vt:lpstr>
      <vt:lpstr>Case2 : differential Input voltage ≠ 0 </vt:lpstr>
      <vt:lpstr>Sine wave input circuit</vt:lpstr>
      <vt:lpstr>Sine wave input circuit</vt:lpstr>
      <vt:lpstr>Sine wave input result 1</vt:lpstr>
      <vt:lpstr>Sine wave input result 2</vt:lpstr>
      <vt:lpstr>Sine wave input result 3</vt:lpstr>
      <vt:lpstr>Sine wave input result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ADS9224R Data acquisition issue</dc:title>
  <dc:creator>TED ECE2 Wada Hiroshi</dc:creator>
  <cp:lastModifiedBy>TED ECE2 Wada Hiroshi</cp:lastModifiedBy>
  <cp:revision>9</cp:revision>
  <dcterms:created xsi:type="dcterms:W3CDTF">2021-09-22T04:34:56Z</dcterms:created>
  <dcterms:modified xsi:type="dcterms:W3CDTF">2021-09-22T05:54:04Z</dcterms:modified>
</cp:coreProperties>
</file>