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5" r:id="rId2"/>
    <p:sldId id="263" r:id="rId3"/>
    <p:sldId id="266" r:id="rId4"/>
    <p:sldId id="268" r:id="rId5"/>
    <p:sldId id="269" r:id="rId6"/>
    <p:sldId id="271" r:id="rId7"/>
    <p:sldId id="273" r:id="rId8"/>
    <p:sldId id="274" r:id="rId9"/>
    <p:sldId id="272" r:id="rId10"/>
    <p:sldId id="278" r:id="rId11"/>
    <p:sldId id="285" r:id="rId12"/>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AA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65" autoAdjust="0"/>
    <p:restoredTop sz="94598" autoAdjust="0"/>
  </p:normalViewPr>
  <p:slideViewPr>
    <p:cSldViewPr snapToGrid="0">
      <p:cViewPr varScale="1">
        <p:scale>
          <a:sx n="151" d="100"/>
          <a:sy n="151" d="100"/>
        </p:scale>
        <p:origin x="840" y="138"/>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850" y="-96"/>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03BA23CF-AA30-4A18-B744-605C3E9DBF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23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07157"/>
            <a:ext cx="2141537" cy="4301728"/>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1775" y="107157"/>
            <a:ext cx="6275388" cy="430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7355571E-02C7-4909-A943-092A83DD3418}" type="slidenum">
              <a:rPr lang="en-US"/>
              <a:pPr>
                <a:defRPr/>
              </a:pPr>
              <a:t>‹#›</a:t>
            </a:fld>
            <a:endParaRPr lang="en-US"/>
          </a:p>
        </p:txBody>
      </p:sp>
      <p:grpSp>
        <p:nvGrpSpPr>
          <p:cNvPr id="16" name="Group 15"/>
          <p:cNvGrpSpPr/>
          <p:nvPr userDrawn="1"/>
        </p:nvGrpSpPr>
        <p:grpSpPr>
          <a:xfrm>
            <a:off x="0" y="4706938"/>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A18096A3-1C74-4210-9B46-F757C8F29AA0}"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0298"/>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4537472"/>
            <a:ext cx="2133600" cy="154782"/>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3"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9" name="Rectangle 18"/>
          <p:cNvSpPr/>
          <p:nvPr/>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42100" y="453747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grpSp>
        <p:nvGrpSpPr>
          <p:cNvPr id="16" name="Group 15"/>
          <p:cNvGrpSpPr/>
          <p:nvPr/>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16"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ti.com/tool/dataconverterpro-sw"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US" dirty="0">
                <a:solidFill>
                  <a:srgbClr val="DE0000"/>
                </a:solidFill>
              </a:rPr>
              <a:t>DAC3152EVM Quick Start Up</a:t>
            </a:r>
            <a:endParaRPr lang="en-US" dirty="0"/>
          </a:p>
        </p:txBody>
      </p:sp>
      <p:sp>
        <p:nvSpPr>
          <p:cNvPr id="8195" name="Rectangle 3"/>
          <p:cNvSpPr>
            <a:spLocks noGrp="1" noChangeArrowheads="1"/>
          </p:cNvSpPr>
          <p:nvPr>
            <p:ph type="subTitle" idx="1"/>
          </p:nvPr>
        </p:nvSpPr>
        <p:spPr/>
        <p:txBody>
          <a:bodyPr/>
          <a:lstStyle/>
          <a:p>
            <a:pPr eaLnBrk="1" hangingPunct="1"/>
            <a:r>
              <a:rPr lang="en-US" dirty="0"/>
              <a:t>11/7/2018</a:t>
            </a:r>
          </a:p>
        </p:txBody>
      </p:sp>
      <p:sp>
        <p:nvSpPr>
          <p:cNvPr id="8196" name="Slide Number Placeholder 3"/>
          <p:cNvSpPr>
            <a:spLocks noGrp="1"/>
          </p:cNvSpPr>
          <p:nvPr>
            <p:ph type="sldNum" sz="quarter" idx="10"/>
          </p:nvPr>
        </p:nvSpPr>
        <p:spPr>
          <a:noFill/>
        </p:spPr>
        <p:txBody>
          <a:bodyPr/>
          <a:lstStyle/>
          <a:p>
            <a:fld id="{C7215F0D-92E5-4128-9B70-CC7518499649}"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to </a:t>
            </a:r>
            <a:r>
              <a:rPr lang="en-US" dirty="0" err="1"/>
              <a:t>HSDCpro</a:t>
            </a:r>
            <a:r>
              <a:rPr lang="en-US" dirty="0"/>
              <a:t> software</a:t>
            </a:r>
          </a:p>
        </p:txBody>
      </p:sp>
      <p:sp>
        <p:nvSpPr>
          <p:cNvPr id="3" name="Content Placeholder 2"/>
          <p:cNvSpPr>
            <a:spLocks noGrp="1"/>
          </p:cNvSpPr>
          <p:nvPr>
            <p:ph idx="1"/>
          </p:nvPr>
        </p:nvSpPr>
        <p:spPr>
          <a:xfrm>
            <a:off x="333378" y="786357"/>
            <a:ext cx="2653266" cy="3709449"/>
          </a:xfrm>
        </p:spPr>
        <p:txBody>
          <a:bodyPr/>
          <a:lstStyle/>
          <a:p>
            <a:pPr marL="228600" lvl="0" indent="-228600">
              <a:buFont typeface="+mj-lt"/>
              <a:buAutoNum type="arabicPeriod"/>
            </a:pPr>
            <a:r>
              <a:rPr lang="en-US" sz="1000" dirty="0"/>
              <a:t>Launch HSDC Pro (</a:t>
            </a:r>
            <a:r>
              <a:rPr lang="en-US" sz="1000" b="1" dirty="0"/>
              <a:t>as ADMINISTRATOR</a:t>
            </a:r>
            <a:r>
              <a:rPr lang="en-US" sz="1000" dirty="0"/>
              <a:t>), connect to J57 board as prompted.</a:t>
            </a:r>
          </a:p>
          <a:p>
            <a:pPr marL="284347" lvl="1" indent="0">
              <a:buNone/>
            </a:pPr>
            <a:r>
              <a:rPr lang="en-US" sz="1000" dirty="0"/>
              <a:t>Click OK if message appears ‘no firmware’ </a:t>
            </a:r>
          </a:p>
          <a:p>
            <a:pPr marL="228600" lvl="0" indent="-228600">
              <a:buFont typeface="+mj-lt"/>
              <a:buAutoNum type="arabicPeriod"/>
            </a:pPr>
            <a:r>
              <a:rPr lang="en-US" sz="1000" dirty="0"/>
              <a:t>On HSDC Pro click DAC TAB ( set the DAC tab as shown in the picture below)</a:t>
            </a:r>
          </a:p>
          <a:p>
            <a:pPr marL="228600" lvl="0" indent="-228600">
              <a:buFont typeface="+mj-lt"/>
              <a:buAutoNum type="arabicPeriod"/>
            </a:pPr>
            <a:r>
              <a:rPr lang="en-US" sz="1000" dirty="0"/>
              <a:t>On the DAC tab select DAC3152 </a:t>
            </a:r>
            <a:r>
              <a:rPr lang="en-US" sz="1000" dirty="0" err="1"/>
              <a:t>ini</a:t>
            </a:r>
            <a:r>
              <a:rPr lang="en-US" sz="1000" dirty="0"/>
              <a:t> file( say yes to down the firmware popup)</a:t>
            </a:r>
          </a:p>
          <a:p>
            <a:pPr marL="228600" lvl="0" indent="-228600">
              <a:buFont typeface="+mj-lt"/>
              <a:buAutoNum type="arabicPeriod"/>
            </a:pPr>
            <a:r>
              <a:rPr lang="en-US" sz="1000" dirty="0"/>
              <a:t>Set Data Rate (SPS) to 500M and DAC Option to Offset Bin</a:t>
            </a:r>
          </a:p>
          <a:p>
            <a:pPr marL="228600" lvl="0" indent="-228600">
              <a:buFont typeface="+mj-lt"/>
              <a:buAutoNum type="arabicPeriod"/>
            </a:pPr>
            <a:r>
              <a:rPr lang="en-US" sz="1000" dirty="0"/>
              <a:t>Go to to I/Q Multitone Generator             # 1, Tone Center 10M, Real, # Samples 65536 and click Create Tones</a:t>
            </a:r>
          </a:p>
          <a:p>
            <a:pPr marL="228600" indent="-228600">
              <a:buFont typeface="+mj-lt"/>
              <a:buAutoNum type="arabicPeriod"/>
            </a:pPr>
            <a:r>
              <a:rPr lang="en-US" sz="1100" dirty="0"/>
              <a:t>Click Send </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833" y="596788"/>
            <a:ext cx="6107727" cy="3872529"/>
          </a:xfrm>
          <a:prstGeom prst="rect">
            <a:avLst/>
          </a:prstGeom>
        </p:spPr>
      </p:pic>
    </p:spTree>
    <p:extLst>
      <p:ext uri="{BB962C8B-B14F-4D97-AF65-F5344CB8AC3E}">
        <p14:creationId xmlns:p14="http://schemas.microsoft.com/office/powerpoint/2010/main" val="104970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DAC Output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4713" y="684213"/>
            <a:ext cx="4946649" cy="3709987"/>
          </a:xfrm>
        </p:spPr>
      </p:pic>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sp>
        <p:nvSpPr>
          <p:cNvPr id="6" name="Content Placeholder 2"/>
          <p:cNvSpPr txBox="1">
            <a:spLocks/>
          </p:cNvSpPr>
          <p:nvPr/>
        </p:nvSpPr>
        <p:spPr bwMode="auto">
          <a:xfrm>
            <a:off x="333378" y="786357"/>
            <a:ext cx="2653266" cy="370944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228600" indent="-228600">
              <a:buFont typeface="+mj-lt"/>
              <a:buAutoNum type="arabicPeriod"/>
            </a:pPr>
            <a:r>
              <a:rPr lang="en-US" sz="1000" kern="0" dirty="0"/>
              <a:t>The signal shall now appear on the oscilloscope as a 1V +/-0.1V p-p 10MHz sine wave. </a:t>
            </a:r>
          </a:p>
        </p:txBody>
      </p:sp>
    </p:spTree>
    <p:extLst>
      <p:ext uri="{BB962C8B-B14F-4D97-AF65-F5344CB8AC3E}">
        <p14:creationId xmlns:p14="http://schemas.microsoft.com/office/powerpoint/2010/main" val="286287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lvl="1"/>
            <a:r>
              <a:rPr lang="en-US" dirty="0"/>
              <a:t>Required Hardware</a:t>
            </a:r>
          </a:p>
        </p:txBody>
      </p:sp>
      <p:sp>
        <p:nvSpPr>
          <p:cNvPr id="10243" name="Rectangle 3"/>
          <p:cNvSpPr>
            <a:spLocks noGrp="1" noChangeArrowheads="1"/>
          </p:cNvSpPr>
          <p:nvPr>
            <p:ph idx="1"/>
          </p:nvPr>
        </p:nvSpPr>
        <p:spPr/>
        <p:txBody>
          <a:bodyPr/>
          <a:lstStyle/>
          <a:p>
            <a:r>
              <a:rPr lang="en-US" dirty="0"/>
              <a:t>The following equipment is required for evaluation of the DAC3152 EVM</a:t>
            </a:r>
          </a:p>
          <a:p>
            <a:pPr lvl="0"/>
            <a:r>
              <a:rPr lang="en-US" dirty="0"/>
              <a:t>DAC3152 Evaluation Board (EVM)</a:t>
            </a:r>
          </a:p>
          <a:p>
            <a:pPr lvl="0"/>
            <a:r>
              <a:rPr lang="en-US" dirty="0"/>
              <a:t>TSW1400EVM Capture card</a:t>
            </a:r>
          </a:p>
          <a:p>
            <a:pPr lvl="0"/>
            <a:r>
              <a:rPr lang="en-US" dirty="0"/>
              <a:t>HP 8643A Signal Generator or equivalent</a:t>
            </a:r>
          </a:p>
          <a:p>
            <a:pPr lvl="0"/>
            <a:r>
              <a:rPr lang="en-US" dirty="0"/>
              <a:t>Tektronix 500MHz Oscilloscope or equivalent</a:t>
            </a:r>
          </a:p>
          <a:p>
            <a:pPr lvl="0"/>
            <a:r>
              <a:rPr lang="en-US" dirty="0"/>
              <a:t>2 SMA cables</a:t>
            </a:r>
          </a:p>
          <a:p>
            <a:pPr marL="0" lvl="0" indent="0">
              <a:buNone/>
            </a:pPr>
            <a:r>
              <a:rPr lang="en-US" dirty="0"/>
              <a:t>• Two +5V, 3A output, 100-240VAC, 50-60Hz, 0.6A input or equivalent </a:t>
            </a:r>
          </a:p>
          <a:p>
            <a:r>
              <a:rPr lang="en-US" dirty="0"/>
              <a:t>2 Banana Cables</a:t>
            </a:r>
          </a:p>
          <a:p>
            <a:pPr lvl="0"/>
            <a:r>
              <a:rPr lang="en-US" dirty="0"/>
              <a:t>Standard USB Cable</a:t>
            </a:r>
          </a:p>
          <a:p>
            <a:pPr marL="0" lvl="0" indent="0">
              <a:buNone/>
            </a:pPr>
            <a:endParaRPr lang="en-US" dirty="0"/>
          </a:p>
        </p:txBody>
      </p:sp>
      <p:sp>
        <p:nvSpPr>
          <p:cNvPr id="10244" name="Slide Number Placeholder 3"/>
          <p:cNvSpPr>
            <a:spLocks noGrp="1"/>
          </p:cNvSpPr>
          <p:nvPr>
            <p:ph type="sldNum" sz="quarter" idx="10"/>
          </p:nvPr>
        </p:nvSpPr>
        <p:spPr/>
        <p:txBody>
          <a:bodyPr/>
          <a:lstStyle/>
          <a:p>
            <a:fld id="{8622773B-7332-4E92-84CF-34A277FF245B}"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 Required Software</a:t>
            </a:r>
            <a:br>
              <a:rPr lang="en-US" dirty="0"/>
            </a:br>
            <a:endParaRPr lang="en-US" dirty="0"/>
          </a:p>
        </p:txBody>
      </p:sp>
      <p:sp>
        <p:nvSpPr>
          <p:cNvPr id="3" name="Content Placeholder 2"/>
          <p:cNvSpPr>
            <a:spLocks noGrp="1"/>
          </p:cNvSpPr>
          <p:nvPr>
            <p:ph idx="1"/>
          </p:nvPr>
        </p:nvSpPr>
        <p:spPr/>
        <p:txBody>
          <a:bodyPr/>
          <a:lstStyle/>
          <a:p>
            <a:r>
              <a:rPr lang="en-US" dirty="0"/>
              <a:t>The following software is required to operate the DAC3152 EVM and is available through TI</a:t>
            </a:r>
          </a:p>
          <a:p>
            <a:pPr lvl="0"/>
            <a:r>
              <a:rPr lang="en-US" dirty="0"/>
              <a:t>High Speed Data Converter Pro software (latest version)</a:t>
            </a:r>
          </a:p>
          <a:p>
            <a:r>
              <a:rPr lang="en-US" u="sng" dirty="0">
                <a:hlinkClick r:id="rId2"/>
              </a:rPr>
              <a:t>www.ti.com/tool/dataconverterpro-sw</a:t>
            </a:r>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spTree>
    <p:extLst>
      <p:ext uri="{BB962C8B-B14F-4D97-AF65-F5344CB8AC3E}">
        <p14:creationId xmlns:p14="http://schemas.microsoft.com/office/powerpoint/2010/main" val="343049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Installations and Setup</a:t>
            </a:r>
          </a:p>
        </p:txBody>
      </p:sp>
      <p:sp>
        <p:nvSpPr>
          <p:cNvPr id="3" name="Content Placeholder 2"/>
          <p:cNvSpPr>
            <a:spLocks noGrp="1"/>
          </p:cNvSpPr>
          <p:nvPr>
            <p:ph idx="1"/>
          </p:nvPr>
        </p:nvSpPr>
        <p:spPr/>
        <p:txBody>
          <a:bodyPr/>
          <a:lstStyle/>
          <a:p>
            <a:r>
              <a:rPr lang="en-US" sz="1100" dirty="0"/>
              <a:t>High Speed Data Converter Pro GUI Installation </a:t>
            </a:r>
          </a:p>
          <a:p>
            <a:r>
              <a:rPr lang="en-US" sz="1100" dirty="0"/>
              <a:t>High Speed Data Converter Pro (HSDC Pro) is used to control the TSW1400EVM and generate waveforms for the DAC. Please see the HSDC Pro user’s guide for more information.</a:t>
            </a:r>
          </a:p>
          <a:p>
            <a:pPr marL="228600" indent="-228600">
              <a:buFont typeface="+mj-lt"/>
              <a:buAutoNum type="arabicPeriod"/>
            </a:pPr>
            <a:r>
              <a:rPr lang="en-US" sz="1100" dirty="0"/>
              <a:t>Download HSDC Pro from the TI website. The References section of this document contains the link to find the software on the TI website.</a:t>
            </a:r>
          </a:p>
          <a:p>
            <a:pPr marL="228600" indent="-228600">
              <a:buFont typeface="+mj-lt"/>
              <a:buAutoNum type="arabicPeriod"/>
            </a:pPr>
            <a:r>
              <a:rPr lang="en-US" sz="1100" dirty="0"/>
              <a:t>System Administrator privileges are required for installation and use</a:t>
            </a:r>
          </a:p>
          <a:p>
            <a:pPr marL="228600" indent="-228600">
              <a:buFont typeface="+mj-lt"/>
              <a:buAutoNum type="arabicPeriod"/>
            </a:pPr>
            <a:r>
              <a:rPr lang="en-US" sz="1100" dirty="0"/>
              <a:t>Extract the files from the zip file.</a:t>
            </a:r>
          </a:p>
          <a:p>
            <a:pPr marL="228600" indent="-228600">
              <a:buFont typeface="+mj-lt"/>
              <a:buAutoNum type="arabicPeriod"/>
            </a:pPr>
            <a:r>
              <a:rPr lang="en-US" sz="1100" dirty="0"/>
              <a:t>Run setup.exe and follow the installation prompts.  Installation to the default directory location is recommended.</a:t>
            </a:r>
          </a:p>
          <a:p>
            <a:pPr marL="228600" indent="-228600">
              <a:buFont typeface="+mj-lt"/>
              <a:buAutoNum type="arabicPeriod"/>
            </a:pPr>
            <a:r>
              <a:rPr lang="en-US" sz="1100" dirty="0"/>
              <a:t>After installation has completed, power the TSW board and connect its USB cable to the PC.  This will finalize the driver installation on the PC.</a:t>
            </a:r>
          </a:p>
          <a:p>
            <a:pPr marL="228600" indent="-228600">
              <a:buFont typeface="+mj-lt"/>
              <a:buAutoNum type="arabicPeriod"/>
            </a:pPr>
            <a:r>
              <a:rPr lang="en-US" sz="1100" dirty="0"/>
              <a:t>Copy configuration files into HSDC Pro </a:t>
            </a:r>
          </a:p>
          <a:p>
            <a:pPr marL="228600" indent="-228600">
              <a:buFont typeface="+mj-lt"/>
              <a:buAutoNum type="arabicPeriod"/>
            </a:pPr>
            <a:r>
              <a:rPr lang="en-US" sz="1100" dirty="0"/>
              <a:t>INI files provided by TI must be copied to proper locations in the HSDC Pro installation directory as they are not yet part of the released package.  The path below assumes HSDC Pro was installed to the default installation directory [recommended]</a:t>
            </a:r>
          </a:p>
          <a:p>
            <a:pPr lvl="0"/>
            <a:r>
              <a:rPr lang="en-US" sz="1100" dirty="0"/>
              <a:t>DAC3152.ini</a:t>
            </a:r>
          </a:p>
          <a:p>
            <a:pPr lvl="1"/>
            <a:r>
              <a:rPr lang="en-US" sz="1100" dirty="0"/>
              <a:t>Copy to C:\Program Files (x86)\Texas Instruments\High Speed Data Converter Pro\1400 Details\DAC files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spTree>
    <p:extLst>
      <p:ext uri="{BB962C8B-B14F-4D97-AF65-F5344CB8AC3E}">
        <p14:creationId xmlns:p14="http://schemas.microsoft.com/office/powerpoint/2010/main" val="79593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Installations and Setup</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0694" y="785813"/>
            <a:ext cx="7553086" cy="3709987"/>
          </a:xfrm>
        </p:spPr>
      </p:pic>
    </p:spTree>
    <p:extLst>
      <p:ext uri="{BB962C8B-B14F-4D97-AF65-F5344CB8AC3E}">
        <p14:creationId xmlns:p14="http://schemas.microsoft.com/office/powerpoint/2010/main" val="406640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Driver Initialization on Windows PC</a:t>
            </a:r>
            <a:br>
              <a:rPr lang="en-US" dirty="0"/>
            </a:br>
            <a:endParaRPr lang="en-US" dirty="0"/>
          </a:p>
        </p:txBody>
      </p:sp>
      <p:sp>
        <p:nvSpPr>
          <p:cNvPr id="3" name="Content Placeholder 2"/>
          <p:cNvSpPr>
            <a:spLocks noGrp="1"/>
          </p:cNvSpPr>
          <p:nvPr>
            <p:ph idx="1"/>
          </p:nvPr>
        </p:nvSpPr>
        <p:spPr/>
        <p:txBody>
          <a:bodyPr/>
          <a:lstStyle/>
          <a:p>
            <a:pPr marL="0" indent="0">
              <a:buNone/>
            </a:pPr>
            <a:r>
              <a:rPr lang="en-US" sz="1200" dirty="0"/>
              <a:t>The first time the EVM and TSW board are connected to the PC a driver initialization sequence will initiate from Windows.  Allow the driver installation to complete before moving on to the next step in the setup.</a:t>
            </a:r>
          </a:p>
          <a:p>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spTree>
    <p:extLst>
      <p:ext uri="{BB962C8B-B14F-4D97-AF65-F5344CB8AC3E}">
        <p14:creationId xmlns:p14="http://schemas.microsoft.com/office/powerpoint/2010/main" val="165052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a:t>
            </a:r>
          </a:p>
        </p:txBody>
      </p:sp>
      <p:sp>
        <p:nvSpPr>
          <p:cNvPr id="3" name="Content Placeholder 2"/>
          <p:cNvSpPr>
            <a:spLocks noGrp="1"/>
          </p:cNvSpPr>
          <p:nvPr>
            <p:ph idx="1"/>
          </p:nvPr>
        </p:nvSpPr>
        <p:spPr/>
        <p:txBody>
          <a:bodyPr/>
          <a:lstStyle/>
          <a:p>
            <a:pPr marL="0" indent="0">
              <a:buNone/>
            </a:pPr>
            <a:r>
              <a:rPr lang="en-US" sz="700" dirty="0"/>
              <a:t>1) Connect the DAC3152EVM to the TSW1400EVM.</a:t>
            </a:r>
          </a:p>
          <a:p>
            <a:pPr marL="0" indent="0">
              <a:buNone/>
            </a:pPr>
            <a:r>
              <a:rPr lang="en-US" sz="700" dirty="0"/>
              <a:t>2) Connect the positive output of one of the +5VDC power supplies to J12 of the DAC3152EVM. Connect the return to J13.</a:t>
            </a:r>
          </a:p>
          <a:p>
            <a:pPr marL="0" indent="0">
              <a:buNone/>
            </a:pPr>
            <a:r>
              <a:rPr lang="en-US" sz="700" dirty="0"/>
              <a:t>3) Connect the USB cable between the TSW1400EVM and the host PC through J5.</a:t>
            </a:r>
          </a:p>
          <a:p>
            <a:pPr marL="0" indent="0">
              <a:buNone/>
            </a:pPr>
            <a:r>
              <a:rPr lang="en-US" sz="700" dirty="0"/>
              <a:t>4) Connect the output of one of the +5VDC power supplies to J12 of the TSW1400EVM and the input to a 110-240 AC source. Turn on both power supplies. Turn on the TSW1400 using SW7.</a:t>
            </a:r>
          </a:p>
          <a:p>
            <a:pPr marL="0" indent="0">
              <a:buNone/>
            </a:pPr>
            <a:r>
              <a:rPr lang="en-US" sz="700" dirty="0"/>
              <a:t>5) Connect a SMA cable between the output SMA J2 (IOUTA2) of the DAC3152EVM and an oscilloscope.</a:t>
            </a:r>
          </a:p>
          <a:p>
            <a:pPr marL="0" indent="0">
              <a:buNone/>
            </a:pPr>
            <a:r>
              <a:rPr lang="en-US" sz="700" dirty="0"/>
              <a:t>6) Connect a SMA cable between the signal generator output and J9 (CLKIN) of the DAC3152EVM.</a:t>
            </a:r>
          </a:p>
          <a:p>
            <a:pPr marL="0" indent="0">
              <a:buNone/>
            </a:pPr>
            <a:r>
              <a:rPr lang="en-US" sz="700" dirty="0"/>
              <a:t>7) Set the signal generator to output a 500MHz sine wave with an amplitude of 15 dBm.</a:t>
            </a:r>
          </a:p>
          <a:p>
            <a:pPr marL="284347" lvl="1" indent="0">
              <a:buNone/>
            </a:pPr>
            <a:endParaRPr lang="en-US" sz="700" dirty="0"/>
          </a:p>
          <a:p>
            <a:endParaRPr lang="en-US" sz="10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376134" y="2184400"/>
            <a:ext cx="2792317" cy="2482850"/>
          </a:xfrm>
          <a:prstGeom prst="rect">
            <a:avLst/>
          </a:prstGeom>
          <a:noFill/>
          <a:ln w="9525" algn="ctr">
            <a:noFill/>
            <a:miter lim="800000"/>
            <a:headEnd/>
            <a:tailEnd/>
          </a:ln>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721860" y="1902893"/>
            <a:ext cx="3221990" cy="2624657"/>
          </a:xfrm>
          <a:prstGeom prst="rect">
            <a:avLst/>
          </a:prstGeom>
          <a:noFill/>
          <a:ln w="9525" algn="ctr">
            <a:noFill/>
            <a:miter lim="800000"/>
            <a:headEnd/>
            <a:tailEnd/>
          </a:ln>
        </p:spPr>
      </p:pic>
      <p:sp>
        <p:nvSpPr>
          <p:cNvPr id="7" name="TextBox 6"/>
          <p:cNvSpPr txBox="1"/>
          <p:nvPr/>
        </p:nvSpPr>
        <p:spPr>
          <a:xfrm>
            <a:off x="2564012" y="2626360"/>
            <a:ext cx="208280" cy="276999"/>
          </a:xfrm>
          <a:prstGeom prst="rect">
            <a:avLst/>
          </a:prstGeom>
          <a:noFill/>
        </p:spPr>
        <p:txBody>
          <a:bodyPr wrap="square" rtlCol="0">
            <a:spAutoFit/>
          </a:bodyPr>
          <a:lstStyle/>
          <a:p>
            <a:r>
              <a:rPr lang="en-US" sz="1200" dirty="0"/>
              <a:t>2</a:t>
            </a:r>
          </a:p>
        </p:txBody>
      </p:sp>
      <p:sp>
        <p:nvSpPr>
          <p:cNvPr id="8" name="TextBox 7"/>
          <p:cNvSpPr txBox="1"/>
          <p:nvPr/>
        </p:nvSpPr>
        <p:spPr>
          <a:xfrm>
            <a:off x="7069972" y="2114619"/>
            <a:ext cx="208280" cy="276999"/>
          </a:xfrm>
          <a:prstGeom prst="rect">
            <a:avLst/>
          </a:prstGeom>
          <a:noFill/>
        </p:spPr>
        <p:txBody>
          <a:bodyPr wrap="square" rtlCol="0">
            <a:spAutoFit/>
          </a:bodyPr>
          <a:lstStyle/>
          <a:p>
            <a:r>
              <a:rPr lang="en-US" sz="1200" dirty="0"/>
              <a:t>3</a:t>
            </a:r>
          </a:p>
        </p:txBody>
      </p:sp>
      <p:sp>
        <p:nvSpPr>
          <p:cNvPr id="9" name="TextBox 8"/>
          <p:cNvSpPr txBox="1"/>
          <p:nvPr/>
        </p:nvSpPr>
        <p:spPr>
          <a:xfrm>
            <a:off x="5048132" y="3901440"/>
            <a:ext cx="208280" cy="276999"/>
          </a:xfrm>
          <a:prstGeom prst="rect">
            <a:avLst/>
          </a:prstGeom>
          <a:noFill/>
        </p:spPr>
        <p:txBody>
          <a:bodyPr wrap="square" rtlCol="0">
            <a:spAutoFit/>
          </a:bodyPr>
          <a:lstStyle/>
          <a:p>
            <a:r>
              <a:rPr lang="en-US" sz="1200" dirty="0"/>
              <a:t>4</a:t>
            </a:r>
          </a:p>
        </p:txBody>
      </p:sp>
      <p:sp>
        <p:nvSpPr>
          <p:cNvPr id="10" name="TextBox 9"/>
          <p:cNvSpPr txBox="1"/>
          <p:nvPr/>
        </p:nvSpPr>
        <p:spPr>
          <a:xfrm>
            <a:off x="3172224" y="3492024"/>
            <a:ext cx="208280" cy="461665"/>
          </a:xfrm>
          <a:prstGeom prst="rect">
            <a:avLst/>
          </a:prstGeom>
          <a:noFill/>
        </p:spPr>
        <p:txBody>
          <a:bodyPr wrap="square" rtlCol="0">
            <a:spAutoFit/>
          </a:bodyPr>
          <a:lstStyle/>
          <a:p>
            <a:r>
              <a:rPr lang="en-US" sz="1200" dirty="0"/>
              <a:t>5</a:t>
            </a:r>
          </a:p>
          <a:p>
            <a:endParaRPr lang="en-US" sz="1200" dirty="0"/>
          </a:p>
        </p:txBody>
      </p:sp>
      <p:sp>
        <p:nvSpPr>
          <p:cNvPr id="11" name="TextBox 10"/>
          <p:cNvSpPr txBox="1"/>
          <p:nvPr/>
        </p:nvSpPr>
        <p:spPr>
          <a:xfrm>
            <a:off x="1918852" y="2621726"/>
            <a:ext cx="208280" cy="461665"/>
          </a:xfrm>
          <a:prstGeom prst="rect">
            <a:avLst/>
          </a:prstGeom>
          <a:noFill/>
        </p:spPr>
        <p:txBody>
          <a:bodyPr wrap="square" rtlCol="0">
            <a:spAutoFit/>
          </a:bodyPr>
          <a:lstStyle/>
          <a:p>
            <a:r>
              <a:rPr lang="en-US" sz="1200" dirty="0"/>
              <a:t>6</a:t>
            </a:r>
          </a:p>
          <a:p>
            <a:endParaRPr lang="en-US" sz="1200" dirty="0"/>
          </a:p>
        </p:txBody>
      </p:sp>
    </p:spTree>
    <p:extLst>
      <p:ext uri="{BB962C8B-B14F-4D97-AF65-F5344CB8AC3E}">
        <p14:creationId xmlns:p14="http://schemas.microsoft.com/office/powerpoint/2010/main" val="16214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DAC3152EVM Test Setup</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
        <p:nvSpPr>
          <p:cNvPr id="3" name="TextBox 2"/>
          <p:cNvSpPr txBox="1"/>
          <p:nvPr/>
        </p:nvSpPr>
        <p:spPr>
          <a:xfrm>
            <a:off x="5409217" y="2220684"/>
            <a:ext cx="326571" cy="215444"/>
          </a:xfrm>
          <a:prstGeom prst="rect">
            <a:avLst/>
          </a:prstGeom>
          <a:noFill/>
        </p:spPr>
        <p:txBody>
          <a:bodyPr wrap="square" rtlCol="0">
            <a:spAutoFit/>
          </a:bodyPr>
          <a:lstStyle/>
          <a:p>
            <a:r>
              <a:rPr lang="en-US" sz="800" b="1" dirty="0"/>
              <a:t>12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022" y="612407"/>
            <a:ext cx="4178962" cy="3983977"/>
          </a:xfrm>
          <a:prstGeom prst="rect">
            <a:avLst/>
          </a:prstGeom>
        </p:spPr>
      </p:pic>
    </p:spTree>
    <p:extLst>
      <p:ext uri="{BB962C8B-B14F-4D97-AF65-F5344CB8AC3E}">
        <p14:creationId xmlns:p14="http://schemas.microsoft.com/office/powerpoint/2010/main" val="233863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sp>
        <p:nvSpPr>
          <p:cNvPr id="5" name="Rectangle 4"/>
          <p:cNvSpPr/>
          <p:nvPr/>
        </p:nvSpPr>
        <p:spPr>
          <a:xfrm>
            <a:off x="4203866" y="3265714"/>
            <a:ext cx="225631" cy="12469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121" y="996694"/>
            <a:ext cx="5659120" cy="3577846"/>
          </a:xfrm>
          <a:prstGeom prst="rect">
            <a:avLst/>
          </a:prstGeom>
        </p:spPr>
      </p:pic>
    </p:spTree>
    <p:extLst>
      <p:ext uri="{BB962C8B-B14F-4D97-AF65-F5344CB8AC3E}">
        <p14:creationId xmlns:p14="http://schemas.microsoft.com/office/powerpoint/2010/main" val="2529392880"/>
      </p:ext>
    </p:extLst>
  </p:cSld>
  <p:clrMapOvr>
    <a:masterClrMapping/>
  </p:clrMapOvr>
</p:sld>
</file>

<file path=ppt/theme/theme1.xml><?xml version="1.0" encoding="utf-8"?>
<a:theme xmlns:a="http://schemas.openxmlformats.org/drawingml/2006/main" name="Blank">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1348</TotalTime>
  <Words>655</Words>
  <Application>Microsoft Office PowerPoint</Application>
  <PresentationFormat>On-screen Show (16:9)</PresentationFormat>
  <Paragraphs>68</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Blank</vt:lpstr>
      <vt:lpstr>DAC3152EVM Quick Start Up</vt:lpstr>
      <vt:lpstr>Required Hardware</vt:lpstr>
      <vt:lpstr>  Required Software </vt:lpstr>
      <vt:lpstr>Installations and Setup</vt:lpstr>
      <vt:lpstr>Installations and Setup</vt:lpstr>
      <vt:lpstr> Driver Initialization on Windows PC </vt:lpstr>
      <vt:lpstr>Steps</vt:lpstr>
      <vt:lpstr>DAC3152EVM Test Setup</vt:lpstr>
      <vt:lpstr>Setup </vt:lpstr>
      <vt:lpstr>Go to HSDCpro software</vt:lpstr>
      <vt:lpstr>DAC Output</vt:lpstr>
    </vt:vector>
  </TitlesOfParts>
  <Company>Texas Instruments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AFE76xx running with on chip PLL</dc:title>
  <dc:creator>Neeraj Gill</dc:creator>
  <cp:lastModifiedBy>Seton, Jim</cp:lastModifiedBy>
  <cp:revision>54</cp:revision>
  <dcterms:created xsi:type="dcterms:W3CDTF">2018-03-07T21:39:33Z</dcterms:created>
  <dcterms:modified xsi:type="dcterms:W3CDTF">2022-12-23T19:34:41Z</dcterms:modified>
</cp:coreProperties>
</file>