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7" r:id="rId2"/>
    <p:sldId id="272" r:id="rId3"/>
    <p:sldId id="291" r:id="rId4"/>
    <p:sldId id="294" r:id="rId5"/>
    <p:sldId id="284" r:id="rId6"/>
    <p:sldId id="292" r:id="rId7"/>
    <p:sldId id="277" r:id="rId8"/>
    <p:sldId id="282" r:id="rId9"/>
    <p:sldId id="288" r:id="rId1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5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9B0F73E-6C2A-42CC-B802-6A80517B3D06}" type="datetimeFigureOut">
              <a:rPr lang="en-US"/>
              <a:pPr>
                <a:defRPr/>
              </a:pPr>
              <a:t>9/2/2016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CAE13933-8743-467C-9008-C5ECC7360A25}" type="slidenum">
              <a:rPr lang="en-US"/>
              <a:pPr>
                <a:defRPr/>
              </a:pPr>
              <a:t>‹#›</a:t>
            </a:fld>
            <a:endParaRPr lang="en-US"/>
          </a:p>
        </p:txBody>
      </p:sp>
    </p:spTree>
    <p:extLst>
      <p:ext uri="{BB962C8B-B14F-4D97-AF65-F5344CB8AC3E}">
        <p14:creationId xmlns:p14="http://schemas.microsoft.com/office/powerpoint/2010/main" xmlns="" val="18364333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53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D0079C7-54FA-4A8F-94B4-34062F680A23}" type="slidenum">
              <a:rPr lang="en-US"/>
              <a:pPr fontAlgn="base">
                <a:spcBef>
                  <a:spcPct val="0"/>
                </a:spcBef>
                <a:spcAft>
                  <a:spcPct val="0"/>
                </a:spcAft>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6D420C70-3861-4334-A171-DF42B9CDAFAD}" type="datetimeFigureOut">
              <a:rPr lang="en-US"/>
              <a:pPr>
                <a:defRPr/>
              </a:pPr>
              <a:t>9/2/2016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F823A1E-A317-4B80-AE85-566A17313CE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DD524B-4FA8-41E9-9211-F955E4E81EE9}" type="datetimeFigureOut">
              <a:rPr lang="en-US"/>
              <a:pPr>
                <a:defRPr/>
              </a:pPr>
              <a:t>9/2/2016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C4ADBFF-6D86-42F0-9244-691E71B95D9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FBAA268-C5EF-4FED-A71D-A993BD3E4E30}" type="datetimeFigureOut">
              <a:rPr lang="en-US"/>
              <a:pPr>
                <a:defRPr/>
              </a:pPr>
              <a:t>9/2/2016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311E0DC-2FA5-4D69-B720-2911F54463E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7AB2A6A-4825-473C-9ADE-07A90E00D4A3}" type="datetimeFigureOut">
              <a:rPr lang="en-US"/>
              <a:pPr>
                <a:defRPr/>
              </a:pPr>
              <a:t>9/2/2016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8707964-E08F-433C-AC3C-7FEAA91F2A3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A2A915A-9537-4CAC-A48E-D0C95300C06F}" type="datetimeFigureOut">
              <a:rPr lang="en-US"/>
              <a:pPr>
                <a:defRPr/>
              </a:pPr>
              <a:t>9/2/2016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E25880-C54E-4CB4-B33E-313E2AF005A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53C2388E-7188-43C4-8D53-8A67867CE820}" type="datetimeFigureOut">
              <a:rPr lang="en-US"/>
              <a:pPr>
                <a:defRPr/>
              </a:pPr>
              <a:t>9/2/2016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5DFE6B-6442-4F9A-9911-098EC92EFD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322BE53-121A-467C-AF66-06D4AB5A0AC3}" type="datetimeFigureOut">
              <a:rPr lang="en-US"/>
              <a:pPr>
                <a:defRPr/>
              </a:pPr>
              <a:t>9/2/2016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F2E483A-64AE-4D56-90BB-EDF1EEF249B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7ADAD1A-E0F0-4B10-98B3-CE870412059B}" type="datetimeFigureOut">
              <a:rPr lang="en-US"/>
              <a:pPr>
                <a:defRPr/>
              </a:pPr>
              <a:t>9/2/2016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FDB9E7F-64BA-4195-B42D-37725C56BF6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684CBA-D73B-4090-99CE-1A14CB28D2CE}" type="datetimeFigureOut">
              <a:rPr lang="en-US"/>
              <a:pPr>
                <a:defRPr/>
              </a:pPr>
              <a:t>9/2/2016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AFE417B-CA60-4DB5-9F7A-27181535A7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489258-235D-4DA6-A906-82C733E68C9F}" type="datetimeFigureOut">
              <a:rPr lang="en-US"/>
              <a:pPr>
                <a:defRPr/>
              </a:pPr>
              <a:t>9/2/2016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AF30546-4EE1-47A0-8BB2-45FA35AF208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5C228BF-3D97-44D9-B2D8-E9F360704698}" type="datetimeFigureOut">
              <a:rPr lang="en-US"/>
              <a:pPr>
                <a:defRPr/>
              </a:pPr>
              <a:t>9/2/2016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09227C0-220B-46E3-9551-4A74D346ED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F7B42C1F-B412-4F2D-8771-DCB43C9C3782}" type="datetimeFigureOut">
              <a:rPr lang="en-US"/>
              <a:pPr>
                <a:defRPr/>
              </a:pPr>
              <a:t>9/2/2016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2DCA883E-C715-4E5B-8805-2C4B33DE5A3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ctrTitle"/>
          </p:nvPr>
        </p:nvSpPr>
        <p:spPr>
          <a:xfrm>
            <a:off x="152400" y="1676400"/>
            <a:ext cx="8991600" cy="1470025"/>
          </a:xfrm>
        </p:spPr>
        <p:txBody>
          <a:bodyPr/>
          <a:lstStyle/>
          <a:p>
            <a:pPr eaLnBrk="1" hangingPunct="1"/>
            <a:r>
              <a:rPr lang="en-US" sz="3600" dirty="0" smtClean="0"/>
              <a:t>DAC37J82EVM, TSW14J10EVM, </a:t>
            </a:r>
            <a:r>
              <a:rPr lang="en-US" sz="3600" dirty="0" smtClean="0"/>
              <a:t>KC705 </a:t>
            </a:r>
            <a:endParaRPr lang="en-US" sz="3600" dirty="0" smtClean="0"/>
          </a:p>
        </p:txBody>
      </p:sp>
      <p:sp>
        <p:nvSpPr>
          <p:cNvPr id="7172" name="Rectangle 24"/>
          <p:cNvSpPr>
            <a:spLocks noGrp="1" noChangeArrowheads="1"/>
          </p:cNvSpPr>
          <p:nvPr>
            <p:ph type="sldNum" sz="quarter" idx="12"/>
          </p:nvPr>
        </p:nvSpPr>
        <p:spPr>
          <a:xfrm>
            <a:off x="457200" y="6356350"/>
            <a:ext cx="2133600" cy="365125"/>
          </a:xfrm>
        </p:spPr>
        <p:txBody>
          <a:bodyPr/>
          <a:lstStyle/>
          <a:p>
            <a:pPr algn="l">
              <a:defRPr/>
            </a:pPr>
            <a:fld id="{F176723A-7839-4202-B514-2FD8DCCFF694}" type="slidenum">
              <a:rPr lang="en-US"/>
              <a:pPr algn="l">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457200" y="152400"/>
            <a:ext cx="8229600" cy="1143000"/>
          </a:xfrm>
        </p:spPr>
        <p:txBody>
          <a:bodyPr/>
          <a:lstStyle/>
          <a:p>
            <a:pPr marL="342900" indent="-342900" algn="l" eaLnBrk="1" hangingPunct="1">
              <a:buFont typeface="Arial" pitchFamily="34" charset="0"/>
              <a:buChar char="•"/>
            </a:pPr>
            <a:r>
              <a:rPr lang="en-US" sz="1600" dirty="0" smtClean="0"/>
              <a:t>	</a:t>
            </a:r>
            <a:br>
              <a:rPr lang="en-US" sz="1600" dirty="0" smtClean="0"/>
            </a:br>
            <a:r>
              <a:rPr lang="en-US" sz="1600" dirty="0" smtClean="0"/>
              <a:t>1.  Set EVM Clocking Mode to </a:t>
            </a:r>
            <a:r>
              <a:rPr lang="en-US" sz="1600" dirty="0" smtClean="0"/>
              <a:t>“</a:t>
            </a:r>
            <a:r>
              <a:rPr lang="en-US" sz="1600" dirty="0" smtClean="0"/>
              <a:t>Internal</a:t>
            </a:r>
            <a:r>
              <a:rPr lang="en-US" sz="1600" dirty="0" smtClean="0"/>
              <a:t> </a:t>
            </a:r>
            <a:r>
              <a:rPr lang="en-US" sz="1600" dirty="0" smtClean="0"/>
              <a:t>Clock”</a:t>
            </a:r>
            <a:br>
              <a:rPr lang="en-US" sz="1600" dirty="0" smtClean="0"/>
            </a:br>
            <a:r>
              <a:rPr lang="en-US" sz="1600" dirty="0" smtClean="0"/>
              <a:t>2.  Set DAC Data Input Rate to </a:t>
            </a:r>
            <a:r>
              <a:rPr lang="en-US" sz="1600" dirty="0" smtClean="0"/>
              <a:t>“</a:t>
            </a:r>
            <a:r>
              <a:rPr lang="en-US" sz="1600" dirty="0" smtClean="0"/>
              <a:t>368.64</a:t>
            </a:r>
            <a:r>
              <a:rPr lang="en-US" sz="1600" dirty="0" smtClean="0"/>
              <a:t>”</a:t>
            </a:r>
            <a:r>
              <a:rPr lang="en-US" sz="1600" dirty="0" smtClean="0"/>
              <a:t/>
            </a:r>
            <a:br>
              <a:rPr lang="en-US" sz="1600" dirty="0" smtClean="0"/>
            </a:br>
            <a:r>
              <a:rPr lang="en-US" sz="1600" dirty="0" smtClean="0"/>
              <a:t>3.  Set Number of </a:t>
            </a:r>
            <a:r>
              <a:rPr lang="en-US" sz="1600" dirty="0" err="1" smtClean="0"/>
              <a:t>SerDes</a:t>
            </a:r>
            <a:r>
              <a:rPr lang="en-US" sz="1600" dirty="0" smtClean="0"/>
              <a:t> Lanes to </a:t>
            </a:r>
            <a:r>
              <a:rPr lang="en-US" sz="1600" dirty="0" smtClean="0"/>
              <a:t>“2”</a:t>
            </a:r>
            <a:r>
              <a:rPr lang="en-US" sz="1600" dirty="0" smtClean="0"/>
              <a:t/>
            </a:r>
            <a:br>
              <a:rPr lang="en-US" sz="1600" dirty="0" smtClean="0"/>
            </a:br>
            <a:r>
              <a:rPr lang="en-US" sz="1600" dirty="0" smtClean="0"/>
              <a:t>4.  Set Interpolation to </a:t>
            </a:r>
            <a:r>
              <a:rPr lang="en-US" sz="1600" dirty="0" smtClean="0"/>
              <a:t>“1”  </a:t>
            </a:r>
            <a:r>
              <a:rPr lang="en-US" sz="1600" dirty="0" smtClean="0"/>
              <a:t/>
            </a:r>
            <a:br>
              <a:rPr lang="en-US" sz="1600" dirty="0" smtClean="0"/>
            </a:br>
            <a:r>
              <a:rPr lang="en-US" sz="1600" dirty="0" smtClean="0"/>
              <a:t/>
            </a:r>
            <a:br>
              <a:rPr lang="en-US" sz="1600" dirty="0" smtClean="0"/>
            </a:br>
            <a:r>
              <a:rPr lang="en-US" sz="1600" dirty="0" smtClean="0"/>
              <a:t>			GUI shall look as shown below</a:t>
            </a:r>
          </a:p>
        </p:txBody>
      </p:sp>
      <p:pic>
        <p:nvPicPr>
          <p:cNvPr id="1026" name="Picture 2"/>
          <p:cNvPicPr>
            <a:picLocks noChangeAspect="1" noChangeArrowheads="1"/>
          </p:cNvPicPr>
          <p:nvPr/>
        </p:nvPicPr>
        <p:blipFill>
          <a:blip r:embed="rId2" cstate="print"/>
          <a:srcRect/>
          <a:stretch>
            <a:fillRect/>
          </a:stretch>
        </p:blipFill>
        <p:spPr bwMode="auto">
          <a:xfrm>
            <a:off x="762000" y="1676400"/>
            <a:ext cx="6786666" cy="455771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152400" y="381000"/>
            <a:ext cx="8991600" cy="838200"/>
          </a:xfrm>
        </p:spPr>
        <p:txBody>
          <a:bodyPr/>
          <a:lstStyle/>
          <a:p>
            <a:pPr marL="342900" indent="-342900" algn="l" eaLnBrk="1" hangingPunct="1"/>
            <a:r>
              <a:rPr lang="en-US" sz="1600" dirty="0" smtClean="0"/>
              <a:t>	1.  Set clk0 to div by </a:t>
            </a:r>
            <a:r>
              <a:rPr lang="en-US" sz="1600" dirty="0" smtClean="0"/>
              <a:t>8 </a:t>
            </a:r>
            <a:r>
              <a:rPr lang="en-US" sz="1600" dirty="0" smtClean="0"/>
              <a:t>(for FPGA reference </a:t>
            </a:r>
            <a:r>
              <a:rPr lang="en-US" sz="1600" dirty="0" smtClean="0"/>
              <a:t>clock = 368.64MHz)</a:t>
            </a:r>
            <a:r>
              <a:rPr lang="en-US" sz="1600" dirty="0" smtClean="0"/>
              <a:t/>
            </a:r>
            <a:br>
              <a:rPr lang="en-US" sz="1600" dirty="0" smtClean="0"/>
            </a:br>
            <a:r>
              <a:rPr lang="en-US" sz="1600" dirty="0" smtClean="0"/>
              <a:t>2.  </a:t>
            </a:r>
            <a:r>
              <a:rPr lang="en-US" sz="1600" dirty="0" smtClean="0"/>
              <a:t>Deselect Group </a:t>
            </a:r>
            <a:r>
              <a:rPr lang="en-US" sz="1600" dirty="0" err="1" smtClean="0"/>
              <a:t>powerdown</a:t>
            </a:r>
            <a:r>
              <a:rPr lang="en-US" sz="1600" dirty="0" smtClean="0"/>
              <a:t> and set </a:t>
            </a:r>
            <a:r>
              <a:rPr lang="en-US" sz="1600" dirty="0" err="1" smtClean="0"/>
              <a:t>CLKout</a:t>
            </a:r>
            <a:r>
              <a:rPr lang="en-US" sz="1600" dirty="0" smtClean="0"/>
              <a:t> 12 and 13 </a:t>
            </a:r>
            <a:r>
              <a:rPr lang="en-US" sz="1600" dirty="0" smtClean="0"/>
              <a:t>to div </a:t>
            </a:r>
            <a:r>
              <a:rPr lang="en-US" sz="1600" dirty="0" smtClean="0"/>
              <a:t>16 </a:t>
            </a:r>
            <a:r>
              <a:rPr lang="en-US" sz="1600" dirty="0" smtClean="0"/>
              <a:t>(for FPGA core </a:t>
            </a:r>
            <a:r>
              <a:rPr lang="en-US" sz="1600" dirty="0" smtClean="0"/>
              <a:t>clock = 184.32MHz)</a:t>
            </a:r>
            <a:r>
              <a:rPr lang="en-US" sz="1600" dirty="0" smtClean="0"/>
              <a:t/>
            </a:r>
            <a:br>
              <a:rPr lang="en-US" sz="1600" dirty="0" smtClean="0"/>
            </a:br>
            <a:r>
              <a:rPr lang="en-US" sz="1600" dirty="0" smtClean="0"/>
              <a:t/>
            </a:r>
            <a:br>
              <a:rPr lang="en-US" sz="1600" dirty="0" smtClean="0"/>
            </a:br>
            <a:endParaRPr lang="en-US" sz="1600" dirty="0" smtClean="0"/>
          </a:p>
        </p:txBody>
      </p:sp>
      <p:pic>
        <p:nvPicPr>
          <p:cNvPr id="2050" name="Picture 2"/>
          <p:cNvPicPr>
            <a:picLocks noChangeAspect="1" noChangeArrowheads="1"/>
          </p:cNvPicPr>
          <p:nvPr/>
        </p:nvPicPr>
        <p:blipFill>
          <a:blip r:embed="rId2" cstate="print"/>
          <a:srcRect/>
          <a:stretch>
            <a:fillRect/>
          </a:stretch>
        </p:blipFill>
        <p:spPr bwMode="auto">
          <a:xfrm>
            <a:off x="304800" y="1066800"/>
            <a:ext cx="8077200" cy="5424394"/>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a:xfrm>
            <a:off x="152400" y="381000"/>
            <a:ext cx="8991600" cy="838200"/>
          </a:xfrm>
        </p:spPr>
        <p:txBody>
          <a:bodyPr/>
          <a:lstStyle/>
          <a:p>
            <a:pPr marL="342900" indent="-342900" algn="l" eaLnBrk="1" hangingPunct="1"/>
            <a:r>
              <a:rPr lang="en-US" sz="1600" dirty="0" smtClean="0"/>
              <a:t>	1.  Set </a:t>
            </a:r>
            <a:r>
              <a:rPr lang="en-US" sz="1600" dirty="0" smtClean="0"/>
              <a:t>SYSREF divider to 512 to generate a 5.76MHz SYSREF clock </a:t>
            </a:r>
            <a:r>
              <a:rPr lang="en-US" sz="1600" dirty="0" smtClean="0"/>
              <a:t/>
            </a:r>
            <a:br>
              <a:rPr lang="en-US" sz="1600" dirty="0" smtClean="0"/>
            </a:br>
            <a:r>
              <a:rPr lang="en-US" sz="1600" dirty="0" smtClean="0"/>
              <a:t/>
            </a:r>
            <a:br>
              <a:rPr lang="en-US" sz="1600" dirty="0" smtClean="0"/>
            </a:br>
            <a:endParaRPr lang="en-US" sz="1600" dirty="0" smtClean="0"/>
          </a:p>
        </p:txBody>
      </p:sp>
      <p:pic>
        <p:nvPicPr>
          <p:cNvPr id="3074" name="Picture 2"/>
          <p:cNvPicPr>
            <a:picLocks noChangeAspect="1" noChangeArrowheads="1"/>
          </p:cNvPicPr>
          <p:nvPr/>
        </p:nvPicPr>
        <p:blipFill>
          <a:blip r:embed="rId2" cstate="print"/>
          <a:srcRect/>
          <a:stretch>
            <a:fillRect/>
          </a:stretch>
        </p:blipFill>
        <p:spPr bwMode="auto">
          <a:xfrm>
            <a:off x="609600" y="1219200"/>
            <a:ext cx="7580926" cy="509111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533400" y="152400"/>
            <a:ext cx="8229600" cy="1143000"/>
          </a:xfrm>
        </p:spPr>
        <p:txBody>
          <a:bodyPr/>
          <a:lstStyle/>
          <a:p>
            <a:pPr marL="838200" indent="-838200" algn="l" eaLnBrk="1" hangingPunct="1"/>
            <a:r>
              <a:rPr lang="en-US" sz="2200" dirty="0" smtClean="0"/>
              <a:t>                              Loaded </a:t>
            </a:r>
            <a:r>
              <a:rPr lang="en-US" sz="2200" dirty="0" smtClean="0"/>
              <a:t>10MHz </a:t>
            </a:r>
            <a:r>
              <a:rPr lang="en-US" sz="2200" dirty="0" smtClean="0"/>
              <a:t>tone DAC Test Pattern</a:t>
            </a:r>
            <a:br>
              <a:rPr lang="en-US" sz="2200" dirty="0" smtClean="0"/>
            </a:br>
            <a:r>
              <a:rPr lang="en-US" sz="2200" dirty="0" smtClean="0"/>
              <a:t> </a:t>
            </a:r>
          </a:p>
        </p:txBody>
      </p:sp>
      <p:sp>
        <p:nvSpPr>
          <p:cNvPr id="4" name="Slide Number Placeholder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338735B9-9D84-4FB3-BCC6-610A3D1135A4}" type="slidenum">
              <a:rPr lang="en-US" sz="1200">
                <a:solidFill>
                  <a:schemeClr val="tx1">
                    <a:tint val="75000"/>
                  </a:schemeClr>
                </a:solidFill>
                <a:latin typeface="+mn-lt"/>
              </a:rPr>
              <a:pPr fontAlgn="auto">
                <a:spcBef>
                  <a:spcPts val="0"/>
                </a:spcBef>
                <a:spcAft>
                  <a:spcPts val="0"/>
                </a:spcAft>
                <a:defRPr/>
              </a:pPr>
              <a:t>5</a:t>
            </a:fld>
            <a:endParaRPr lang="en-US" sz="1200">
              <a:solidFill>
                <a:schemeClr val="tx1">
                  <a:tint val="75000"/>
                </a:schemeClr>
              </a:solidFill>
              <a:latin typeface="+mn-lt"/>
            </a:endParaRPr>
          </a:p>
        </p:txBody>
      </p:sp>
      <p:pic>
        <p:nvPicPr>
          <p:cNvPr id="4098" name="Picture 2"/>
          <p:cNvPicPr>
            <a:picLocks noChangeAspect="1" noChangeArrowheads="1"/>
          </p:cNvPicPr>
          <p:nvPr/>
        </p:nvPicPr>
        <p:blipFill>
          <a:blip r:embed="rId2" cstate="print"/>
          <a:srcRect/>
          <a:stretch>
            <a:fillRect/>
          </a:stretch>
        </p:blipFill>
        <p:spPr bwMode="auto">
          <a:xfrm>
            <a:off x="533400" y="1066800"/>
            <a:ext cx="8104136" cy="51054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idx="4294967295"/>
          </p:nvPr>
        </p:nvSpPr>
        <p:spPr>
          <a:xfrm>
            <a:off x="457200" y="533400"/>
            <a:ext cx="8229600" cy="1143000"/>
          </a:xfrm>
        </p:spPr>
        <p:txBody>
          <a:bodyPr/>
          <a:lstStyle/>
          <a:p>
            <a:pPr marL="838200" indent="-838200" algn="l" eaLnBrk="1" hangingPunct="1"/>
            <a:r>
              <a:rPr lang="en-US" sz="2200" dirty="0" smtClean="0"/>
              <a:t>             Click on “Send”.  Lane rate is </a:t>
            </a:r>
            <a:r>
              <a:rPr lang="en-US" sz="2200" dirty="0" smtClean="0"/>
              <a:t>7.3728</a:t>
            </a:r>
            <a:r>
              <a:rPr lang="en-US" sz="2200" dirty="0" smtClean="0"/>
              <a:t>G.</a:t>
            </a:r>
            <a:br>
              <a:rPr lang="en-US" sz="2200" dirty="0" smtClean="0"/>
            </a:br>
            <a:r>
              <a:rPr lang="en-US" sz="2200" dirty="0" smtClean="0"/>
              <a:t/>
            </a:r>
            <a:br>
              <a:rPr lang="en-US" sz="2200" dirty="0" smtClean="0"/>
            </a:br>
            <a:r>
              <a:rPr lang="en-US" sz="2200" dirty="0" smtClean="0"/>
              <a:t> FPGA </a:t>
            </a:r>
            <a:r>
              <a:rPr lang="en-US" sz="2200" dirty="0" smtClean="0"/>
              <a:t>REF CLK is </a:t>
            </a:r>
            <a:r>
              <a:rPr lang="en-US" sz="2200" dirty="0" smtClean="0"/>
              <a:t>368.64M</a:t>
            </a:r>
            <a:r>
              <a:rPr lang="en-US" sz="2200" dirty="0" smtClean="0"/>
              <a:t>. </a:t>
            </a:r>
            <a:br>
              <a:rPr lang="en-US" sz="2200" dirty="0" smtClean="0"/>
            </a:br>
            <a:r>
              <a:rPr lang="en-US" sz="2200" dirty="0" smtClean="0"/>
              <a:t/>
            </a:r>
            <a:br>
              <a:rPr lang="en-US" sz="2200" dirty="0" smtClean="0"/>
            </a:br>
            <a:r>
              <a:rPr lang="en-US" sz="2200" dirty="0" smtClean="0"/>
              <a:t>FPGA </a:t>
            </a:r>
            <a:r>
              <a:rPr lang="en-US" sz="2200" dirty="0" smtClean="0"/>
              <a:t>Core CLK is set to </a:t>
            </a:r>
            <a:r>
              <a:rPr lang="en-US" sz="2200" dirty="0" smtClean="0"/>
              <a:t>184.32M</a:t>
            </a:r>
            <a:r>
              <a:rPr lang="en-US" sz="2200" dirty="0" smtClean="0"/>
              <a:t>.</a:t>
            </a:r>
            <a:br>
              <a:rPr lang="en-US" sz="2200" dirty="0" smtClean="0"/>
            </a:br>
            <a:r>
              <a:rPr lang="en-US" sz="2200" dirty="0" smtClean="0"/>
              <a:t> </a:t>
            </a:r>
          </a:p>
        </p:txBody>
      </p:sp>
      <p:sp>
        <p:nvSpPr>
          <p:cNvPr id="4" name="Slide Number Placeholder 3"/>
          <p:cNvSpPr txBox="1">
            <a:spLocks noGrp="1"/>
          </p:cNvSpPr>
          <p:nvPr/>
        </p:nvSpPr>
        <p:spPr>
          <a:xfrm>
            <a:off x="457200" y="6356350"/>
            <a:ext cx="2133600" cy="365125"/>
          </a:xfrm>
          <a:prstGeom prst="rect">
            <a:avLst/>
          </a:prstGeom>
          <a:noFill/>
        </p:spPr>
        <p:txBody>
          <a:bodyPr anchor="ctr"/>
          <a:lstStyle/>
          <a:p>
            <a:pPr fontAlgn="auto">
              <a:spcBef>
                <a:spcPts val="0"/>
              </a:spcBef>
              <a:spcAft>
                <a:spcPts val="0"/>
              </a:spcAft>
              <a:defRPr/>
            </a:pPr>
            <a:fld id="{338735B9-9D84-4FB3-BCC6-610A3D1135A4}" type="slidenum">
              <a:rPr lang="en-US" sz="1200">
                <a:solidFill>
                  <a:schemeClr val="tx1">
                    <a:tint val="75000"/>
                  </a:schemeClr>
                </a:solidFill>
                <a:latin typeface="+mn-lt"/>
              </a:rPr>
              <a:pPr fontAlgn="auto">
                <a:spcBef>
                  <a:spcPts val="0"/>
                </a:spcBef>
                <a:spcAft>
                  <a:spcPts val="0"/>
                </a:spcAft>
                <a:defRPr/>
              </a:pPr>
              <a:t>6</a:t>
            </a:fld>
            <a:endParaRPr lang="en-US" sz="1200">
              <a:solidFill>
                <a:schemeClr val="tx1">
                  <a:tint val="75000"/>
                </a:schemeClr>
              </a:solidFill>
              <a:latin typeface="+mn-lt"/>
            </a:endParaRPr>
          </a:p>
        </p:txBody>
      </p:sp>
      <p:pic>
        <p:nvPicPr>
          <p:cNvPr id="5122" name="Picture 2"/>
          <p:cNvPicPr>
            <a:picLocks noChangeAspect="1" noChangeArrowheads="1"/>
          </p:cNvPicPr>
          <p:nvPr/>
        </p:nvPicPr>
        <p:blipFill>
          <a:blip r:embed="rId2" cstate="print"/>
          <a:srcRect/>
          <a:stretch>
            <a:fillRect/>
          </a:stretch>
        </p:blipFill>
        <p:spPr bwMode="auto">
          <a:xfrm>
            <a:off x="1905000" y="2362200"/>
            <a:ext cx="4674843" cy="2362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381000" y="3124200"/>
            <a:ext cx="8458200" cy="814388"/>
          </a:xfrm>
        </p:spPr>
        <p:txBody>
          <a:bodyPr/>
          <a:lstStyle/>
          <a:p>
            <a:pPr algn="l" eaLnBrk="1" hangingPunct="1"/>
            <a:r>
              <a:rPr lang="en-US" sz="2800" b="1" dirty="0" smtClean="0"/>
              <a:t/>
            </a:r>
            <a:br>
              <a:rPr lang="en-US" sz="2800" b="1" dirty="0" smtClean="0"/>
            </a:br>
            <a:r>
              <a:rPr lang="en-US" sz="2400" dirty="0" smtClean="0"/>
              <a:t/>
            </a:r>
            <a:br>
              <a:rPr lang="en-US" sz="2400" dirty="0" smtClean="0"/>
            </a:br>
            <a:r>
              <a:rPr lang="en-US" sz="2400" dirty="0" smtClean="0"/>
              <a:t/>
            </a:r>
            <a:br>
              <a:rPr lang="en-US" sz="2400" dirty="0" smtClean="0"/>
            </a:br>
            <a:r>
              <a:rPr lang="en-US" sz="2400" dirty="0" smtClean="0"/>
              <a:t>The </a:t>
            </a:r>
            <a:r>
              <a:rPr lang="en-US" sz="2400" dirty="0" smtClean="0"/>
              <a:t>KC705 </a:t>
            </a:r>
            <a:r>
              <a:rPr lang="en-US" sz="2400" dirty="0" smtClean="0"/>
              <a:t>status LED’s shall look as follows:</a:t>
            </a:r>
            <a:br>
              <a:rPr lang="en-US" sz="2400" dirty="0" smtClean="0"/>
            </a:br>
            <a:r>
              <a:rPr lang="en-US" sz="2400" dirty="0" smtClean="0"/>
              <a:t/>
            </a:r>
            <a:br>
              <a:rPr lang="en-US" sz="2400" dirty="0" smtClean="0"/>
            </a:br>
            <a:r>
              <a:rPr lang="en-US" sz="2400" dirty="0" smtClean="0"/>
              <a:t>D1 – Blinking</a:t>
            </a:r>
            <a:br>
              <a:rPr lang="en-US" sz="2400" dirty="0" smtClean="0"/>
            </a:br>
            <a:r>
              <a:rPr lang="en-US" sz="2400" dirty="0" smtClean="0"/>
              <a:t>D2 – Blinking</a:t>
            </a:r>
            <a:br>
              <a:rPr lang="en-US" sz="2400" dirty="0" smtClean="0"/>
            </a:br>
            <a:r>
              <a:rPr lang="en-US" sz="2400" dirty="0" smtClean="0"/>
              <a:t>D3 – Blinking</a:t>
            </a:r>
            <a:br>
              <a:rPr lang="en-US" sz="2400" dirty="0" smtClean="0"/>
            </a:br>
            <a:r>
              <a:rPr lang="en-US" sz="2400" dirty="0" smtClean="0"/>
              <a:t>D4 – on</a:t>
            </a:r>
            <a:br>
              <a:rPr lang="en-US" sz="2400" dirty="0" smtClean="0"/>
            </a:br>
            <a:r>
              <a:rPr lang="en-US" sz="2400" dirty="0" smtClean="0"/>
              <a:t>D5 – off</a:t>
            </a:r>
            <a:br>
              <a:rPr lang="en-US" sz="2400" dirty="0" smtClean="0"/>
            </a:br>
            <a:r>
              <a:rPr lang="en-US" sz="2400" dirty="0" smtClean="0"/>
              <a:t>D6 – off</a:t>
            </a:r>
            <a:br>
              <a:rPr lang="en-US" sz="2400" dirty="0" smtClean="0"/>
            </a:br>
            <a:r>
              <a:rPr lang="en-US" sz="2400" dirty="0" smtClean="0"/>
              <a:t>D7 – off</a:t>
            </a:r>
            <a:br>
              <a:rPr lang="en-US" sz="2400" dirty="0" smtClean="0"/>
            </a:br>
            <a:r>
              <a:rPr lang="en-US" sz="2400" dirty="0" smtClean="0"/>
              <a:t>D8 – on</a:t>
            </a:r>
            <a:br>
              <a:rPr lang="en-US" sz="2400" dirty="0" smtClean="0"/>
            </a:br>
            <a:r>
              <a:rPr lang="en-US" sz="2400" dirty="0" smtClean="0"/>
              <a:t>  </a:t>
            </a:r>
            <a:br>
              <a:rPr lang="en-US" sz="2400" dirty="0" smtClean="0"/>
            </a:br>
            <a:endParaRPr lang="en-US" sz="2400" dirty="0" smtClean="0"/>
          </a:p>
        </p:txBody>
      </p:sp>
      <p:sp>
        <p:nvSpPr>
          <p:cNvPr id="4" name="Slide Number Placeholder 3"/>
          <p:cNvSpPr>
            <a:spLocks noGrp="1"/>
          </p:cNvSpPr>
          <p:nvPr>
            <p:ph type="sldNum" sz="quarter" idx="12"/>
          </p:nvPr>
        </p:nvSpPr>
        <p:spPr>
          <a:xfrm>
            <a:off x="457200" y="6324600"/>
            <a:ext cx="2133600" cy="365125"/>
          </a:xfrm>
        </p:spPr>
        <p:txBody>
          <a:bodyPr/>
          <a:lstStyle/>
          <a:p>
            <a:pPr algn="l">
              <a:defRPr/>
            </a:pPr>
            <a:fld id="{53B2D8BA-7BC1-41C5-B3D3-3DD8BE8BA972}" type="slidenum">
              <a:rPr lang="en-US"/>
              <a:pPr algn="l">
                <a:defRPr/>
              </a:pPr>
              <a:t>7</a:t>
            </a:fld>
            <a:endParaRPr lang="en-US"/>
          </a:p>
        </p:txBody>
      </p:sp>
      <p:sp>
        <p:nvSpPr>
          <p:cNvPr id="29699" name="TextBox 6"/>
          <p:cNvSpPr txBox="1">
            <a:spLocks noChangeArrowheads="1"/>
          </p:cNvSpPr>
          <p:nvPr/>
        </p:nvSpPr>
        <p:spPr bwMode="auto">
          <a:xfrm>
            <a:off x="457200" y="4191000"/>
            <a:ext cx="6934200" cy="822325"/>
          </a:xfrm>
          <a:prstGeom prst="rect">
            <a:avLst/>
          </a:prstGeom>
          <a:noFill/>
          <a:ln w="9525">
            <a:noFill/>
            <a:miter lim="800000"/>
            <a:headEnd/>
            <a:tailEnd/>
          </a:ln>
        </p:spPr>
        <p:txBody>
          <a:bodyPr>
            <a:spAutoFit/>
          </a:bodyPr>
          <a:lstStyle/>
          <a:p>
            <a:endParaRPr lang="en-US" sz="2400">
              <a:latin typeface="Calibri" pitchFamily="34" charset="0"/>
            </a:endParaRPr>
          </a:p>
          <a:p>
            <a:endParaRPr lang="en-US" sz="2400">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p:nvPr>
        </p:nvSpPr>
        <p:spPr>
          <a:xfrm>
            <a:off x="457200" y="685800"/>
            <a:ext cx="8229600" cy="1143000"/>
          </a:xfrm>
        </p:spPr>
        <p:txBody>
          <a:bodyPr/>
          <a:lstStyle/>
          <a:p>
            <a:pPr algn="l" eaLnBrk="1" hangingPunct="1"/>
            <a:r>
              <a:rPr lang="en-US" sz="3200" b="1" smtClean="0"/>
              <a:t>	Go back to the DAC38J8x GUI</a:t>
            </a:r>
            <a:r>
              <a:rPr lang="en-US" sz="2800" smtClean="0"/>
              <a:t/>
            </a:r>
            <a:br>
              <a:rPr lang="en-US" sz="2800" smtClean="0"/>
            </a:br>
            <a:r>
              <a:rPr lang="en-US" sz="2800" smtClean="0"/>
              <a:t/>
            </a:r>
            <a:br>
              <a:rPr lang="en-US" sz="2800" smtClean="0"/>
            </a:br>
            <a:r>
              <a:rPr lang="en-US" sz="2800" smtClean="0"/>
              <a:t>1. Click on button 2 called “Reset DAC JESD Core”</a:t>
            </a:r>
            <a:br>
              <a:rPr lang="en-US" sz="2800" smtClean="0"/>
            </a:br>
            <a:r>
              <a:rPr lang="en-US" sz="2800" smtClean="0"/>
              <a:t>2. Click on button 3 called “Trigger LMK04828 SYSREF”</a:t>
            </a:r>
            <a:br>
              <a:rPr lang="en-US" sz="2800" smtClean="0"/>
            </a:br>
            <a:endParaRPr lang="en-US" sz="2800" smtClean="0"/>
          </a:p>
        </p:txBody>
      </p:sp>
      <p:pic>
        <p:nvPicPr>
          <p:cNvPr id="2" name="Picture 2"/>
          <p:cNvPicPr>
            <a:picLocks noChangeAspect="1" noChangeArrowheads="1"/>
          </p:cNvPicPr>
          <p:nvPr/>
        </p:nvPicPr>
        <p:blipFill>
          <a:blip r:embed="rId2" cstate="print"/>
          <a:srcRect/>
          <a:stretch>
            <a:fillRect/>
          </a:stretch>
        </p:blipFill>
        <p:spPr bwMode="auto">
          <a:xfrm>
            <a:off x="838200" y="2209800"/>
            <a:ext cx="6553200" cy="4400924"/>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p:cNvSpPr>
          <p:nvPr>
            <p:ph type="title"/>
          </p:nvPr>
        </p:nvSpPr>
        <p:spPr>
          <a:xfrm>
            <a:off x="457200" y="0"/>
            <a:ext cx="8229600" cy="1143000"/>
          </a:xfrm>
        </p:spPr>
        <p:txBody>
          <a:bodyPr/>
          <a:lstStyle/>
          <a:p>
            <a:r>
              <a:rPr lang="en-US" dirty="0" smtClean="0"/>
              <a:t>Alarm status</a:t>
            </a:r>
          </a:p>
        </p:txBody>
      </p:sp>
      <p:pic>
        <p:nvPicPr>
          <p:cNvPr id="6146" name="Picture 2"/>
          <p:cNvPicPr>
            <a:picLocks noGrp="1" noChangeAspect="1" noChangeArrowheads="1"/>
          </p:cNvPicPr>
          <p:nvPr>
            <p:ph idx="1"/>
          </p:nvPr>
        </p:nvPicPr>
        <p:blipFill>
          <a:blip r:embed="rId2" cstate="print"/>
          <a:srcRect/>
          <a:stretch>
            <a:fillRect/>
          </a:stretch>
        </p:blipFill>
        <p:spPr bwMode="auto">
          <a:xfrm>
            <a:off x="1202305" y="1600200"/>
            <a:ext cx="6739390" cy="452596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875</TotalTime>
  <Words>30</Words>
  <Application>Microsoft Office PowerPoint</Application>
  <PresentationFormat>On-screen Show (4:3)</PresentationFormat>
  <Paragraphs>14</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DAC37J82EVM, TSW14J10EVM, KC705 </vt:lpstr>
      <vt:lpstr>  1.  Set EVM Clocking Mode to “Internal Clock” 2.  Set DAC Data Input Rate to “368.64” 3.  Set Number of SerDes Lanes to “2” 4.  Set Interpolation to “1”       GUI shall look as shown below</vt:lpstr>
      <vt:lpstr> 1.  Set clk0 to div by 8 (for FPGA reference clock = 368.64MHz) 2.  Deselect Group powerdown and set CLKout 12 and 13 to div 16 (for FPGA core clock = 184.32MHz)  </vt:lpstr>
      <vt:lpstr> 1.  Set SYSREF divider to 512 to generate a 5.76MHz SYSREF clock   </vt:lpstr>
      <vt:lpstr>                              Loaded 10MHz tone DAC Test Pattern  </vt:lpstr>
      <vt:lpstr>             Click on “Send”.  Lane rate is 7.3728G.   FPGA REF CLK is 368.64M.   FPGA Core CLK is set to 184.32M.  </vt:lpstr>
      <vt:lpstr>   The KC705 status LED’s shall look as follows:  D1 – Blinking D2 – Blinking D3 – Blinking D4 – on D5 – off D6 – off D7 – off D8 – on    </vt:lpstr>
      <vt:lpstr> Go back to the DAC38J8x GUI  1. Click on button 2 called “Reset DAC JESD Core” 2. Click on button 3 called “Trigger LMK04828 SYSREF” </vt:lpstr>
      <vt:lpstr>Alarm status</vt:lpstr>
    </vt:vector>
  </TitlesOfParts>
  <Company>Texas Instruments Incorporated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a0181823</dc:creator>
  <cp:lastModifiedBy>a0181823</cp:lastModifiedBy>
  <cp:revision>81</cp:revision>
  <dcterms:created xsi:type="dcterms:W3CDTF">2014-01-16T17:16:19Z</dcterms:created>
  <dcterms:modified xsi:type="dcterms:W3CDTF">2016-09-02T11:53:22Z</dcterms:modified>
</cp:coreProperties>
</file>