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7" r:id="rId2"/>
    <p:sldId id="272" r:id="rId3"/>
    <p:sldId id="291" r:id="rId4"/>
    <p:sldId id="284" r:id="rId5"/>
    <p:sldId id="277" r:id="rId6"/>
    <p:sldId id="282" r:id="rId7"/>
    <p:sldId id="288" r:id="rId8"/>
    <p:sldId id="290"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75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9B0F73E-6C2A-42CC-B802-6A80517B3D06}" type="datetimeFigureOut">
              <a:rPr lang="en-US"/>
              <a:pPr>
                <a:defRPr/>
              </a:pPr>
              <a:t>5/3/2016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AE13933-8743-467C-9008-C5ECC7360A25}" type="slidenum">
              <a:rPr lang="en-US"/>
              <a:pPr>
                <a:defRPr/>
              </a:pPr>
              <a:t>‹#›</a:t>
            </a:fld>
            <a:endParaRPr lang="en-US"/>
          </a:p>
        </p:txBody>
      </p:sp>
    </p:spTree>
    <p:extLst>
      <p:ext uri="{BB962C8B-B14F-4D97-AF65-F5344CB8AC3E}">
        <p14:creationId xmlns="" xmlns:p14="http://schemas.microsoft.com/office/powerpoint/2010/main" val="18364333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0079C7-54FA-4A8F-94B4-34062F680A23}" type="slidenum">
              <a:rPr lang="en-US"/>
              <a:pPr fontAlgn="base">
                <a:spcBef>
                  <a:spcPct val="0"/>
                </a:spcBef>
                <a:spcAft>
                  <a:spcPct val="0"/>
                </a:spcAft>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D420C70-3861-4334-A171-DF42B9CDAFAD}" type="datetimeFigureOut">
              <a:rPr lang="en-US"/>
              <a:pPr>
                <a:defRPr/>
              </a:pPr>
              <a:t>5/3/2016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823A1E-A317-4B80-AE85-566A17313CE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8DD524B-4FA8-41E9-9211-F955E4E81EE9}" type="datetimeFigureOut">
              <a:rPr lang="en-US"/>
              <a:pPr>
                <a:defRPr/>
              </a:pPr>
              <a:t>5/3/2016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4ADBFF-6D86-42F0-9244-691E71B95D9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BAA268-C5EF-4FED-A71D-A993BD3E4E30}" type="datetimeFigureOut">
              <a:rPr lang="en-US"/>
              <a:pPr>
                <a:defRPr/>
              </a:pPr>
              <a:t>5/3/2016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11E0DC-2FA5-4D69-B720-2911F54463E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AB2A6A-4825-473C-9ADE-07A90E00D4A3}" type="datetimeFigureOut">
              <a:rPr lang="en-US"/>
              <a:pPr>
                <a:defRPr/>
              </a:pPr>
              <a:t>5/3/2016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707964-E08F-433C-AC3C-7FEAA91F2A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A2A915A-9537-4CAC-A48E-D0C95300C06F}" type="datetimeFigureOut">
              <a:rPr lang="en-US"/>
              <a:pPr>
                <a:defRPr/>
              </a:pPr>
              <a:t>5/3/2016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E25880-C54E-4CB4-B33E-313E2AF005A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3C2388E-7188-43C4-8D53-8A67867CE820}" type="datetimeFigureOut">
              <a:rPr lang="en-US"/>
              <a:pPr>
                <a:defRPr/>
              </a:pPr>
              <a:t>5/3/2016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85DFE6B-6442-4F9A-9911-098EC92EFD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322BE53-121A-467C-AF66-06D4AB5A0AC3}" type="datetimeFigureOut">
              <a:rPr lang="en-US"/>
              <a:pPr>
                <a:defRPr/>
              </a:pPr>
              <a:t>5/3/2016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F2E483A-64AE-4D56-90BB-EDF1EEF249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7ADAD1A-E0F0-4B10-98B3-CE870412059B}" type="datetimeFigureOut">
              <a:rPr lang="en-US"/>
              <a:pPr>
                <a:defRPr/>
              </a:pPr>
              <a:t>5/3/2016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FDB9E7F-64BA-4195-B42D-37725C56BF6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A684CBA-D73B-4090-99CE-1A14CB28D2CE}" type="datetimeFigureOut">
              <a:rPr lang="en-US"/>
              <a:pPr>
                <a:defRPr/>
              </a:pPr>
              <a:t>5/3/2016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AFE417B-CA60-4DB5-9F7A-27181535A7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489258-235D-4DA6-A906-82C733E68C9F}" type="datetimeFigureOut">
              <a:rPr lang="en-US"/>
              <a:pPr>
                <a:defRPr/>
              </a:pPr>
              <a:t>5/3/2016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AF30546-4EE1-47A0-8BB2-45FA35AF208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C228BF-3D97-44D9-B2D8-E9F360704698}" type="datetimeFigureOut">
              <a:rPr lang="en-US"/>
              <a:pPr>
                <a:defRPr/>
              </a:pPr>
              <a:t>5/3/2016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09227C0-220B-46E3-9551-4A74D346EDD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7B42C1F-B412-4F2D-8771-DCB43C9C3782}" type="datetimeFigureOut">
              <a:rPr lang="en-US"/>
              <a:pPr>
                <a:defRPr/>
              </a:pPr>
              <a:t>5/3/2016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DCA883E-C715-4E5B-8805-2C4B33DE5A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381000" y="1295400"/>
            <a:ext cx="8229600" cy="1470025"/>
          </a:xfrm>
        </p:spPr>
        <p:txBody>
          <a:bodyPr/>
          <a:lstStyle/>
          <a:p>
            <a:pPr eaLnBrk="1" hangingPunct="1"/>
            <a:r>
              <a:rPr lang="en-US" dirty="0" smtClean="0"/>
              <a:t>DAC38J82 </a:t>
            </a:r>
            <a:r>
              <a:rPr lang="en-US" dirty="0" smtClean="0"/>
              <a:t>EVM Quick Start Guide</a:t>
            </a:r>
          </a:p>
        </p:txBody>
      </p:sp>
      <p:sp>
        <p:nvSpPr>
          <p:cNvPr id="7171" name="Rectangle 3"/>
          <p:cNvSpPr>
            <a:spLocks noGrp="1" noChangeArrowheads="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t>Jim Seton</a:t>
            </a:r>
          </a:p>
          <a:p>
            <a:pPr eaLnBrk="1" fontAlgn="auto" hangingPunct="1">
              <a:spcAft>
                <a:spcPts val="0"/>
              </a:spcAft>
              <a:buFont typeface="Arial" pitchFamily="34" charset="0"/>
              <a:buNone/>
              <a:defRPr/>
            </a:pPr>
            <a:r>
              <a:rPr lang="en-US" dirty="0" smtClean="0"/>
              <a:t>May, 2016</a:t>
            </a:r>
          </a:p>
        </p:txBody>
      </p:sp>
      <p:sp>
        <p:nvSpPr>
          <p:cNvPr id="7172" name="Rectangle 24"/>
          <p:cNvSpPr>
            <a:spLocks noGrp="1" noChangeArrowheads="1"/>
          </p:cNvSpPr>
          <p:nvPr>
            <p:ph type="sldNum" sz="quarter" idx="12"/>
          </p:nvPr>
        </p:nvSpPr>
        <p:spPr>
          <a:xfrm>
            <a:off x="457200" y="6356350"/>
            <a:ext cx="2133600" cy="365125"/>
          </a:xfrm>
        </p:spPr>
        <p:txBody>
          <a:bodyPr/>
          <a:lstStyle/>
          <a:p>
            <a:pPr algn="l">
              <a:defRPr/>
            </a:pPr>
            <a:fld id="{F176723A-7839-4202-B514-2FD8DCCFF694}" type="slidenum">
              <a:rPr lang="en-US"/>
              <a:pPr algn="l">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a:xfrm>
            <a:off x="457200" y="381000"/>
            <a:ext cx="8229600" cy="1143000"/>
          </a:xfrm>
        </p:spPr>
        <p:txBody>
          <a:bodyPr/>
          <a:lstStyle/>
          <a:p>
            <a:pPr marL="342900" indent="-342900" algn="l" eaLnBrk="1" hangingPunct="1"/>
            <a:r>
              <a:rPr lang="en-US" sz="1600" dirty="0" smtClean="0"/>
              <a:t>	3. Must cycle FPGA power before starting </a:t>
            </a:r>
            <a:br>
              <a:rPr lang="en-US" sz="1600" dirty="0" smtClean="0"/>
            </a:br>
            <a:r>
              <a:rPr lang="en-US" sz="1600" dirty="0" smtClean="0"/>
              <a:t>4. Set EVM Clocking Mode to “Onboard”</a:t>
            </a:r>
            <a:br>
              <a:rPr lang="en-US" sz="1600" dirty="0" smtClean="0"/>
            </a:br>
            <a:r>
              <a:rPr lang="en-US" sz="1600" dirty="0" smtClean="0"/>
              <a:t>5.  Set DAC Data Input Rate to “737.28”</a:t>
            </a:r>
            <a:br>
              <a:rPr lang="en-US" sz="1600" dirty="0" smtClean="0"/>
            </a:br>
            <a:r>
              <a:rPr lang="en-US" sz="1600" dirty="0" smtClean="0"/>
              <a:t>6.  Set Number of </a:t>
            </a:r>
            <a:r>
              <a:rPr lang="en-US" sz="1600" dirty="0" err="1" smtClean="0"/>
              <a:t>SerDes</a:t>
            </a:r>
            <a:r>
              <a:rPr lang="en-US" sz="1600" dirty="0" smtClean="0"/>
              <a:t> Lanes to “8”</a:t>
            </a:r>
            <a:br>
              <a:rPr lang="en-US" sz="1600" dirty="0" smtClean="0"/>
            </a:br>
            <a:r>
              <a:rPr lang="en-US" sz="1600" dirty="0" smtClean="0"/>
              <a:t>7.  Set Interpolation to “1”  </a:t>
            </a:r>
            <a:br>
              <a:rPr lang="en-US" sz="1600" dirty="0" smtClean="0"/>
            </a:br>
            <a:r>
              <a:rPr lang="en-US" sz="1600" dirty="0" smtClean="0"/>
              <a:t/>
            </a:r>
            <a:br>
              <a:rPr lang="en-US" sz="1600" dirty="0" smtClean="0"/>
            </a:br>
            <a:r>
              <a:rPr lang="en-US" sz="1600" dirty="0" smtClean="0"/>
              <a:t>			GUI shall look as shown below</a:t>
            </a:r>
          </a:p>
        </p:txBody>
      </p:sp>
      <p:pic>
        <p:nvPicPr>
          <p:cNvPr id="1026" name="Picture 2"/>
          <p:cNvPicPr>
            <a:picLocks noChangeAspect="1" noChangeArrowheads="1"/>
          </p:cNvPicPr>
          <p:nvPr/>
        </p:nvPicPr>
        <p:blipFill>
          <a:blip r:embed="rId2" cstate="print"/>
          <a:srcRect/>
          <a:stretch>
            <a:fillRect/>
          </a:stretch>
        </p:blipFill>
        <p:spPr bwMode="auto">
          <a:xfrm>
            <a:off x="914400" y="1600200"/>
            <a:ext cx="7240529" cy="486251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a:xfrm>
            <a:off x="457200" y="381000"/>
            <a:ext cx="8229600" cy="838200"/>
          </a:xfrm>
        </p:spPr>
        <p:txBody>
          <a:bodyPr/>
          <a:lstStyle/>
          <a:p>
            <a:pPr marL="342900" indent="-342900" algn="l" eaLnBrk="1" hangingPunct="1"/>
            <a:r>
              <a:rPr lang="en-US" sz="1600" dirty="0" smtClean="0"/>
              <a:t>	3.  Set clk0 to div by 6</a:t>
            </a:r>
            <a:br>
              <a:rPr lang="en-US" sz="1600" dirty="0" smtClean="0"/>
            </a:br>
            <a:r>
              <a:rPr lang="en-US" sz="1600" dirty="0" smtClean="0"/>
              <a:t>4.  Set clk12 to div 12</a:t>
            </a:r>
            <a:br>
              <a:rPr lang="en-US" sz="1600" dirty="0" smtClean="0"/>
            </a:br>
            <a:r>
              <a:rPr lang="en-US" sz="1600" dirty="0" smtClean="0"/>
              <a:t/>
            </a:r>
            <a:br>
              <a:rPr lang="en-US" sz="1600" dirty="0" smtClean="0"/>
            </a:br>
            <a:endParaRPr lang="en-US" sz="1600" dirty="0" smtClean="0"/>
          </a:p>
        </p:txBody>
      </p:sp>
      <p:pic>
        <p:nvPicPr>
          <p:cNvPr id="2050" name="Picture 2"/>
          <p:cNvPicPr>
            <a:picLocks noChangeAspect="1" noChangeArrowheads="1"/>
          </p:cNvPicPr>
          <p:nvPr/>
        </p:nvPicPr>
        <p:blipFill>
          <a:blip r:embed="rId2" cstate="print"/>
          <a:srcRect/>
          <a:stretch>
            <a:fillRect/>
          </a:stretch>
        </p:blipFill>
        <p:spPr bwMode="auto">
          <a:xfrm>
            <a:off x="304800" y="1066800"/>
            <a:ext cx="8001000" cy="537322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a:xfrm>
            <a:off x="533400" y="152400"/>
            <a:ext cx="8229600" cy="1143000"/>
          </a:xfrm>
        </p:spPr>
        <p:txBody>
          <a:bodyPr/>
          <a:lstStyle/>
          <a:p>
            <a:pPr marL="838200" indent="-838200" algn="l" eaLnBrk="1" hangingPunct="1"/>
            <a:r>
              <a:rPr lang="en-US" sz="2200" smtClean="0"/>
              <a:t>                              Loaded 10MHz tone DAC Test Pattern</a:t>
            </a:r>
            <a:br>
              <a:rPr lang="en-US" sz="2200" smtClean="0"/>
            </a:br>
            <a:r>
              <a:rPr lang="en-US" sz="2200" smtClean="0"/>
              <a:t> </a:t>
            </a:r>
          </a:p>
        </p:txBody>
      </p:sp>
      <p:sp>
        <p:nvSpPr>
          <p:cNvPr id="4" name="Slide Number Placeholder 3"/>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338735B9-9D84-4FB3-BCC6-610A3D1135A4}" type="slidenum">
              <a:rPr lang="en-US" sz="1200">
                <a:solidFill>
                  <a:schemeClr val="tx1">
                    <a:tint val="75000"/>
                  </a:schemeClr>
                </a:solidFill>
                <a:latin typeface="+mn-lt"/>
              </a:rPr>
              <a:pPr fontAlgn="auto">
                <a:spcBef>
                  <a:spcPts val="0"/>
                </a:spcBef>
                <a:spcAft>
                  <a:spcPts val="0"/>
                </a:spcAft>
                <a:defRPr/>
              </a:pPr>
              <a:t>4</a:t>
            </a:fld>
            <a:endParaRPr lang="en-US" sz="1200">
              <a:solidFill>
                <a:schemeClr val="tx1">
                  <a:tint val="75000"/>
                </a:schemeClr>
              </a:solidFill>
              <a:latin typeface="+mn-lt"/>
            </a:endParaRPr>
          </a:p>
        </p:txBody>
      </p:sp>
      <p:pic>
        <p:nvPicPr>
          <p:cNvPr id="3074" name="Picture 2"/>
          <p:cNvPicPr>
            <a:picLocks noChangeAspect="1" noChangeArrowheads="1"/>
          </p:cNvPicPr>
          <p:nvPr/>
        </p:nvPicPr>
        <p:blipFill>
          <a:blip r:embed="rId2" cstate="print"/>
          <a:srcRect/>
          <a:stretch>
            <a:fillRect/>
          </a:stretch>
        </p:blipFill>
        <p:spPr bwMode="auto">
          <a:xfrm>
            <a:off x="609600" y="1066800"/>
            <a:ext cx="8346050" cy="5257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381000" y="3124200"/>
            <a:ext cx="8458200" cy="814388"/>
          </a:xfrm>
        </p:spPr>
        <p:txBody>
          <a:bodyPr/>
          <a:lstStyle/>
          <a:p>
            <a:pPr algn="l" eaLnBrk="1" hangingPunct="1"/>
            <a:r>
              <a:rPr lang="en-US" sz="2800" b="1" dirty="0" smtClean="0"/>
              <a:t/>
            </a:r>
            <a:br>
              <a:rPr lang="en-US" sz="2800" b="1" dirty="0" smtClean="0"/>
            </a:br>
            <a:r>
              <a:rPr lang="en-US" sz="2400" dirty="0" smtClean="0"/>
              <a:t/>
            </a:r>
            <a:br>
              <a:rPr lang="en-US" sz="2400" dirty="0" smtClean="0"/>
            </a:br>
            <a:r>
              <a:rPr lang="en-US" sz="2400" dirty="0" smtClean="0"/>
              <a:t/>
            </a:r>
            <a:br>
              <a:rPr lang="en-US" sz="2400" dirty="0" smtClean="0"/>
            </a:br>
            <a:r>
              <a:rPr lang="en-US" sz="2400" dirty="0" smtClean="0"/>
              <a:t>The VC707 status LED’s shall look as follows:</a:t>
            </a:r>
            <a:br>
              <a:rPr lang="en-US" sz="2400" dirty="0" smtClean="0"/>
            </a:br>
            <a:r>
              <a:rPr lang="en-US" sz="2400" dirty="0" smtClean="0"/>
              <a:t/>
            </a:r>
            <a:br>
              <a:rPr lang="en-US" sz="2400" dirty="0" smtClean="0"/>
            </a:br>
            <a:r>
              <a:rPr lang="en-US" sz="2400" dirty="0" smtClean="0"/>
              <a:t>D1 – Blinking</a:t>
            </a:r>
            <a:br>
              <a:rPr lang="en-US" sz="2400" dirty="0" smtClean="0"/>
            </a:br>
            <a:r>
              <a:rPr lang="en-US" sz="2400" dirty="0" smtClean="0"/>
              <a:t>D2 – Blinking</a:t>
            </a:r>
            <a:br>
              <a:rPr lang="en-US" sz="2400" dirty="0" smtClean="0"/>
            </a:br>
            <a:r>
              <a:rPr lang="en-US" sz="2400" dirty="0" smtClean="0"/>
              <a:t>D3 – Blinking</a:t>
            </a:r>
            <a:br>
              <a:rPr lang="en-US" sz="2400" dirty="0" smtClean="0"/>
            </a:br>
            <a:r>
              <a:rPr lang="en-US" sz="2400" dirty="0" smtClean="0"/>
              <a:t>D4 – on</a:t>
            </a:r>
            <a:br>
              <a:rPr lang="en-US" sz="2400" dirty="0" smtClean="0"/>
            </a:br>
            <a:r>
              <a:rPr lang="en-US" sz="2400" dirty="0" smtClean="0"/>
              <a:t>D5 – off</a:t>
            </a:r>
            <a:br>
              <a:rPr lang="en-US" sz="2400" dirty="0" smtClean="0"/>
            </a:br>
            <a:r>
              <a:rPr lang="en-US" sz="2400" dirty="0" smtClean="0"/>
              <a:t>D6 – off</a:t>
            </a:r>
            <a:br>
              <a:rPr lang="en-US" sz="2400" dirty="0" smtClean="0"/>
            </a:br>
            <a:r>
              <a:rPr lang="en-US" sz="2400" dirty="0" smtClean="0"/>
              <a:t>D7 – off</a:t>
            </a:r>
            <a:br>
              <a:rPr lang="en-US" sz="2400" dirty="0" smtClean="0"/>
            </a:br>
            <a:r>
              <a:rPr lang="en-US" sz="2400" dirty="0" smtClean="0"/>
              <a:t>D8 – on</a:t>
            </a:r>
            <a:br>
              <a:rPr lang="en-US" sz="2400" dirty="0" smtClean="0"/>
            </a:br>
            <a:r>
              <a:rPr lang="en-US" sz="2400" dirty="0" smtClean="0"/>
              <a:t>  </a:t>
            </a:r>
            <a:br>
              <a:rPr lang="en-US" sz="2400" dirty="0" smtClean="0"/>
            </a:br>
            <a:endParaRPr lang="en-US" sz="2400" dirty="0" smtClean="0"/>
          </a:p>
        </p:txBody>
      </p:sp>
      <p:sp>
        <p:nvSpPr>
          <p:cNvPr id="4" name="Slide Number Placeholder 3"/>
          <p:cNvSpPr>
            <a:spLocks noGrp="1"/>
          </p:cNvSpPr>
          <p:nvPr>
            <p:ph type="sldNum" sz="quarter" idx="12"/>
          </p:nvPr>
        </p:nvSpPr>
        <p:spPr>
          <a:xfrm>
            <a:off x="457200" y="6324600"/>
            <a:ext cx="2133600" cy="365125"/>
          </a:xfrm>
        </p:spPr>
        <p:txBody>
          <a:bodyPr/>
          <a:lstStyle/>
          <a:p>
            <a:pPr algn="l">
              <a:defRPr/>
            </a:pPr>
            <a:fld id="{53B2D8BA-7BC1-41C5-B3D3-3DD8BE8BA972}" type="slidenum">
              <a:rPr lang="en-US"/>
              <a:pPr algn="l">
                <a:defRPr/>
              </a:pPr>
              <a:t>5</a:t>
            </a:fld>
            <a:endParaRPr lang="en-US"/>
          </a:p>
        </p:txBody>
      </p:sp>
      <p:sp>
        <p:nvSpPr>
          <p:cNvPr id="29699" name="TextBox 6"/>
          <p:cNvSpPr txBox="1">
            <a:spLocks noChangeArrowheads="1"/>
          </p:cNvSpPr>
          <p:nvPr/>
        </p:nvSpPr>
        <p:spPr bwMode="auto">
          <a:xfrm>
            <a:off x="457200" y="4191000"/>
            <a:ext cx="6934200" cy="822325"/>
          </a:xfrm>
          <a:prstGeom prst="rect">
            <a:avLst/>
          </a:prstGeom>
          <a:noFill/>
          <a:ln w="9525">
            <a:noFill/>
            <a:miter lim="800000"/>
            <a:headEnd/>
            <a:tailEnd/>
          </a:ln>
        </p:spPr>
        <p:txBody>
          <a:bodyPr>
            <a:spAutoFit/>
          </a:bodyPr>
          <a:lstStyle/>
          <a:p>
            <a:endParaRPr lang="en-US" sz="2400">
              <a:latin typeface="Calibri" pitchFamily="34" charset="0"/>
            </a:endParaRPr>
          </a:p>
          <a:p>
            <a:endParaRPr lang="en-US" sz="240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3"/>
          <p:cNvSpPr>
            <a:spLocks noGrp="1"/>
          </p:cNvSpPr>
          <p:nvPr>
            <p:ph type="title"/>
          </p:nvPr>
        </p:nvSpPr>
        <p:spPr>
          <a:xfrm>
            <a:off x="457200" y="685800"/>
            <a:ext cx="8229600" cy="1143000"/>
          </a:xfrm>
        </p:spPr>
        <p:txBody>
          <a:bodyPr/>
          <a:lstStyle/>
          <a:p>
            <a:pPr algn="l" eaLnBrk="1" hangingPunct="1"/>
            <a:r>
              <a:rPr lang="en-US" sz="3200" b="1" smtClean="0"/>
              <a:t>	Go back to the DAC38J8x GUI</a:t>
            </a:r>
            <a:r>
              <a:rPr lang="en-US" sz="2800" smtClean="0"/>
              <a:t/>
            </a:r>
            <a:br>
              <a:rPr lang="en-US" sz="2800" smtClean="0"/>
            </a:br>
            <a:r>
              <a:rPr lang="en-US" sz="2800" smtClean="0"/>
              <a:t/>
            </a:r>
            <a:br>
              <a:rPr lang="en-US" sz="2800" smtClean="0"/>
            </a:br>
            <a:r>
              <a:rPr lang="en-US" sz="2800" smtClean="0"/>
              <a:t>1. Click on button 2 called “Reset DAC JESD Core”</a:t>
            </a:r>
            <a:br>
              <a:rPr lang="en-US" sz="2800" smtClean="0"/>
            </a:br>
            <a:r>
              <a:rPr lang="en-US" sz="2800" smtClean="0"/>
              <a:t>2. Click on button 3 called “Trigger LMK04828 SYSREF”</a:t>
            </a:r>
            <a:br>
              <a:rPr lang="en-US" sz="2800" smtClean="0"/>
            </a:br>
            <a:endParaRPr lang="en-US" sz="2800" smtClean="0"/>
          </a:p>
        </p:txBody>
      </p:sp>
      <p:pic>
        <p:nvPicPr>
          <p:cNvPr id="4098" name="Picture 2"/>
          <p:cNvPicPr>
            <a:picLocks noChangeAspect="1" noChangeArrowheads="1"/>
          </p:cNvPicPr>
          <p:nvPr/>
        </p:nvPicPr>
        <p:blipFill>
          <a:blip r:embed="rId2" cstate="print"/>
          <a:srcRect/>
          <a:stretch>
            <a:fillRect/>
          </a:stretch>
        </p:blipFill>
        <p:spPr bwMode="auto">
          <a:xfrm>
            <a:off x="914400" y="2057400"/>
            <a:ext cx="6105872" cy="410051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p:txBody>
          <a:bodyPr/>
          <a:lstStyle/>
          <a:p>
            <a:r>
              <a:rPr lang="en-US" smtClean="0"/>
              <a:t>Alarm status</a:t>
            </a:r>
          </a:p>
        </p:txBody>
      </p:sp>
      <p:pic>
        <p:nvPicPr>
          <p:cNvPr id="5122" name="Picture 2"/>
          <p:cNvPicPr>
            <a:picLocks noGrp="1" noChangeAspect="1" noChangeArrowheads="1"/>
          </p:cNvPicPr>
          <p:nvPr>
            <p:ph idx="1"/>
          </p:nvPr>
        </p:nvPicPr>
        <p:blipFill>
          <a:blip r:embed="rId2" cstate="print"/>
          <a:srcRect/>
          <a:stretch>
            <a:fillRect/>
          </a:stretch>
        </p:blipFill>
        <p:spPr bwMode="auto">
          <a:xfrm>
            <a:off x="1202305" y="1600200"/>
            <a:ext cx="6739390" cy="452596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p:txBody>
          <a:bodyPr/>
          <a:lstStyle/>
          <a:p>
            <a:r>
              <a:rPr lang="en-US" smtClean="0"/>
              <a:t>JESD Block</a:t>
            </a:r>
          </a:p>
        </p:txBody>
      </p:sp>
      <p:pic>
        <p:nvPicPr>
          <p:cNvPr id="4098" name="Picture 2"/>
          <p:cNvPicPr>
            <a:picLocks noGrp="1" noChangeAspect="1" noChangeArrowheads="1"/>
          </p:cNvPicPr>
          <p:nvPr>
            <p:ph idx="1"/>
          </p:nvPr>
        </p:nvPicPr>
        <p:blipFill>
          <a:blip r:embed="rId2" cstate="print"/>
          <a:srcRect/>
          <a:stretch>
            <a:fillRect/>
          </a:stretch>
        </p:blipFill>
        <p:spPr bwMode="auto">
          <a:xfrm>
            <a:off x="1202305" y="1600200"/>
            <a:ext cx="6739390" cy="452596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837</TotalTime>
  <Words>25</Words>
  <Application>Microsoft Office PowerPoint</Application>
  <PresentationFormat>On-screen Show (4:3)</PresentationFormat>
  <Paragraphs>14</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DAC38J82 EVM Quick Start Guide</vt:lpstr>
      <vt:lpstr> 3. Must cycle FPGA power before starting  4. Set EVM Clocking Mode to “Onboard” 5.  Set DAC Data Input Rate to “737.28” 6.  Set Number of SerDes Lanes to “8” 7.  Set Interpolation to “1”       GUI shall look as shown below</vt:lpstr>
      <vt:lpstr> 3.  Set clk0 to div by 6 4.  Set clk12 to div 12  </vt:lpstr>
      <vt:lpstr>                              Loaded 10MHz tone DAC Test Pattern  </vt:lpstr>
      <vt:lpstr>   The VC707 status LED’s shall look as follows:  D1 – Blinking D2 – Blinking D3 – Blinking D4 – on D5 – off D6 – off D7 – off D8 – on    </vt:lpstr>
      <vt:lpstr> Go back to the DAC38J8x GUI  1. Click on button 2 called “Reset DAC JESD Core” 2. Click on button 3 called “Trigger LMK04828 SYSREF” </vt:lpstr>
      <vt:lpstr>Alarm status</vt:lpstr>
      <vt:lpstr>JESD Block</vt:lpstr>
    </vt:vector>
  </TitlesOfParts>
  <Company>Texas Instruments Incorporated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a0181823</dc:creator>
  <cp:lastModifiedBy>a0181823</cp:lastModifiedBy>
  <cp:revision>76</cp:revision>
  <dcterms:created xsi:type="dcterms:W3CDTF">2014-01-16T17:16:19Z</dcterms:created>
  <dcterms:modified xsi:type="dcterms:W3CDTF">2016-05-03T12:33:17Z</dcterms:modified>
</cp:coreProperties>
</file>