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92" r:id="rId3"/>
    <p:sldId id="272" r:id="rId4"/>
    <p:sldId id="293" r:id="rId5"/>
    <p:sldId id="291" r:id="rId6"/>
    <p:sldId id="294" r:id="rId7"/>
    <p:sldId id="284" r:id="rId8"/>
    <p:sldId id="282"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9B0F73E-6C2A-42CC-B802-6A80517B3D06}" type="datetimeFigureOut">
              <a:rPr lang="en-US"/>
              <a:pPr>
                <a:defRPr/>
              </a:pPr>
              <a:t>12/7/2018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AE13933-8743-467C-9008-C5ECC7360A25}" type="slidenum">
              <a:rPr lang="en-US"/>
              <a:pPr>
                <a:defRPr/>
              </a:pPr>
              <a:t>‹#›</a:t>
            </a:fld>
            <a:endParaRPr lang="en-US"/>
          </a:p>
        </p:txBody>
      </p:sp>
    </p:spTree>
    <p:extLst>
      <p:ext uri="{BB962C8B-B14F-4D97-AF65-F5344CB8AC3E}">
        <p14:creationId xmlns:p14="http://schemas.microsoft.com/office/powerpoint/2010/main" val="1836433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0079C7-54FA-4A8F-94B4-34062F680A23}"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420C70-3861-4334-A171-DF42B9CDAFAD}"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823A1E-A317-4B80-AE85-566A17313C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DD524B-4FA8-41E9-9211-F955E4E81EE9}"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4ADBFF-6D86-42F0-9244-691E71B95D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BAA268-C5EF-4FED-A71D-A993BD3E4E30}"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11E0DC-2FA5-4D69-B720-2911F54463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AB2A6A-4825-473C-9ADE-07A90E00D4A3}"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707964-E08F-433C-AC3C-7FEAA91F2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2A915A-9537-4CAC-A48E-D0C95300C06F}" type="datetimeFigureOut">
              <a:rPr lang="en-US"/>
              <a:pPr>
                <a:defRPr/>
              </a:pPr>
              <a:t>12/7/2018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25880-C54E-4CB4-B33E-313E2AF005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C2388E-7188-43C4-8D53-8A67867CE820}"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5DFE6B-6442-4F9A-9911-098EC92EFD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322BE53-121A-467C-AF66-06D4AB5A0AC3}" type="datetimeFigureOut">
              <a:rPr lang="en-US"/>
              <a:pPr>
                <a:defRPr/>
              </a:pPr>
              <a:t>12/7/2018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F2E483A-64AE-4D56-90BB-EDF1EEF24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ADAD1A-E0F0-4B10-98B3-CE870412059B}" type="datetimeFigureOut">
              <a:rPr lang="en-US"/>
              <a:pPr>
                <a:defRPr/>
              </a:pPr>
              <a:t>12/7/2018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DB9E7F-64BA-4195-B42D-37725C56BF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684CBA-D73B-4090-99CE-1A14CB28D2CE}" type="datetimeFigureOut">
              <a:rPr lang="en-US"/>
              <a:pPr>
                <a:defRPr/>
              </a:pPr>
              <a:t>12/7/2018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FE417B-CA60-4DB5-9F7A-27181535A7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489258-235D-4DA6-A906-82C733E68C9F}"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F30546-4EE1-47A0-8BB2-45FA35AF20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C228BF-3D97-44D9-B2D8-E9F360704698}" type="datetimeFigureOut">
              <a:rPr lang="en-US"/>
              <a:pPr>
                <a:defRPr/>
              </a:pPr>
              <a:t>12/7/2018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9227C0-220B-46E3-9551-4A74D346ED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B42C1F-B412-4F2D-8771-DCB43C9C3782}" type="datetimeFigureOut">
              <a:rPr lang="en-US"/>
              <a:pPr>
                <a:defRPr/>
              </a:pPr>
              <a:t>12/7/2018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DCA883E-C715-4E5B-8805-2C4B33DE5A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381000" y="1295400"/>
            <a:ext cx="8229600" cy="1470025"/>
          </a:xfrm>
        </p:spPr>
        <p:txBody>
          <a:bodyPr/>
          <a:lstStyle/>
          <a:p>
            <a:pPr eaLnBrk="1" hangingPunct="1"/>
            <a:r>
              <a:rPr lang="en-US" dirty="0" smtClean="0"/>
              <a:t>DAC38J84, TSW14J10, ZC706  Quick Start Guide</a:t>
            </a:r>
          </a:p>
        </p:txBody>
      </p:sp>
      <p:sp>
        <p:nvSpPr>
          <p:cNvPr id="7171" name="Rectangle 3"/>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smtClean="0"/>
          </a:p>
        </p:txBody>
      </p:sp>
      <p:sp>
        <p:nvSpPr>
          <p:cNvPr id="7172" name="Rectangle 24"/>
          <p:cNvSpPr>
            <a:spLocks noGrp="1" noChangeArrowheads="1"/>
          </p:cNvSpPr>
          <p:nvPr>
            <p:ph type="sldNum" sz="quarter" idx="12"/>
          </p:nvPr>
        </p:nvSpPr>
        <p:spPr>
          <a:xfrm>
            <a:off x="457200" y="6356350"/>
            <a:ext cx="2133600" cy="365125"/>
          </a:xfrm>
        </p:spPr>
        <p:txBody>
          <a:bodyPr/>
          <a:lstStyle/>
          <a:p>
            <a:pPr algn="l">
              <a:defRPr/>
            </a:pPr>
            <a:fld id="{F176723A-7839-4202-B514-2FD8DCCFF694}" type="slidenum">
              <a:rPr lang="en-US"/>
              <a:pPr algn="l">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52400" y="0"/>
            <a:ext cx="8229600" cy="1143000"/>
          </a:xfrm>
        </p:spPr>
        <p:txBody>
          <a:bodyPr/>
          <a:lstStyle/>
          <a:p>
            <a:pPr eaLnBrk="1" hangingPunct="1"/>
            <a:r>
              <a:rPr lang="en-US" altLang="en-US" sz="1800" dirty="0" smtClean="0"/>
              <a:t>DAC38J84EVM, TSW14J10EVM &amp; ZC706</a:t>
            </a:r>
          </a:p>
        </p:txBody>
      </p:sp>
      <p:pic>
        <p:nvPicPr>
          <p:cNvPr id="3" name="Content Placeholder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914400"/>
            <a:ext cx="7772400" cy="57498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012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228600" y="1828800"/>
            <a:ext cx="9677400" cy="1143000"/>
          </a:xfrm>
        </p:spPr>
        <p:txBody>
          <a:bodyPr/>
          <a:lstStyle/>
          <a:p>
            <a:pPr marL="342900" indent="-342900" algn="l" eaLnBrk="1" hangingPunct="1"/>
            <a:r>
              <a:rPr lang="en-US" sz="1600" dirty="0" smtClean="0"/>
              <a:t>	</a:t>
            </a:r>
            <a:r>
              <a:rPr lang="en-US" sz="2400" dirty="0" smtClean="0"/>
              <a:t>1. After connecting boards, power up the DAC38J84 and ZC706 boards.</a:t>
            </a:r>
            <a:br>
              <a:rPr lang="en-US" sz="2400" dirty="0" smtClean="0"/>
            </a:br>
            <a:r>
              <a:rPr lang="en-US" sz="2400" dirty="0" smtClean="0"/>
              <a:t>2. Open the DAC3XJ8X GUI. </a:t>
            </a:r>
            <a:br>
              <a:rPr lang="en-US" sz="2400" dirty="0" smtClean="0"/>
            </a:br>
            <a:r>
              <a:rPr lang="en-US" sz="2400" dirty="0"/>
              <a:t>3</a:t>
            </a:r>
            <a:r>
              <a:rPr lang="en-US" sz="2400" dirty="0" smtClean="0"/>
              <a:t>. Set EVM Clocking Mode to “Onboard”</a:t>
            </a:r>
            <a:br>
              <a:rPr lang="en-US" sz="2400" dirty="0" smtClean="0"/>
            </a:br>
            <a:r>
              <a:rPr lang="en-US" sz="2400" dirty="0"/>
              <a:t>4</a:t>
            </a:r>
            <a:r>
              <a:rPr lang="en-US" sz="2400" dirty="0" smtClean="0"/>
              <a:t>.  Set DAC Data Input Rate to </a:t>
            </a:r>
            <a:r>
              <a:rPr lang="en-US" sz="2400" dirty="0" smtClean="0"/>
              <a:t>“1228.8”</a:t>
            </a:r>
            <a:r>
              <a:rPr lang="en-US" sz="2400" dirty="0" smtClean="0"/>
              <a:t/>
            </a:r>
            <a:br>
              <a:rPr lang="en-US" sz="2400" dirty="0" smtClean="0"/>
            </a:br>
            <a:r>
              <a:rPr lang="en-US" sz="2400" dirty="0"/>
              <a:t>5</a:t>
            </a:r>
            <a:r>
              <a:rPr lang="en-US" sz="2400" dirty="0" smtClean="0"/>
              <a:t>.  Set Number of </a:t>
            </a:r>
            <a:r>
              <a:rPr lang="en-US" sz="2400" dirty="0" err="1" smtClean="0"/>
              <a:t>SerDes</a:t>
            </a:r>
            <a:r>
              <a:rPr lang="en-US" sz="2400" dirty="0" smtClean="0"/>
              <a:t> Lanes to “8”</a:t>
            </a:r>
            <a:br>
              <a:rPr lang="en-US" sz="2400" dirty="0" smtClean="0"/>
            </a:br>
            <a:r>
              <a:rPr lang="en-US" sz="2400" dirty="0"/>
              <a:t>6</a:t>
            </a:r>
            <a:r>
              <a:rPr lang="en-US" sz="2400" dirty="0" smtClean="0"/>
              <a:t>.  Set Interpolation to “1”  </a:t>
            </a:r>
            <a:br>
              <a:rPr lang="en-US" sz="2400" dirty="0" smtClean="0"/>
            </a:br>
            <a:r>
              <a:rPr lang="en-US" sz="2400" dirty="0" smtClean="0"/>
              <a:t>7. Click on “Program LMK04828 and DAC3XJ8X” button</a:t>
            </a:r>
            <a:br>
              <a:rPr lang="en-US" sz="2400" dirty="0" smtClean="0"/>
            </a:br>
            <a:r>
              <a:rPr lang="en-US" sz="2400" dirty="0" smtClean="0"/>
              <a:t>8.</a:t>
            </a:r>
            <a:r>
              <a:rPr lang="en-US" sz="2400" dirty="0"/>
              <a:t> </a:t>
            </a:r>
            <a:r>
              <a:rPr lang="en-US" sz="2400" dirty="0" smtClean="0"/>
              <a:t>The GUI shall look as shown </a:t>
            </a:r>
            <a:r>
              <a:rPr lang="en-US" sz="2400" dirty="0" smtClean="0"/>
              <a:t>below</a:t>
            </a:r>
            <a:br>
              <a:rPr lang="en-US" sz="2400" dirty="0" smtClean="0"/>
            </a:br>
            <a:r>
              <a:rPr lang="en-US" sz="2400" dirty="0"/>
              <a:t/>
            </a:r>
            <a:br>
              <a:rPr lang="en-US" sz="2400" dirty="0"/>
            </a:br>
            <a:r>
              <a:rPr lang="en-US" sz="2400" dirty="0" smtClean="0"/>
              <a:t/>
            </a:r>
            <a:br>
              <a:rPr lang="en-US" sz="2400" dirty="0" smtClean="0"/>
            </a:br>
            <a:r>
              <a:rPr lang="en-US" sz="2400" b="1" dirty="0" smtClean="0">
                <a:solidFill>
                  <a:srgbClr val="FF0000"/>
                </a:solidFill>
              </a:rPr>
              <a:t>Note: The GTEX2 transceivers with speed grade -2 devices have a max </a:t>
            </a:r>
            <a:r>
              <a:rPr lang="en-US" sz="2400" b="1" dirty="0" err="1" smtClean="0">
                <a:solidFill>
                  <a:srgbClr val="FF0000"/>
                </a:solidFill>
              </a:rPr>
              <a:t>serdes</a:t>
            </a:r>
            <a:r>
              <a:rPr lang="en-US" sz="2400" b="1" dirty="0" smtClean="0">
                <a:solidFill>
                  <a:srgbClr val="FF0000"/>
                </a:solidFill>
              </a:rPr>
              <a:t> rate of 10.3125Gbps. This test may </a:t>
            </a:r>
            <a:r>
              <a:rPr lang="en-US" sz="2400" b="1" smtClean="0">
                <a:solidFill>
                  <a:srgbClr val="FF0000"/>
                </a:solidFill>
              </a:rPr>
              <a:t>not always work.</a:t>
            </a:r>
            <a:endParaRPr lang="en-US" sz="2400" b="1"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DAC3XJ8X GUI</a:t>
            </a:r>
            <a:endParaRPr lang="en-US" sz="3200" b="1"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7733" y="1600200"/>
            <a:ext cx="6748534"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551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p:txBody>
          <a:bodyPr/>
          <a:lstStyle/>
          <a:p>
            <a:pPr marL="342900" indent="-342900" algn="l" eaLnBrk="1" hangingPunct="1"/>
            <a:r>
              <a:rPr lang="en-US" sz="1600" dirty="0" smtClean="0"/>
              <a:t>	</a:t>
            </a:r>
            <a:r>
              <a:rPr lang="en-US" sz="2400" dirty="0" smtClean="0"/>
              <a:t>9.   Set clk0 to div by </a:t>
            </a:r>
            <a:r>
              <a:rPr lang="en-US" sz="2400" dirty="0"/>
              <a:t>4</a:t>
            </a:r>
            <a:r>
              <a:rPr lang="en-US" sz="2400" dirty="0" smtClean="0"/>
              <a:t/>
            </a:r>
            <a:br>
              <a:rPr lang="en-US" sz="2400" dirty="0" smtClean="0"/>
            </a:br>
            <a:r>
              <a:rPr lang="en-US" sz="2400" dirty="0" smtClean="0"/>
              <a:t>10. For clk12, unselect “Group </a:t>
            </a:r>
            <a:r>
              <a:rPr lang="en-US" sz="2400" dirty="0" err="1" smtClean="0"/>
              <a:t>Powerdown</a:t>
            </a:r>
            <a:r>
              <a:rPr lang="en-US" sz="2400" dirty="0" smtClean="0"/>
              <a:t> “ and set to div </a:t>
            </a:r>
            <a:r>
              <a:rPr lang="en-US" sz="2400" dirty="0"/>
              <a:t>8</a:t>
            </a:r>
            <a:r>
              <a:rPr lang="en-US" sz="2400" dirty="0" smtClean="0"/>
              <a:t/>
            </a:r>
            <a:br>
              <a:rPr lang="en-US" sz="2400" dirty="0" smtClean="0"/>
            </a:br>
            <a:r>
              <a:rPr lang="en-US" sz="2400" dirty="0" smtClean="0"/>
              <a:t/>
            </a:r>
            <a:br>
              <a:rPr lang="en-US" sz="2400" dirty="0" smtClean="0"/>
            </a:br>
            <a:endParaRPr lang="en-US" sz="2400" dirty="0" smtClean="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7733" y="1600200"/>
            <a:ext cx="6748534"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0" y="1600200"/>
            <a:ext cx="9677400" cy="1143000"/>
          </a:xfrm>
        </p:spPr>
        <p:txBody>
          <a:bodyPr/>
          <a:lstStyle/>
          <a:p>
            <a:pPr marL="342900" indent="-342900" algn="l" eaLnBrk="1" hangingPunct="1"/>
            <a:r>
              <a:rPr lang="en-US" sz="1600" dirty="0" smtClean="0"/>
              <a:t>	</a:t>
            </a:r>
            <a:r>
              <a:rPr lang="en-US" sz="2400" dirty="0" smtClean="0"/>
              <a:t>1. Load the ZC706 firmware. </a:t>
            </a:r>
            <a:br>
              <a:rPr lang="en-US" sz="2400" dirty="0" smtClean="0"/>
            </a:br>
            <a:r>
              <a:rPr lang="en-US" sz="2400" dirty="0" smtClean="0"/>
              <a:t>2. Open HSDC Pro GUI.</a:t>
            </a:r>
            <a:br>
              <a:rPr lang="en-US" sz="2400" dirty="0" smtClean="0"/>
            </a:br>
            <a:r>
              <a:rPr lang="en-US" sz="2400" dirty="0" smtClean="0"/>
              <a:t>2. Select “DAC” mode of operation. </a:t>
            </a:r>
            <a:br>
              <a:rPr lang="en-US" sz="2400" dirty="0" smtClean="0"/>
            </a:br>
            <a:r>
              <a:rPr lang="en-US" sz="2400" dirty="0"/>
              <a:t>3</a:t>
            </a:r>
            <a:r>
              <a:rPr lang="en-US" sz="2400" dirty="0" smtClean="0"/>
              <a:t>. Set Data Rate to </a:t>
            </a:r>
            <a:r>
              <a:rPr lang="en-US" sz="2400" dirty="0" smtClean="0"/>
              <a:t>“1228.8M</a:t>
            </a:r>
            <a:r>
              <a:rPr lang="en-US" sz="2400" dirty="0" smtClean="0"/>
              <a:t>”.</a:t>
            </a:r>
            <a:br>
              <a:rPr lang="en-US" sz="2400" dirty="0" smtClean="0"/>
            </a:br>
            <a:r>
              <a:rPr lang="en-US" sz="2400" dirty="0"/>
              <a:t>4</a:t>
            </a:r>
            <a:r>
              <a:rPr lang="en-US" sz="2400" dirty="0" smtClean="0"/>
              <a:t>.  Set DAC Option to “2’s Complement”.</a:t>
            </a:r>
            <a:br>
              <a:rPr lang="en-US" sz="2400" dirty="0" smtClean="0"/>
            </a:br>
            <a:r>
              <a:rPr lang="en-US" sz="2400" dirty="0"/>
              <a:t>5</a:t>
            </a:r>
            <a:r>
              <a:rPr lang="en-US" sz="2400" dirty="0" smtClean="0"/>
              <a:t>.  In I/Q </a:t>
            </a:r>
            <a:r>
              <a:rPr lang="en-US" sz="2400" dirty="0" err="1" smtClean="0"/>
              <a:t>Multitone</a:t>
            </a:r>
            <a:r>
              <a:rPr lang="en-US" sz="2400" dirty="0" smtClean="0"/>
              <a:t> Generator, set # to “1”</a:t>
            </a:r>
            <a:br>
              <a:rPr lang="en-US" sz="2400" dirty="0" smtClean="0"/>
            </a:br>
            <a:r>
              <a:rPr lang="en-US" sz="2400" dirty="0"/>
              <a:t>6</a:t>
            </a:r>
            <a:r>
              <a:rPr lang="en-US" sz="2400" dirty="0" smtClean="0"/>
              <a:t>.  Set Tone Center to </a:t>
            </a:r>
            <a:r>
              <a:rPr lang="en-US" sz="2400" dirty="0" smtClean="0"/>
              <a:t>“</a:t>
            </a:r>
            <a:r>
              <a:rPr lang="en-US" sz="2400" dirty="0" smtClean="0"/>
              <a:t>80</a:t>
            </a:r>
            <a:r>
              <a:rPr lang="en-US" sz="2400" dirty="0" smtClean="0"/>
              <a:t>M</a:t>
            </a:r>
            <a:r>
              <a:rPr lang="en-US" sz="2400" dirty="0" smtClean="0"/>
              <a:t>”.</a:t>
            </a:r>
            <a:br>
              <a:rPr lang="en-US" sz="2400" dirty="0" smtClean="0"/>
            </a:br>
            <a:r>
              <a:rPr lang="en-US" sz="2400" dirty="0" smtClean="0"/>
              <a:t>7. Set Tone selection to </a:t>
            </a:r>
            <a:r>
              <a:rPr lang="en-US" sz="2400" dirty="0" smtClean="0"/>
              <a:t>“</a:t>
            </a:r>
            <a:r>
              <a:rPr lang="en-US" sz="2400" dirty="0" smtClean="0"/>
              <a:t>complex</a:t>
            </a:r>
            <a:r>
              <a:rPr lang="en-US" sz="2400" dirty="0" smtClean="0"/>
              <a:t>”.</a:t>
            </a:r>
            <a:r>
              <a:rPr lang="en-US" sz="2400" dirty="0" smtClean="0"/>
              <a:t/>
            </a:r>
            <a:br>
              <a:rPr lang="en-US" sz="2400" dirty="0" smtClean="0"/>
            </a:br>
            <a:r>
              <a:rPr lang="en-US" sz="2400" dirty="0" smtClean="0"/>
              <a:t>8. Set # Samples to 65536</a:t>
            </a:r>
            <a:br>
              <a:rPr lang="en-US" sz="2400" dirty="0" smtClean="0"/>
            </a:br>
            <a:r>
              <a:rPr lang="en-US" sz="2400" dirty="0" smtClean="0"/>
              <a:t>9. Click on “Create Tones”</a:t>
            </a:r>
            <a:br>
              <a:rPr lang="en-US" sz="2400" dirty="0" smtClean="0"/>
            </a:br>
            <a:r>
              <a:rPr lang="en-US" sz="2400" dirty="0" smtClean="0"/>
              <a:t>10. Click on “Send”. The GUI shall look as shown in next slide.</a:t>
            </a:r>
          </a:p>
        </p:txBody>
      </p:sp>
    </p:spTree>
    <p:extLst>
      <p:ext uri="{BB962C8B-B14F-4D97-AF65-F5344CB8AC3E}">
        <p14:creationId xmlns:p14="http://schemas.microsoft.com/office/powerpoint/2010/main" val="2835761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marL="838200" indent="-838200" algn="l" eaLnBrk="1" hangingPunct="1"/>
            <a:r>
              <a:rPr lang="en-US" sz="2200" dirty="0" smtClean="0"/>
              <a:t>                              Loaded </a:t>
            </a:r>
            <a:r>
              <a:rPr lang="en-US" sz="2200" dirty="0" smtClean="0"/>
              <a:t>80MHz </a:t>
            </a:r>
            <a:r>
              <a:rPr lang="en-US" sz="2200" dirty="0" smtClean="0"/>
              <a:t>tone DAC Test Pattern</a:t>
            </a:r>
            <a:br>
              <a:rPr lang="en-US" sz="2200" dirty="0" smtClean="0"/>
            </a:br>
            <a:r>
              <a:rPr lang="en-US" sz="2200" dirty="0" smtClean="0"/>
              <a:t> </a:t>
            </a:r>
          </a:p>
        </p:txBody>
      </p:sp>
      <p:sp>
        <p:nvSpPr>
          <p:cNvPr id="4" name="Slide Number Placeholder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338735B9-9D84-4FB3-BCC6-610A3D1135A4}" type="slidenum">
              <a:rPr lang="en-US" sz="1200">
                <a:solidFill>
                  <a:schemeClr val="tx1">
                    <a:tint val="75000"/>
                  </a:schemeClr>
                </a:solidFill>
                <a:latin typeface="+mn-lt"/>
              </a:rPr>
              <a:pPr fontAlgn="auto">
                <a:spcBef>
                  <a:spcPts val="0"/>
                </a:spcBef>
                <a:spcAft>
                  <a:spcPts val="0"/>
                </a:spcAft>
                <a:defRPr/>
              </a:pPr>
              <a:t>7</a:t>
            </a:fld>
            <a:endParaRPr lang="en-US" sz="1200">
              <a:solidFill>
                <a:schemeClr val="tx1">
                  <a:tint val="75000"/>
                </a:schemeClr>
              </a:solidFill>
              <a:latin typeface="+mn-lt"/>
            </a:endParaRPr>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61" y="1600200"/>
            <a:ext cx="720067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457200" y="685800"/>
            <a:ext cx="8229600" cy="1143000"/>
          </a:xfrm>
        </p:spPr>
        <p:txBody>
          <a:bodyPr/>
          <a:lstStyle/>
          <a:p>
            <a:pPr algn="l" eaLnBrk="1" hangingPunct="1"/>
            <a:r>
              <a:rPr lang="en-US" sz="3200" b="1" dirty="0" smtClean="0"/>
              <a:t>	Go back to the DAC38J8x GUI</a:t>
            </a:r>
            <a:r>
              <a:rPr lang="en-US" sz="2800" dirty="0" smtClean="0"/>
              <a:t/>
            </a:r>
            <a:br>
              <a:rPr lang="en-US" sz="2800" dirty="0" smtClean="0"/>
            </a:br>
            <a:r>
              <a:rPr lang="en-US" sz="2800" dirty="0" smtClean="0"/>
              <a:t/>
            </a:r>
            <a:br>
              <a:rPr lang="en-US" sz="2800" dirty="0" smtClean="0"/>
            </a:br>
            <a:r>
              <a:rPr lang="en-US" sz="2800" dirty="0" smtClean="0"/>
              <a:t>1. Click on button 2 called “Reset DAC JESD Core”</a:t>
            </a:r>
            <a:br>
              <a:rPr lang="en-US" sz="2800" dirty="0" smtClean="0"/>
            </a:br>
            <a:r>
              <a:rPr lang="en-US" sz="2800" dirty="0" smtClean="0"/>
              <a:t>2. Click on button 3 called “Trigger LMK04828 SYSREF”</a:t>
            </a:r>
            <a:br>
              <a:rPr lang="en-US" sz="2800" dirty="0" smtClean="0"/>
            </a:br>
            <a:endParaRPr lang="en-US" sz="2800" dirty="0" smtClean="0"/>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2133600"/>
            <a:ext cx="6748534"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6339</TotalTime>
  <Words>25</Words>
  <Application>Microsoft Office PowerPoint</Application>
  <PresentationFormat>On-screen Show (4:3)</PresentationFormat>
  <Paragraphs>11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DAC38J84, TSW14J10, ZC706  Quick Start Guide</vt:lpstr>
      <vt:lpstr>DAC38J84EVM, TSW14J10EVM &amp; ZC706</vt:lpstr>
      <vt:lpstr> 1. After connecting boards, power up the DAC38J84 and ZC706 boards. 2. Open the DAC3XJ8X GUI.  3. Set EVM Clocking Mode to “Onboard” 4.  Set DAC Data Input Rate to “1228.8” 5.  Set Number of SerDes Lanes to “8” 6.  Set Interpolation to “1”   7. Click on “Program LMK04828 and DAC3XJ8X” button 8. The GUI shall look as shown below   Note: The GTEX2 transceivers with speed grade -2 devices have a max serdes rate of 10.3125Gbps. This test may not always work.</vt:lpstr>
      <vt:lpstr>DAC3XJ8X GUI</vt:lpstr>
      <vt:lpstr> 9.   Set clk0 to div by 4 10. For clk12, unselect “Group Powerdown “ and set to div 8  </vt:lpstr>
      <vt:lpstr> 1. Load the ZC706 firmware.  2. Open HSDC Pro GUI. 2. Select “DAC” mode of operation.  3. Set Data Rate to “1228.8M”. 4.  Set DAC Option to “2’s Complement”. 5.  In I/Q Multitone Generator, set # to “1” 6.  Set Tone Center to “80M”. 7. Set Tone selection to “complex”. 8. Set # Samples to 65536 9. Click on “Create Tones” 10. Click on “Send”. The GUI shall look as shown in next slide.</vt:lpstr>
      <vt:lpstr>                              Loaded 80MHz tone DAC Test Pattern  </vt:lpstr>
      <vt:lpstr> Go back to the DAC38J8x GUI  1. Click on button 2 called “Reset DAC JESD Core” 2. Click on button 3 called “Trigger LMK04828 SYSREF” </vt:lpstr>
    </vt:vector>
  </TitlesOfParts>
  <Company>Texas Instruments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a0181823</dc:creator>
  <cp:lastModifiedBy>TI User</cp:lastModifiedBy>
  <cp:revision>87</cp:revision>
  <dcterms:created xsi:type="dcterms:W3CDTF">2014-01-16T17:16:19Z</dcterms:created>
  <dcterms:modified xsi:type="dcterms:W3CDTF">2018-12-07T14:13:18Z</dcterms:modified>
</cp:coreProperties>
</file>